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9" r:id="rId8"/>
    <p:sldId id="262" r:id="rId9"/>
    <p:sldId id="263" r:id="rId10"/>
    <p:sldId id="264" r:id="rId11"/>
    <p:sldId id="268" r:id="rId12"/>
    <p:sldId id="265" r:id="rId13"/>
    <p:sldId id="266" r:id="rId14"/>
    <p:sldId id="267" r:id="rId15"/>
  </p:sldIdLst>
  <p:sldSz cx="20104100" cy="114173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7F73BD-B78F-4197-A3AB-42C1BA3FF55A}" v="7" dt="2026-10-02T14:57:15.901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6" d="100"/>
          <a:sy n="36" d="100"/>
        </p:scale>
        <p:origin x="936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miana Culeddu" userId="033217c60d0b633f" providerId="LiveId" clId="{499FBDD3-6CAA-4AAB-AEF7-F8283EFB5791}"/>
    <pc:docChg chg="custSel modSld">
      <pc:chgData name="Damiana Culeddu" userId="033217c60d0b633f" providerId="LiveId" clId="{499FBDD3-6CAA-4AAB-AEF7-F8283EFB5791}" dt="2026-10-02T14:57:17.699" v="113"/>
      <pc:docMkLst>
        <pc:docMk/>
      </pc:docMkLst>
      <pc:sldChg chg="addSp delSp modSp mod">
        <pc:chgData name="Damiana Culeddu" userId="033217c60d0b633f" providerId="LiveId" clId="{499FBDD3-6CAA-4AAB-AEF7-F8283EFB5791}" dt="2026-10-02T14:57:17.699" v="113"/>
        <pc:sldMkLst>
          <pc:docMk/>
          <pc:sldMk cId="0" sldId="256"/>
        </pc:sldMkLst>
        <pc:spChg chg="add del mod">
          <ac:chgData name="Damiana Culeddu" userId="033217c60d0b633f" providerId="LiveId" clId="{499FBDD3-6CAA-4AAB-AEF7-F8283EFB5791}" dt="2026-10-02T14:57:17.699" v="113"/>
          <ac:spMkLst>
            <pc:docMk/>
            <pc:sldMk cId="0" sldId="256"/>
            <ac:spMk id="2" creationId="{0598A9D4-29A3-6B61-3824-8D588201D5EF}"/>
          </ac:spMkLst>
        </pc:spChg>
        <pc:spChg chg="add del mod">
          <ac:chgData name="Damiana Culeddu" userId="033217c60d0b633f" providerId="LiveId" clId="{499FBDD3-6CAA-4AAB-AEF7-F8283EFB5791}" dt="2026-10-02T14:49:07.698" v="83"/>
          <ac:spMkLst>
            <pc:docMk/>
            <pc:sldMk cId="0" sldId="256"/>
            <ac:spMk id="2" creationId="{6D84A0B9-CBD2-8352-D41A-18DA7B17C150}"/>
          </ac:spMkLst>
        </pc:spChg>
      </pc:sldChg>
      <pc:sldChg chg="addSp delSp modSp mod">
        <pc:chgData name="Damiana Culeddu" userId="033217c60d0b633f" providerId="LiveId" clId="{499FBDD3-6CAA-4AAB-AEF7-F8283EFB5791}" dt="2026-10-02T14:44:11.275" v="5" actId="255"/>
        <pc:sldMkLst>
          <pc:docMk/>
          <pc:sldMk cId="0" sldId="257"/>
        </pc:sldMkLst>
        <pc:spChg chg="mod">
          <ac:chgData name="Damiana Culeddu" userId="033217c60d0b633f" providerId="LiveId" clId="{499FBDD3-6CAA-4AAB-AEF7-F8283EFB5791}" dt="2026-10-02T14:44:11.275" v="5" actId="255"/>
          <ac:spMkLst>
            <pc:docMk/>
            <pc:sldMk cId="0" sldId="257"/>
            <ac:spMk id="62" creationId="{00000000-0000-0000-0000-000000000000}"/>
          </ac:spMkLst>
        </pc:spChg>
        <pc:picChg chg="add mod">
          <ac:chgData name="Damiana Culeddu" userId="033217c60d0b633f" providerId="LiveId" clId="{499FBDD3-6CAA-4AAB-AEF7-F8283EFB5791}" dt="2026-10-02T14:44:03.391" v="3" actId="1076"/>
          <ac:picMkLst>
            <pc:docMk/>
            <pc:sldMk cId="0" sldId="257"/>
            <ac:picMk id="3" creationId="{17366B54-7B7B-8ABA-A894-499AEAABE356}"/>
          </ac:picMkLst>
        </pc:picChg>
        <pc:picChg chg="del">
          <ac:chgData name="Damiana Culeddu" userId="033217c60d0b633f" providerId="LiveId" clId="{499FBDD3-6CAA-4AAB-AEF7-F8283EFB5791}" dt="2026-10-02T14:43:39.326" v="0" actId="478"/>
          <ac:picMkLst>
            <pc:docMk/>
            <pc:sldMk cId="0" sldId="257"/>
            <ac:picMk id="61" creationId="{00000000-0000-0000-0000-000000000000}"/>
          </ac:picMkLst>
        </pc:picChg>
      </pc:sldChg>
      <pc:sldChg chg="modSp mod">
        <pc:chgData name="Damiana Culeddu" userId="033217c60d0b633f" providerId="LiveId" clId="{499FBDD3-6CAA-4AAB-AEF7-F8283EFB5791}" dt="2026-10-02T14:44:28.709" v="7" actId="14100"/>
        <pc:sldMkLst>
          <pc:docMk/>
          <pc:sldMk cId="0" sldId="258"/>
        </pc:sldMkLst>
        <pc:spChg chg="mod">
          <ac:chgData name="Damiana Culeddu" userId="033217c60d0b633f" providerId="LiveId" clId="{499FBDD3-6CAA-4AAB-AEF7-F8283EFB5791}" dt="2026-10-02T14:44:28.709" v="7" actId="14100"/>
          <ac:spMkLst>
            <pc:docMk/>
            <pc:sldMk cId="0" sldId="258"/>
            <ac:spMk id="66" creationId="{00000000-0000-0000-0000-000000000000}"/>
          </ac:spMkLst>
        </pc:spChg>
        <pc:picChg chg="mod">
          <ac:chgData name="Damiana Culeddu" userId="033217c60d0b633f" providerId="LiveId" clId="{499FBDD3-6CAA-4AAB-AEF7-F8283EFB5791}" dt="2026-10-02T14:44:24.396" v="6" actId="14100"/>
          <ac:picMkLst>
            <pc:docMk/>
            <pc:sldMk cId="0" sldId="258"/>
            <ac:picMk id="65" creationId="{00000000-0000-0000-0000-000000000000}"/>
          </ac:picMkLst>
        </pc:picChg>
      </pc:sldChg>
      <pc:sldChg chg="modSp mod">
        <pc:chgData name="Damiana Culeddu" userId="033217c60d0b633f" providerId="LiveId" clId="{499FBDD3-6CAA-4AAB-AEF7-F8283EFB5791}" dt="2026-10-02T14:52:26.334" v="101" actId="1076"/>
        <pc:sldMkLst>
          <pc:docMk/>
          <pc:sldMk cId="0" sldId="259"/>
        </pc:sldMkLst>
        <pc:spChg chg="mod">
          <ac:chgData name="Damiana Culeddu" userId="033217c60d0b633f" providerId="LiveId" clId="{499FBDD3-6CAA-4AAB-AEF7-F8283EFB5791}" dt="2026-10-02T14:52:26.334" v="101" actId="1076"/>
          <ac:spMkLst>
            <pc:docMk/>
            <pc:sldMk cId="0" sldId="259"/>
            <ac:spMk id="69" creationId="{00000000-0000-0000-0000-000000000000}"/>
          </ac:spMkLst>
        </pc:spChg>
      </pc:sldChg>
      <pc:sldChg chg="modSp mod">
        <pc:chgData name="Damiana Culeddu" userId="033217c60d0b633f" providerId="LiveId" clId="{499FBDD3-6CAA-4AAB-AEF7-F8283EFB5791}" dt="2026-10-02T14:52:42.335" v="104" actId="1076"/>
        <pc:sldMkLst>
          <pc:docMk/>
          <pc:sldMk cId="0" sldId="260"/>
        </pc:sldMkLst>
        <pc:spChg chg="mod">
          <ac:chgData name="Damiana Culeddu" userId="033217c60d0b633f" providerId="LiveId" clId="{499FBDD3-6CAA-4AAB-AEF7-F8283EFB5791}" dt="2026-10-02T14:52:42.335" v="104" actId="1076"/>
          <ac:spMkLst>
            <pc:docMk/>
            <pc:sldMk cId="0" sldId="260"/>
            <ac:spMk id="105" creationId="{00000000-0000-0000-0000-000000000000}"/>
          </ac:spMkLst>
        </pc:spChg>
      </pc:sldChg>
      <pc:sldChg chg="addSp modSp mod">
        <pc:chgData name="Damiana Culeddu" userId="033217c60d0b633f" providerId="LiveId" clId="{499FBDD3-6CAA-4AAB-AEF7-F8283EFB5791}" dt="2026-10-02T14:47:21.629" v="77" actId="14100"/>
        <pc:sldMkLst>
          <pc:docMk/>
          <pc:sldMk cId="0" sldId="262"/>
        </pc:sldMkLst>
        <pc:spChg chg="add mod">
          <ac:chgData name="Damiana Culeddu" userId="033217c60d0b633f" providerId="LiveId" clId="{499FBDD3-6CAA-4AAB-AEF7-F8283EFB5791}" dt="2026-10-02T14:47:14.247" v="76" actId="20577"/>
          <ac:spMkLst>
            <pc:docMk/>
            <pc:sldMk cId="0" sldId="262"/>
            <ac:spMk id="2" creationId="{77CDA0D9-E268-F5D0-6DFF-D3F5B5BC6D38}"/>
          </ac:spMkLst>
        </pc:spChg>
        <pc:spChg chg="mod">
          <ac:chgData name="Damiana Culeddu" userId="033217c60d0b633f" providerId="LiveId" clId="{499FBDD3-6CAA-4AAB-AEF7-F8283EFB5791}" dt="2026-10-02T14:47:21.629" v="77" actId="14100"/>
          <ac:spMkLst>
            <pc:docMk/>
            <pc:sldMk cId="0" sldId="262"/>
            <ac:spMk id="122" creationId="{00000000-0000-0000-0000-000000000000}"/>
          </ac:spMkLst>
        </pc:spChg>
      </pc:sldChg>
      <pc:sldChg chg="modSp mod">
        <pc:chgData name="Damiana Culeddu" userId="033217c60d0b633f" providerId="LiveId" clId="{499FBDD3-6CAA-4AAB-AEF7-F8283EFB5791}" dt="2026-10-02T14:47:50.846" v="80" actId="2711"/>
        <pc:sldMkLst>
          <pc:docMk/>
          <pc:sldMk cId="0" sldId="263"/>
        </pc:sldMkLst>
        <pc:spChg chg="mod">
          <ac:chgData name="Damiana Culeddu" userId="033217c60d0b633f" providerId="LiveId" clId="{499FBDD3-6CAA-4AAB-AEF7-F8283EFB5791}" dt="2026-10-02T14:47:50.846" v="80" actId="2711"/>
          <ac:spMkLst>
            <pc:docMk/>
            <pc:sldMk cId="0" sldId="263"/>
            <ac:spMk id="126" creationId="{00000000-0000-0000-0000-000000000000}"/>
          </ac:spMkLst>
        </pc:spChg>
        <pc:spChg chg="mod">
          <ac:chgData name="Damiana Culeddu" userId="033217c60d0b633f" providerId="LiveId" clId="{499FBDD3-6CAA-4AAB-AEF7-F8283EFB5791}" dt="2026-10-02T14:47:40.988" v="78" actId="255"/>
          <ac:spMkLst>
            <pc:docMk/>
            <pc:sldMk cId="0" sldId="263"/>
            <ac:spMk id="127" creationId="{00000000-0000-0000-0000-000000000000}"/>
          </ac:spMkLst>
        </pc:spChg>
      </pc:sldChg>
      <pc:sldChg chg="modSp mod">
        <pc:chgData name="Damiana Culeddu" userId="033217c60d0b633f" providerId="LiveId" clId="{499FBDD3-6CAA-4AAB-AEF7-F8283EFB5791}" dt="2026-10-02T14:54:11.302" v="109" actId="14100"/>
        <pc:sldMkLst>
          <pc:docMk/>
          <pc:sldMk cId="0" sldId="266"/>
        </pc:sldMkLst>
        <pc:spChg chg="mod">
          <ac:chgData name="Damiana Culeddu" userId="033217c60d0b633f" providerId="LiveId" clId="{499FBDD3-6CAA-4AAB-AEF7-F8283EFB5791}" dt="2026-10-02T14:54:11.302" v="109" actId="14100"/>
          <ac:spMkLst>
            <pc:docMk/>
            <pc:sldMk cId="0" sldId="266"/>
            <ac:spMk id="156" creationId="{00000000-0000-0000-0000-000000000000}"/>
          </ac:spMkLst>
        </pc:spChg>
      </pc:sldChg>
      <pc:sldChg chg="modSp mod">
        <pc:chgData name="Damiana Culeddu" userId="033217c60d0b633f" providerId="LiveId" clId="{499FBDD3-6CAA-4AAB-AEF7-F8283EFB5791}" dt="2026-10-02T14:54:25.523" v="110" actId="1076"/>
        <pc:sldMkLst>
          <pc:docMk/>
          <pc:sldMk cId="0" sldId="267"/>
        </pc:sldMkLst>
        <pc:spChg chg="mod">
          <ac:chgData name="Damiana Culeddu" userId="033217c60d0b633f" providerId="LiveId" clId="{499FBDD3-6CAA-4AAB-AEF7-F8283EFB5791}" dt="2026-10-02T14:54:25.523" v="110" actId="1076"/>
          <ac:spMkLst>
            <pc:docMk/>
            <pc:sldMk cId="0" sldId="267"/>
            <ac:spMk id="3" creationId="{14487AD6-A0EF-33B9-123F-5B9C4DDB22F8}"/>
          </ac:spMkLst>
        </pc:spChg>
      </pc:sldChg>
      <pc:sldChg chg="modSp mod">
        <pc:chgData name="Damiana Culeddu" userId="033217c60d0b633f" providerId="LiveId" clId="{499FBDD3-6CAA-4AAB-AEF7-F8283EFB5791}" dt="2026-10-02T14:53:41.097" v="106" actId="255"/>
        <pc:sldMkLst>
          <pc:docMk/>
          <pc:sldMk cId="2899807466" sldId="268"/>
        </pc:sldMkLst>
        <pc:spChg chg="mod">
          <ac:chgData name="Damiana Culeddu" userId="033217c60d0b633f" providerId="LiveId" clId="{499FBDD3-6CAA-4AAB-AEF7-F8283EFB5791}" dt="2026-10-02T14:53:41.097" v="106" actId="255"/>
          <ac:spMkLst>
            <pc:docMk/>
            <pc:sldMk cId="2899807466" sldId="268"/>
            <ac:spMk id="10" creationId="{68B34EAE-BA35-982B-807B-307533165559}"/>
          </ac:spMkLst>
        </pc:spChg>
      </pc:sldChg>
      <pc:sldChg chg="modSp mod">
        <pc:chgData name="Damiana Culeddu" userId="033217c60d0b633f" providerId="LiveId" clId="{499FBDD3-6CAA-4AAB-AEF7-F8283EFB5791}" dt="2026-10-02T14:53:06.639" v="105" actId="255"/>
        <pc:sldMkLst>
          <pc:docMk/>
          <pc:sldMk cId="2887381154" sldId="269"/>
        </pc:sldMkLst>
        <pc:spChg chg="mod">
          <ac:chgData name="Damiana Culeddu" userId="033217c60d0b633f" providerId="LiveId" clId="{499FBDD3-6CAA-4AAB-AEF7-F8283EFB5791}" dt="2026-10-02T14:53:06.639" v="105" actId="255"/>
          <ac:spMkLst>
            <pc:docMk/>
            <pc:sldMk cId="2887381154" sldId="269"/>
            <ac:spMk id="8" creationId="{69F3A2D6-F153-683B-DBCF-7BBA4A43FD1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7" name="Shape 5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Helvetica Neue"/>
      </a:defRPr>
    </a:lvl1pPr>
    <a:lvl2pPr indent="228600" latinLnBrk="0">
      <a:defRPr sz="1200">
        <a:latin typeface="+mn-lt"/>
        <a:ea typeface="+mn-ea"/>
        <a:cs typeface="+mn-cs"/>
        <a:sym typeface="Helvetica Neue"/>
      </a:defRPr>
    </a:lvl2pPr>
    <a:lvl3pPr indent="457200" latinLnBrk="0">
      <a:defRPr sz="1200">
        <a:latin typeface="+mn-lt"/>
        <a:ea typeface="+mn-ea"/>
        <a:cs typeface="+mn-cs"/>
        <a:sym typeface="Helvetica Neue"/>
      </a:defRPr>
    </a:lvl3pPr>
    <a:lvl4pPr indent="685800" latinLnBrk="0">
      <a:defRPr sz="1200">
        <a:latin typeface="+mn-lt"/>
        <a:ea typeface="+mn-ea"/>
        <a:cs typeface="+mn-cs"/>
        <a:sym typeface="Helvetica Neue"/>
      </a:defRPr>
    </a:lvl4pPr>
    <a:lvl5pPr indent="914400" latinLnBrk="0">
      <a:defRPr sz="1200">
        <a:latin typeface="+mn-lt"/>
        <a:ea typeface="+mn-ea"/>
        <a:cs typeface="+mn-cs"/>
        <a:sym typeface="Helvetica Neue"/>
      </a:defRPr>
    </a:lvl5pPr>
    <a:lvl6pPr indent="1143000" latinLnBrk="0">
      <a:defRPr sz="1200">
        <a:latin typeface="+mn-lt"/>
        <a:ea typeface="+mn-ea"/>
        <a:cs typeface="+mn-cs"/>
        <a:sym typeface="Helvetica Neue"/>
      </a:defRPr>
    </a:lvl6pPr>
    <a:lvl7pPr indent="1371600" latinLnBrk="0">
      <a:defRPr sz="1200">
        <a:latin typeface="+mn-lt"/>
        <a:ea typeface="+mn-ea"/>
        <a:cs typeface="+mn-cs"/>
        <a:sym typeface="Helvetica Neue"/>
      </a:defRPr>
    </a:lvl7pPr>
    <a:lvl8pPr indent="1600200" latinLnBrk="0">
      <a:defRPr sz="1200">
        <a:latin typeface="+mn-lt"/>
        <a:ea typeface="+mn-ea"/>
        <a:cs typeface="+mn-cs"/>
        <a:sym typeface="Helvetica Neue"/>
      </a:defRPr>
    </a:lvl8pPr>
    <a:lvl9pPr indent="1828800" latinLnBrk="0">
      <a:defRPr sz="1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Copert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olo Test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 Testo</a:t>
            </a:r>
          </a:p>
        </p:txBody>
      </p:sp>
      <p:sp>
        <p:nvSpPr>
          <p:cNvPr id="21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agina contenuto testu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ject 2"/>
          <p:cNvSpPr/>
          <p:nvPr/>
        </p:nvSpPr>
        <p:spPr>
          <a:xfrm>
            <a:off x="-34178" y="-12020"/>
            <a:ext cx="20567472" cy="2812832"/>
          </a:xfrm>
          <a:prstGeom prst="rect">
            <a:avLst/>
          </a:prstGeom>
          <a:solidFill>
            <a:srgbClr val="F17B00"/>
          </a:solidFill>
          <a:ln w="12700">
            <a:miter lim="400000"/>
          </a:ln>
        </p:spPr>
        <p:txBody>
          <a:bodyPr lIns="45719" rIns="45719"/>
          <a:lstStyle/>
          <a:p>
            <a:pPr>
              <a:spcBef>
                <a:spcPts val="100"/>
              </a:spcBef>
              <a:defRPr sz="75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</p:txBody>
      </p:sp>
      <p:sp>
        <p:nvSpPr>
          <p:cNvPr id="29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1323613" y="3874329"/>
            <a:ext cx="17456874" cy="5078314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agina contenuto testuale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olo Testo"/>
          <p:cNvSpPr txBox="1">
            <a:spLocks noGrp="1"/>
          </p:cNvSpPr>
          <p:nvPr>
            <p:ph type="title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</a:lvl1pPr>
          </a:lstStyle>
          <a:p>
            <a:r>
              <a:t>Titolo Testo</a:t>
            </a:r>
          </a:p>
        </p:txBody>
      </p:sp>
      <p:sp>
        <p:nvSpPr>
          <p:cNvPr id="38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1886780" y="3263900"/>
            <a:ext cx="17456875" cy="507831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39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agina contenuto testuale con immagine o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10509249" y="2813050"/>
            <a:ext cx="9594851" cy="860424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47" name="object 2"/>
          <p:cNvSpPr/>
          <p:nvPr/>
        </p:nvSpPr>
        <p:spPr>
          <a:xfrm>
            <a:off x="-1" y="1"/>
            <a:ext cx="20103734" cy="2812832"/>
          </a:xfrm>
          <a:prstGeom prst="rect">
            <a:avLst/>
          </a:prstGeom>
          <a:solidFill>
            <a:srgbClr val="F17B00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8" name="Titolo Testo"/>
          <p:cNvSpPr txBox="1">
            <a:spLocks noGrp="1"/>
          </p:cNvSpPr>
          <p:nvPr>
            <p:ph type="title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</a:lvl1pPr>
          </a:lstStyle>
          <a:p>
            <a:r>
              <a:t>Titolo Testo</a:t>
            </a:r>
          </a:p>
        </p:txBody>
      </p:sp>
      <p:sp>
        <p:nvSpPr>
          <p:cNvPr id="49" name="object 4"/>
          <p:cNvSpPr txBox="1">
            <a:spLocks noGrp="1"/>
          </p:cNvSpPr>
          <p:nvPr>
            <p:ph type="body" sz="half" idx="21"/>
          </p:nvPr>
        </p:nvSpPr>
        <p:spPr>
          <a:xfrm>
            <a:off x="1886780" y="3263900"/>
            <a:ext cx="8165270" cy="6014467"/>
          </a:xfrm>
          <a:prstGeom prst="rect">
            <a:avLst/>
          </a:prstGeom>
        </p:spPr>
        <p:txBody>
          <a:bodyPr>
            <a:normAutofit/>
          </a:bodyPr>
          <a:lstStyle/>
          <a:p>
            <a:pPr indent="12700">
              <a:spcBef>
                <a:spcPts val="100"/>
              </a:spcBef>
              <a:defRPr sz="6000" spc="-300"/>
            </a:pPr>
            <a:endParaRPr/>
          </a:p>
        </p:txBody>
      </p:sp>
      <p:sp>
        <p:nvSpPr>
          <p:cNvPr id="5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/>
          <p:cNvSpPr/>
          <p:nvPr/>
        </p:nvSpPr>
        <p:spPr>
          <a:xfrm>
            <a:off x="-1" y="9428836"/>
            <a:ext cx="20103734" cy="1988423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" name="object 4"/>
          <p:cNvSpPr/>
          <p:nvPr/>
        </p:nvSpPr>
        <p:spPr>
          <a:xfrm>
            <a:off x="0" y="-14457"/>
            <a:ext cx="20103879" cy="9443247"/>
          </a:xfrm>
          <a:prstGeom prst="rect">
            <a:avLst/>
          </a:prstGeom>
          <a:solidFill>
            <a:srgbClr val="F17B00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4" name="Titolo Testo"/>
          <p:cNvSpPr txBox="1">
            <a:spLocks noGrp="1"/>
          </p:cNvSpPr>
          <p:nvPr>
            <p:ph type="title"/>
          </p:nvPr>
        </p:nvSpPr>
        <p:spPr>
          <a:xfrm>
            <a:off x="2501182" y="2492393"/>
            <a:ext cx="14367511" cy="11715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r>
              <a:t>Titolo Testo</a:t>
            </a:r>
          </a:p>
        </p:txBody>
      </p:sp>
      <p:sp>
        <p:nvSpPr>
          <p:cNvPr id="5" name="object 6"/>
          <p:cNvSpPr txBox="1"/>
          <p:nvPr/>
        </p:nvSpPr>
        <p:spPr>
          <a:xfrm>
            <a:off x="6457792" y="4504385"/>
            <a:ext cx="16618548" cy="716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marL="635" marR="22859" indent="11429">
              <a:lnSpc>
                <a:spcPts val="4800"/>
              </a:lnSpc>
              <a:spcBef>
                <a:spcPts val="1000"/>
              </a:spcBef>
              <a:defRPr sz="7200" b="1">
                <a:solidFill>
                  <a:srgbClr val="FFFFFF"/>
                </a:solidFill>
              </a:defRPr>
            </a:lvl1pPr>
          </a:lstStyle>
          <a:p>
            <a:r>
              <a:t>Comune di Cagliari</a:t>
            </a:r>
          </a:p>
        </p:txBody>
      </p:sp>
      <p:sp>
        <p:nvSpPr>
          <p:cNvPr id="6" name="object 7"/>
          <p:cNvSpPr txBox="1"/>
          <p:nvPr/>
        </p:nvSpPr>
        <p:spPr>
          <a:xfrm>
            <a:off x="2437364" y="9911715"/>
            <a:ext cx="4770122" cy="6688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lnSpc>
                <a:spcPts val="2800"/>
              </a:lnSpc>
              <a:defRPr sz="2400" b="1" spc="-12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Conferenza</a:t>
            </a:r>
            <a:r>
              <a:rPr spc="-240"/>
              <a:t> </a:t>
            </a:r>
            <a:r>
              <a:rPr spc="-110"/>
              <a:t>nazionale</a:t>
            </a:r>
            <a:r>
              <a:rPr spc="-234"/>
              <a:t> </a:t>
            </a:r>
            <a:r>
              <a:rPr spc="-114"/>
              <a:t>sulla</a:t>
            </a:r>
            <a:r>
              <a:rPr spc="-234"/>
              <a:t> </a:t>
            </a:r>
            <a:r>
              <a:rPr spc="-65"/>
              <a:t>famiglia</a:t>
            </a:r>
          </a:p>
          <a:p>
            <a:pPr indent="13970">
              <a:lnSpc>
                <a:spcPts val="2500"/>
              </a:lnSpc>
              <a:defRPr sz="2200" spc="-70">
                <a:solidFill>
                  <a:srgbClr val="F17B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Ottobre</a:t>
            </a:r>
            <a:r>
              <a:rPr spc="-220"/>
              <a:t> </a:t>
            </a:r>
            <a:r>
              <a:rPr spc="-90"/>
              <a:t>-</a:t>
            </a:r>
            <a:r>
              <a:rPr spc="-215"/>
              <a:t> </a:t>
            </a:r>
            <a:r>
              <a:rPr spc="-55"/>
              <a:t>Dicembre</a:t>
            </a:r>
            <a:r>
              <a:rPr spc="-215"/>
              <a:t> </a:t>
            </a:r>
            <a:r>
              <a:rPr spc="-19"/>
              <a:t>2026</a:t>
            </a:r>
          </a:p>
        </p:txBody>
      </p:sp>
      <p:pic>
        <p:nvPicPr>
          <p:cNvPr id="7" name="object 9" descr="object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14247" y="9926959"/>
            <a:ext cx="709142" cy="796257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object 10"/>
          <p:cNvSpPr/>
          <p:nvPr/>
        </p:nvSpPr>
        <p:spPr>
          <a:xfrm>
            <a:off x="-1" y="-27716"/>
            <a:ext cx="20103736" cy="1988421"/>
          </a:xfrm>
          <a:prstGeom prst="rect">
            <a:avLst/>
          </a:prstGeom>
          <a:solidFill>
            <a:srgbClr val="BA6100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" name="object 11"/>
          <p:cNvSpPr txBox="1"/>
          <p:nvPr/>
        </p:nvSpPr>
        <p:spPr>
          <a:xfrm>
            <a:off x="11182270" y="9912350"/>
            <a:ext cx="5939791" cy="7233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R="5080" indent="12700">
              <a:lnSpc>
                <a:spcPct val="106400"/>
              </a:lnSpc>
              <a:spcBef>
                <a:spcPts val="100"/>
              </a:spcBef>
              <a:defRPr sz="2400" b="1" spc="-8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Presidenza</a:t>
            </a:r>
            <a:r>
              <a:rPr spc="-100"/>
              <a:t> </a:t>
            </a:r>
            <a:r>
              <a:rPr spc="-60"/>
              <a:t>del</a:t>
            </a:r>
            <a:r>
              <a:rPr spc="-95"/>
              <a:t> </a:t>
            </a:r>
            <a:r>
              <a:rPr spc="-75"/>
              <a:t>Consiglio</a:t>
            </a:r>
            <a:r>
              <a:rPr spc="-95"/>
              <a:t> </a:t>
            </a:r>
            <a:r>
              <a:rPr spc="-60"/>
              <a:t>dei</a:t>
            </a:r>
            <a:r>
              <a:rPr spc="-100"/>
              <a:t> </a:t>
            </a:r>
            <a:r>
              <a:rPr spc="-10"/>
              <a:t>Ministri </a:t>
            </a:r>
            <a:r>
              <a:rPr spc="-75"/>
              <a:t>Dipartimento</a:t>
            </a:r>
            <a:r>
              <a:rPr spc="-104"/>
              <a:t> </a:t>
            </a:r>
            <a:r>
              <a:rPr spc="-65"/>
              <a:t>per</a:t>
            </a:r>
            <a:r>
              <a:rPr spc="-100"/>
              <a:t> </a:t>
            </a:r>
            <a:r>
              <a:rPr spc="-50"/>
              <a:t>le</a:t>
            </a:r>
            <a:r>
              <a:rPr spc="-100"/>
              <a:t> </a:t>
            </a:r>
            <a:r>
              <a:rPr spc="-70"/>
              <a:t>politiche</a:t>
            </a:r>
            <a:r>
              <a:rPr spc="-104"/>
              <a:t> </a:t>
            </a:r>
            <a:r>
              <a:rPr spc="-70"/>
              <a:t>della</a:t>
            </a:r>
            <a:r>
              <a:rPr spc="-100"/>
              <a:t> </a:t>
            </a:r>
            <a:r>
              <a:rPr spc="-40"/>
              <a:t>famiglia</a:t>
            </a:r>
          </a:p>
        </p:txBody>
      </p:sp>
      <p:sp>
        <p:nvSpPr>
          <p:cNvPr id="10" name="object 12"/>
          <p:cNvSpPr txBox="1"/>
          <p:nvPr/>
        </p:nvSpPr>
        <p:spPr>
          <a:xfrm>
            <a:off x="2438568" y="564328"/>
            <a:ext cx="3963671" cy="890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defRPr sz="3300" b="1" spc="104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</a:t>
            </a:r>
            <a:r>
              <a:rPr spc="-375"/>
              <a:t> </a:t>
            </a:r>
            <a:r>
              <a:rPr spc="-120"/>
              <a:t>Centri</a:t>
            </a:r>
            <a:r>
              <a:rPr spc="-375"/>
              <a:t> </a:t>
            </a:r>
            <a:r>
              <a:rPr spc="-85"/>
              <a:t>per</a:t>
            </a:r>
            <a:r>
              <a:rPr spc="-370"/>
              <a:t> </a:t>
            </a:r>
            <a:r>
              <a:rPr spc="-95"/>
              <a:t>la</a:t>
            </a:r>
            <a:r>
              <a:rPr spc="-375"/>
              <a:t> </a:t>
            </a:r>
            <a:r>
              <a:rPr spc="-110"/>
              <a:t>famiglia</a:t>
            </a:r>
          </a:p>
          <a:p>
            <a:pPr indent="12700">
              <a:spcBef>
                <a:spcPts val="100"/>
              </a:spcBef>
              <a:defRPr sz="2800" spc="-2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Milano</a:t>
            </a:r>
            <a:r>
              <a:rPr spc="-300"/>
              <a:t> </a:t>
            </a:r>
            <a:r>
              <a:rPr spc="0"/>
              <a:t>8</a:t>
            </a:r>
            <a:r>
              <a:rPr spc="-300"/>
              <a:t> </a:t>
            </a:r>
            <a:r>
              <a:rPr spc="-55"/>
              <a:t>ottobre</a:t>
            </a:r>
            <a:r>
              <a:rPr spc="-295"/>
              <a:t> </a:t>
            </a:r>
            <a:r>
              <a:t>2026</a:t>
            </a:r>
          </a:p>
        </p:txBody>
      </p:sp>
      <p:sp>
        <p:nvSpPr>
          <p:cNvPr id="11" name="object 6"/>
          <p:cNvSpPr txBox="1"/>
          <p:nvPr/>
        </p:nvSpPr>
        <p:spPr>
          <a:xfrm>
            <a:off x="2501302" y="6988030"/>
            <a:ext cx="11407425" cy="15112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indent="12700">
              <a:lnSpc>
                <a:spcPts val="6600"/>
              </a:lnSpc>
              <a:defRPr sz="3300" b="1" spc="-197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Relatrice: Dott. Ssa Damiana Culeddu</a:t>
            </a:r>
          </a:p>
          <a:p>
            <a:pPr marL="635" marR="777240" indent="11429">
              <a:lnSpc>
                <a:spcPts val="5500"/>
              </a:lnSpc>
              <a:spcBef>
                <a:spcPts val="200"/>
              </a:spcBef>
              <a:defRPr sz="3300" b="1">
                <a:solidFill>
                  <a:srgbClr val="231F2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Coordinatrice </a:t>
            </a:r>
          </a:p>
        </p:txBody>
      </p:sp>
      <p:sp>
        <p:nvSpPr>
          <p:cNvPr id="12" name="Corpo livello uno…"/>
          <p:cNvSpPr txBox="1">
            <a:spLocks noGrp="1"/>
          </p:cNvSpPr>
          <p:nvPr>
            <p:ph type="body" idx="1"/>
          </p:nvPr>
        </p:nvSpPr>
        <p:spPr>
          <a:xfrm>
            <a:off x="1005205" y="2664036"/>
            <a:ext cx="18093690" cy="75348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/>
          <a:lstStyle/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3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9716980" y="10582145"/>
            <a:ext cx="4690958" cy="609601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>
            <a:lvl1pPr algn="r">
              <a:defRPr>
                <a:solidFill>
                  <a:srgbClr val="888888"/>
                </a:solidFill>
                <a:latin typeface="+mj-lt"/>
                <a:ea typeface="+mj-ea"/>
                <a:cs typeface="+mj-cs"/>
                <a:sym typeface="Helvetica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100"/>
        </a:spcBef>
        <a:spcAft>
          <a:spcPts val="0"/>
        </a:spcAft>
        <a:buClrTx/>
        <a:buSzTx/>
        <a:buFontTx/>
        <a:buNone/>
        <a:tabLst/>
        <a:defRPr sz="7500" b="1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100"/>
        </a:spcBef>
        <a:spcAft>
          <a:spcPts val="0"/>
        </a:spcAft>
        <a:buClrTx/>
        <a:buSzTx/>
        <a:buFontTx/>
        <a:buNone/>
        <a:tabLst/>
        <a:defRPr sz="7500" b="1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100"/>
        </a:spcBef>
        <a:spcAft>
          <a:spcPts val="0"/>
        </a:spcAft>
        <a:buClrTx/>
        <a:buSzTx/>
        <a:buFontTx/>
        <a:buNone/>
        <a:tabLst/>
        <a:defRPr sz="7500" b="1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100"/>
        </a:spcBef>
        <a:spcAft>
          <a:spcPts val="0"/>
        </a:spcAft>
        <a:buClrTx/>
        <a:buSzTx/>
        <a:buFontTx/>
        <a:buNone/>
        <a:tabLst/>
        <a:defRPr sz="7500" b="1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100"/>
        </a:spcBef>
        <a:spcAft>
          <a:spcPts val="0"/>
        </a:spcAft>
        <a:buClrTx/>
        <a:buSzTx/>
        <a:buFontTx/>
        <a:buNone/>
        <a:tabLst/>
        <a:defRPr sz="7500" b="1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100"/>
        </a:spcBef>
        <a:spcAft>
          <a:spcPts val="0"/>
        </a:spcAft>
        <a:buClrTx/>
        <a:buSzTx/>
        <a:buFontTx/>
        <a:buNone/>
        <a:tabLst/>
        <a:defRPr sz="7500" b="1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100"/>
        </a:spcBef>
        <a:spcAft>
          <a:spcPts val="0"/>
        </a:spcAft>
        <a:buClrTx/>
        <a:buSzTx/>
        <a:buFontTx/>
        <a:buNone/>
        <a:tabLst/>
        <a:defRPr sz="7500" b="1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100"/>
        </a:spcBef>
        <a:spcAft>
          <a:spcPts val="0"/>
        </a:spcAft>
        <a:buClrTx/>
        <a:buSzTx/>
        <a:buFontTx/>
        <a:buNone/>
        <a:tabLst/>
        <a:defRPr sz="7500" b="1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100"/>
        </a:spcBef>
        <a:spcAft>
          <a:spcPts val="0"/>
        </a:spcAft>
        <a:buClrTx/>
        <a:buSzTx/>
        <a:buFontTx/>
        <a:buNone/>
        <a:tabLst/>
        <a:defRPr sz="7500" b="1" i="0" u="none" strike="noStrike" cap="none" spc="0" baseline="0">
          <a:solidFill>
            <a:srgbClr val="FFFFFF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500" b="1" i="0" u="none" strike="noStrike" cap="none" spc="0" baseline="0">
          <a:solidFill>
            <a:srgbClr val="231F20"/>
          </a:solidFill>
          <a:uFillTx/>
          <a:latin typeface="Arial"/>
          <a:ea typeface="Arial"/>
          <a:cs typeface="Arial"/>
          <a:sym typeface="Arial"/>
        </a:defRPr>
      </a:lvl1pPr>
      <a:lvl2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500" b="1" i="0" u="none" strike="noStrike" cap="none" spc="0" baseline="0">
          <a:solidFill>
            <a:srgbClr val="231F20"/>
          </a:solidFill>
          <a:uFillTx/>
          <a:latin typeface="Arial"/>
          <a:ea typeface="Arial"/>
          <a:cs typeface="Arial"/>
          <a:sym typeface="Arial"/>
        </a:defRPr>
      </a:lvl2pPr>
      <a:lvl3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500" b="1" i="0" u="none" strike="noStrike" cap="none" spc="0" baseline="0">
          <a:solidFill>
            <a:srgbClr val="231F20"/>
          </a:solidFill>
          <a:uFillTx/>
          <a:latin typeface="Arial"/>
          <a:ea typeface="Arial"/>
          <a:cs typeface="Arial"/>
          <a:sym typeface="Arial"/>
        </a:defRPr>
      </a:lvl3pPr>
      <a:lvl4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500" b="1" i="0" u="none" strike="noStrike" cap="none" spc="0" baseline="0">
          <a:solidFill>
            <a:srgbClr val="231F20"/>
          </a:solidFill>
          <a:uFillTx/>
          <a:latin typeface="Arial"/>
          <a:ea typeface="Arial"/>
          <a:cs typeface="Arial"/>
          <a:sym typeface="Arial"/>
        </a:defRPr>
      </a:lvl4pPr>
      <a:lvl5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500" b="1" i="0" u="none" strike="noStrike" cap="none" spc="0" baseline="0">
          <a:solidFill>
            <a:srgbClr val="231F20"/>
          </a:solidFill>
          <a:uFillTx/>
          <a:latin typeface="Arial"/>
          <a:ea typeface="Arial"/>
          <a:cs typeface="Arial"/>
          <a:sym typeface="Arial"/>
        </a:defRPr>
      </a:lvl5pPr>
      <a:lvl6pPr marL="0" marR="0" indent="22860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500" b="1" i="0" u="none" strike="noStrike" cap="none" spc="0" baseline="0">
          <a:solidFill>
            <a:srgbClr val="231F20"/>
          </a:solidFill>
          <a:uFillTx/>
          <a:latin typeface="Arial"/>
          <a:ea typeface="Arial"/>
          <a:cs typeface="Arial"/>
          <a:sym typeface="Arial"/>
        </a:defRPr>
      </a:lvl6pPr>
      <a:lvl7pPr marL="0" marR="0" indent="2743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500" b="1" i="0" u="none" strike="noStrike" cap="none" spc="0" baseline="0">
          <a:solidFill>
            <a:srgbClr val="231F20"/>
          </a:solidFill>
          <a:uFillTx/>
          <a:latin typeface="Arial"/>
          <a:ea typeface="Arial"/>
          <a:cs typeface="Arial"/>
          <a:sym typeface="Arial"/>
        </a:defRPr>
      </a:lvl7pPr>
      <a:lvl8pPr marL="0" marR="0" indent="3200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500" b="1" i="0" u="none" strike="noStrike" cap="none" spc="0" baseline="0">
          <a:solidFill>
            <a:srgbClr val="231F20"/>
          </a:solidFill>
          <a:uFillTx/>
          <a:latin typeface="Arial"/>
          <a:ea typeface="Arial"/>
          <a:cs typeface="Arial"/>
          <a:sym typeface="Arial"/>
        </a:defRPr>
      </a:lvl8pPr>
      <a:lvl9pPr marL="0" marR="0" indent="3657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500" b="1" i="0" u="none" strike="noStrike" cap="none" spc="0" baseline="0">
          <a:solidFill>
            <a:srgbClr val="231F2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ttangolo 5"/>
          <p:cNvSpPr txBox="1"/>
          <p:nvPr/>
        </p:nvSpPr>
        <p:spPr>
          <a:xfrm>
            <a:off x="2539089" y="2156675"/>
            <a:ext cx="16259459" cy="17696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100"/>
              </a:spcBef>
              <a:defRPr sz="1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Centro per la Famiglia 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CasellaDiTesto 7"/>
          <p:cNvSpPr txBox="1"/>
          <p:nvPr/>
        </p:nvSpPr>
        <p:spPr>
          <a:xfrm>
            <a:off x="8958704" y="3941033"/>
            <a:ext cx="9239123" cy="5878532"/>
          </a:xfrm>
          <a:prstGeom prst="rect">
            <a:avLst/>
          </a:prstGeom>
          <a:ln w="3175">
            <a:solidFill>
              <a:srgbClr val="70AD47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 marL="457200" indent="-317500" defTabSz="457200">
              <a:spcBef>
                <a:spcPts val="1200"/>
              </a:spcBef>
              <a:buSzPct val="100000"/>
              <a:buFont typeface="Times Roman"/>
              <a:buChar char="•"/>
              <a:defRPr sz="2300"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lang="it-IT" sz="2800" b="1" noProof="0" dirty="0">
                <a:latin typeface="Arial" panose="020B0604020202020204" pitchFamily="34" charset="0"/>
                <a:cs typeface="Arial" panose="020B0604020202020204" pitchFamily="34" charset="0"/>
              </a:rPr>
              <a:t>Nasce nel 1995</a:t>
            </a:r>
            <a:r>
              <a:rPr lang="it-IT" sz="2800" noProof="0" dirty="0">
                <a:latin typeface="Arial" panose="020B0604020202020204" pitchFamily="34" charset="0"/>
                <a:cs typeface="Arial" panose="020B0604020202020204" pitchFamily="34" charset="0"/>
              </a:rPr>
              <a:t>, ponendo al centro il benessere dei minori.</a:t>
            </a:r>
          </a:p>
          <a:p>
            <a:pPr marL="457200" indent="-317500" defTabSz="457200">
              <a:spcBef>
                <a:spcPts val="1200"/>
              </a:spcBef>
              <a:buSzPct val="100000"/>
              <a:buFont typeface="Times Roman"/>
              <a:buChar char="•"/>
              <a:defRPr sz="2300"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lang="it-IT" sz="2800" noProof="0" dirty="0">
                <a:latin typeface="Arial" panose="020B0604020202020204" pitchFamily="34" charset="0"/>
                <a:cs typeface="Arial" panose="020B0604020202020204" pitchFamily="34" charset="0"/>
              </a:rPr>
              <a:t>Interventi iniziali di </a:t>
            </a:r>
            <a:r>
              <a:rPr lang="it-IT" sz="2800" b="1" noProof="0" dirty="0">
                <a:latin typeface="Arial" panose="020B0604020202020204" pitchFamily="34" charset="0"/>
                <a:cs typeface="Arial" panose="020B0604020202020204" pitchFamily="34" charset="0"/>
              </a:rPr>
              <a:t>educativa di strada</a:t>
            </a:r>
            <a:r>
              <a:rPr lang="it-IT" sz="2800" noProof="0" dirty="0">
                <a:latin typeface="Arial" panose="020B0604020202020204" pitchFamily="34" charset="0"/>
                <a:cs typeface="Arial" panose="020B0604020202020204" pitchFamily="34" charset="0"/>
              </a:rPr>
              <a:t> rivolti a bambini e giovani a rischio di marginalità.</a:t>
            </a:r>
          </a:p>
          <a:p>
            <a:pPr marL="457200" indent="-317500" defTabSz="457200">
              <a:spcBef>
                <a:spcPts val="1200"/>
              </a:spcBef>
              <a:buSzPct val="100000"/>
              <a:buFont typeface="Times Roman"/>
              <a:buChar char="•"/>
              <a:defRPr sz="2300"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lang="it-IT" sz="2800" noProof="0" dirty="0">
                <a:latin typeface="Arial" panose="020B0604020202020204" pitchFamily="34" charset="0"/>
                <a:cs typeface="Arial" panose="020B0604020202020204" pitchFamily="34" charset="0"/>
              </a:rPr>
              <a:t>Sviluppo di attività nell’</a:t>
            </a:r>
            <a:r>
              <a:rPr lang="it-IT" sz="2800" b="1" noProof="0" dirty="0">
                <a:latin typeface="Arial" panose="020B0604020202020204" pitchFamily="34" charset="0"/>
                <a:cs typeface="Arial" panose="020B0604020202020204" pitchFamily="34" charset="0"/>
              </a:rPr>
              <a:t>area scolastica</a:t>
            </a:r>
            <a:r>
              <a:rPr lang="it-IT" sz="2800" noProof="0" dirty="0">
                <a:latin typeface="Arial" panose="020B0604020202020204" pitchFamily="34" charset="0"/>
                <a:cs typeface="Arial" panose="020B0604020202020204" pitchFamily="34" charset="0"/>
              </a:rPr>
              <a:t>: assistenza educativa, consulenza psico-pedagogica, centri estivi e animazione extrascolastica.</a:t>
            </a:r>
          </a:p>
          <a:p>
            <a:pPr marL="457200" indent="-317500" defTabSz="457200">
              <a:spcBef>
                <a:spcPts val="1200"/>
              </a:spcBef>
              <a:buSzPct val="100000"/>
              <a:buFont typeface="Times Roman"/>
              <a:buChar char="•"/>
              <a:defRPr sz="2300"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lang="it-IT" sz="2800" noProof="0" dirty="0">
                <a:latin typeface="Arial" panose="020B0604020202020204" pitchFamily="34" charset="0"/>
                <a:cs typeface="Arial" panose="020B0604020202020204" pitchFamily="34" charset="0"/>
              </a:rPr>
              <a:t>Interventi nell’</a:t>
            </a:r>
            <a:r>
              <a:rPr lang="it-IT" sz="2800" b="1" noProof="0" dirty="0">
                <a:latin typeface="Arial" panose="020B0604020202020204" pitchFamily="34" charset="0"/>
                <a:cs typeface="Arial" panose="020B0604020202020204" pitchFamily="34" charset="0"/>
              </a:rPr>
              <a:t>area minori e famiglie</a:t>
            </a:r>
            <a:r>
              <a:rPr lang="it-IT" sz="2800" noProof="0" dirty="0">
                <a:latin typeface="Arial" panose="020B0604020202020204" pitchFamily="34" charset="0"/>
                <a:cs typeface="Arial" panose="020B0604020202020204" pitchFamily="34" charset="0"/>
              </a:rPr>
              <a:t>: educativa domiciliare, comunità educative residenziali e centri diurni.</a:t>
            </a:r>
          </a:p>
          <a:p>
            <a:pPr marL="457200" indent="-317500" defTabSz="457200">
              <a:spcBef>
                <a:spcPts val="1200"/>
              </a:spcBef>
              <a:buSzPct val="100000"/>
              <a:buFont typeface="Times Roman"/>
              <a:buChar char="•"/>
              <a:defRPr sz="2300"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lang="it-IT" sz="2800" noProof="0" dirty="0">
                <a:latin typeface="Arial" panose="020B0604020202020204" pitchFamily="34" charset="0"/>
                <a:cs typeface="Arial" panose="020B0604020202020204" pitchFamily="34" charset="0"/>
              </a:rPr>
              <a:t>Realizzazione di </a:t>
            </a:r>
            <a:r>
              <a:rPr lang="it-IT" sz="2800" b="1" noProof="0" dirty="0">
                <a:latin typeface="Arial" panose="020B0604020202020204" pitchFamily="34" charset="0"/>
                <a:cs typeface="Arial" panose="020B0604020202020204" pitchFamily="34" charset="0"/>
              </a:rPr>
              <a:t>progetti innovativi</a:t>
            </a:r>
            <a:r>
              <a:rPr lang="it-IT" sz="2800" noProof="0" dirty="0">
                <a:latin typeface="Arial" panose="020B0604020202020204" pitchFamily="34" charset="0"/>
                <a:cs typeface="Arial" panose="020B0604020202020204" pitchFamily="34" charset="0"/>
              </a:rPr>
              <a:t> per il contrasto alla povertà educativa.</a:t>
            </a:r>
          </a:p>
        </p:txBody>
      </p:sp>
      <p:sp>
        <p:nvSpPr>
          <p:cNvPr id="63" name="CHI GESTISCE IL CPF?"/>
          <p:cNvSpPr txBox="1">
            <a:spLocks noGrp="1"/>
          </p:cNvSpPr>
          <p:nvPr>
            <p:ph type="title" idx="4294967295"/>
          </p:nvPr>
        </p:nvSpPr>
        <p:spPr>
          <a:xfrm>
            <a:off x="1785429" y="769288"/>
            <a:ext cx="17304609" cy="1898015"/>
          </a:xfrm>
          <a:prstGeom prst="rect">
            <a:avLst/>
          </a:prstGeom>
        </p:spPr>
        <p:txBody>
          <a:bodyPr/>
          <a:lstStyle>
            <a:lvl1pPr algn="ctr">
              <a:spcBef>
                <a:spcPts val="0"/>
              </a:spcBef>
            </a:lvl1pPr>
          </a:lstStyle>
          <a:p>
            <a:r>
              <a:rPr dirty="0"/>
              <a:t>CHI GESTISCE IL CPF?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7366B54-7B7B-8ABA-A894-499AEAABE3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47" y="4803496"/>
            <a:ext cx="7792944" cy="209922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Immagine 5" descr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196" y="6005167"/>
            <a:ext cx="8338873" cy="1417609"/>
          </a:xfrm>
          <a:prstGeom prst="rect">
            <a:avLst/>
          </a:prstGeom>
          <a:ln w="12700">
            <a:miter lim="400000"/>
          </a:ln>
        </p:spPr>
      </p:pic>
      <p:sp>
        <p:nvSpPr>
          <p:cNvPr id="66" name="CasellaDiTesto 6"/>
          <p:cNvSpPr txBox="1"/>
          <p:nvPr/>
        </p:nvSpPr>
        <p:spPr>
          <a:xfrm>
            <a:off x="9251576" y="4899598"/>
            <a:ext cx="10313710" cy="5262979"/>
          </a:xfrm>
          <a:prstGeom prst="rect">
            <a:avLst/>
          </a:prstGeom>
          <a:ln w="3175">
            <a:solidFill>
              <a:srgbClr val="70AD47"/>
            </a:solidFill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marL="240631" indent="-240631" defTabSz="457200">
              <a:buSzPct val="100000"/>
              <a:buChar char="•"/>
              <a:defRPr sz="2800"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lang="it-IT" b="1" noProof="0" dirty="0">
                <a:latin typeface="Arial" panose="020B0604020202020204" pitchFamily="34" charset="0"/>
                <a:cs typeface="Arial" panose="020B0604020202020204" pitchFamily="34" charset="0"/>
              </a:rPr>
              <a:t>Nata nel 1999</a:t>
            </a:r>
            <a:r>
              <a:rPr lang="it-IT" noProof="0" dirty="0">
                <a:latin typeface="Arial" panose="020B0604020202020204" pitchFamily="34" charset="0"/>
                <a:cs typeface="Arial" panose="020B0604020202020204" pitchFamily="34" charset="0"/>
              </a:rPr>
              <a:t>, con oltre 20 anni di esperienza nel settore sociale</a:t>
            </a:r>
          </a:p>
          <a:p>
            <a:pPr marL="240631" indent="-240631" defTabSz="457200">
              <a:buSzPct val="100000"/>
              <a:buChar char="•"/>
              <a:defRPr sz="2800"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lang="it-IT" noProof="0" dirty="0">
                <a:latin typeface="Arial" panose="020B0604020202020204" pitchFamily="34" charset="0"/>
                <a:cs typeface="Arial" panose="020B0604020202020204" pitchFamily="34" charset="0"/>
              </a:rPr>
              <a:t>Opera nella prevenzione, cura, riabilitazione e integrazione sociale</a:t>
            </a:r>
          </a:p>
          <a:p>
            <a:pPr marL="240631" indent="-240631" defTabSz="457200">
              <a:buSzPct val="100000"/>
              <a:buChar char="•"/>
              <a:defRPr sz="2800"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lang="it-IT" noProof="0" dirty="0">
                <a:latin typeface="Arial" panose="020B0604020202020204" pitchFamily="34" charset="0"/>
                <a:cs typeface="Arial" panose="020B0604020202020204" pitchFamily="34" charset="0"/>
              </a:rPr>
              <a:t>Progetta e gestisce servizi socio-assistenziali</a:t>
            </a:r>
          </a:p>
          <a:p>
            <a:pPr marL="240631" indent="-240631" defTabSz="457200">
              <a:buSzPct val="100000"/>
              <a:buChar char="•"/>
              <a:defRPr sz="2800"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lang="it-IT" noProof="0" dirty="0">
                <a:latin typeface="Arial" panose="020B0604020202020204" pitchFamily="34" charset="0"/>
                <a:cs typeface="Arial" panose="020B0604020202020204" pitchFamily="34" charset="0"/>
              </a:rPr>
              <a:t>Si rivolge a persone in condizioni di disagio e vulnerabilità</a:t>
            </a:r>
          </a:p>
          <a:p>
            <a:pPr marL="240631" indent="-240631" defTabSz="457200">
              <a:buSzPct val="100000"/>
              <a:buChar char="•"/>
              <a:defRPr sz="2800"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lang="it-IT" noProof="0" dirty="0">
                <a:latin typeface="Arial" panose="020B0604020202020204" pitchFamily="34" charset="0"/>
                <a:cs typeface="Arial" panose="020B0604020202020204" pitchFamily="34" charset="0"/>
              </a:rPr>
              <a:t>Destinatari: anziani, persone con disabilità, minori, individui e famiglie fragili</a:t>
            </a:r>
          </a:p>
          <a:p>
            <a:pPr marL="240631" indent="-240631" defTabSz="457200">
              <a:buSzPct val="100000"/>
              <a:buChar char="•"/>
              <a:defRPr sz="2800"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lang="it-IT" noProof="0" dirty="0">
                <a:latin typeface="Arial" panose="020B0604020202020204" pitchFamily="34" charset="0"/>
                <a:cs typeface="Arial" panose="020B0604020202020204" pitchFamily="34" charset="0"/>
              </a:rPr>
              <a:t>Gestisce servizi di assistenza educativa domiciliare</a:t>
            </a:r>
          </a:p>
          <a:p>
            <a:pPr marL="240631" indent="-240631" defTabSz="457200">
              <a:buSzPct val="100000"/>
              <a:buChar char="•"/>
              <a:defRPr sz="2800"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lang="it-IT" noProof="0" dirty="0">
                <a:latin typeface="Arial" panose="020B0604020202020204" pitchFamily="34" charset="0"/>
                <a:cs typeface="Arial" panose="020B0604020202020204" pitchFamily="34" charset="0"/>
              </a:rPr>
              <a:t>Gestisce centri socio-educativi, comunità residenziali e servizi di nido</a:t>
            </a:r>
          </a:p>
          <a:p>
            <a:pPr defTabSz="457200">
              <a:defRPr sz="2800" b="1">
                <a:latin typeface="Times Roman"/>
                <a:ea typeface="Times Roman"/>
                <a:cs typeface="Times Roman"/>
                <a:sym typeface="Times Roman"/>
              </a:defRPr>
            </a:pPr>
            <a:endParaRPr b="0" dirty="0"/>
          </a:p>
        </p:txBody>
      </p:sp>
      <p:sp>
        <p:nvSpPr>
          <p:cNvPr id="67" name="CHI GESTISCE IL CPF?"/>
          <p:cNvSpPr txBox="1">
            <a:spLocks noGrp="1"/>
          </p:cNvSpPr>
          <p:nvPr>
            <p:ph type="title" idx="4294967295"/>
          </p:nvPr>
        </p:nvSpPr>
        <p:spPr>
          <a:xfrm>
            <a:off x="1615595" y="663142"/>
            <a:ext cx="17304609" cy="1898015"/>
          </a:xfrm>
          <a:prstGeom prst="rect">
            <a:avLst/>
          </a:prstGeom>
        </p:spPr>
        <p:txBody>
          <a:bodyPr/>
          <a:lstStyle>
            <a:lvl1pPr algn="ctr">
              <a:spcBef>
                <a:spcPts val="0"/>
              </a:spcBef>
            </a:lvl1pPr>
          </a:lstStyle>
          <a:p>
            <a:r>
              <a:rPr dirty="0"/>
              <a:t>CHI GESTISCE IL CPF?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CasellaDiTesto 3"/>
          <p:cNvSpPr txBox="1"/>
          <p:nvPr/>
        </p:nvSpPr>
        <p:spPr>
          <a:xfrm>
            <a:off x="3059915" y="846354"/>
            <a:ext cx="14041662" cy="1569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100"/>
              </a:spcBef>
              <a:defRPr sz="75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it-IT" sz="9600" dirty="0"/>
              <a:t>IL GRUPPO DI LAVORO</a:t>
            </a:r>
          </a:p>
        </p:txBody>
      </p:sp>
      <p:sp>
        <p:nvSpPr>
          <p:cNvPr id="70" name="CasellaDiTesto 11"/>
          <p:cNvSpPr txBox="1"/>
          <p:nvPr/>
        </p:nvSpPr>
        <p:spPr>
          <a:xfrm>
            <a:off x="906348" y="5330469"/>
            <a:ext cx="7253827" cy="247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3100"/>
            </a:pPr>
            <a:r>
              <a:rPr lang="it-IT" b="1" noProof="0" dirty="0">
                <a:latin typeface="Arial" panose="020B0604020202020204" pitchFamily="34" charset="0"/>
                <a:cs typeface="Arial" panose="020B0604020202020204" pitchFamily="34" charset="0"/>
              </a:rPr>
              <a:t>A chiamata:</a:t>
            </a:r>
            <a:r>
              <a:rPr lang="it-IT" noProof="0" dirty="0">
                <a:latin typeface="Arial" panose="020B0604020202020204" pitchFamily="34" charset="0"/>
                <a:cs typeface="Arial" panose="020B0604020202020204" pitchFamily="34" charset="0"/>
              </a:rPr>
              <a:t> avvocato, mediatore socioculturale</a:t>
            </a:r>
          </a:p>
          <a:p>
            <a:pPr>
              <a:defRPr sz="3100"/>
            </a:pPr>
            <a:endParaRPr lang="it-IT" i="1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 sz="3100"/>
            </a:pPr>
            <a:r>
              <a:rPr lang="it-IT" b="1" noProof="0" dirty="0">
                <a:latin typeface="Arial" panose="020B0604020202020204" pitchFamily="34" charset="0"/>
                <a:cs typeface="Arial" panose="020B0604020202020204" pitchFamily="34" charset="0"/>
              </a:rPr>
              <a:t>Figure aggiuntive:</a:t>
            </a:r>
            <a:r>
              <a:rPr lang="it-IT" noProof="0" dirty="0">
                <a:latin typeface="Arial" panose="020B0604020202020204" pitchFamily="34" charset="0"/>
                <a:cs typeface="Arial" panose="020B0604020202020204" pitchFamily="34" charset="0"/>
              </a:rPr>
              <a:t> Facilitatore di Comunità, Operatore Baby parking</a:t>
            </a:r>
          </a:p>
        </p:txBody>
      </p:sp>
      <p:grpSp>
        <p:nvGrpSpPr>
          <p:cNvPr id="103" name="Diagramma 5"/>
          <p:cNvGrpSpPr/>
          <p:nvPr/>
        </p:nvGrpSpPr>
        <p:grpSpPr>
          <a:xfrm>
            <a:off x="7888940" y="2653553"/>
            <a:ext cx="10040471" cy="8588189"/>
            <a:chOff x="0" y="-1"/>
            <a:chExt cx="8026500" cy="8026500"/>
          </a:xfrm>
        </p:grpSpPr>
        <p:grpSp>
          <p:nvGrpSpPr>
            <p:cNvPr id="73" name="Raggruppa"/>
            <p:cNvGrpSpPr/>
            <p:nvPr/>
          </p:nvGrpSpPr>
          <p:grpSpPr>
            <a:xfrm>
              <a:off x="3197659" y="-1"/>
              <a:ext cx="1666875" cy="1533080"/>
              <a:chOff x="-1" y="-1"/>
              <a:chExt cx="1666873" cy="1533079"/>
            </a:xfrm>
          </p:grpSpPr>
          <p:sp>
            <p:nvSpPr>
              <p:cNvPr id="71" name="Cerchio"/>
              <p:cNvSpPr/>
              <p:nvPr/>
            </p:nvSpPr>
            <p:spPr>
              <a:xfrm>
                <a:off x="-1" y="-1"/>
                <a:ext cx="1666873" cy="1533079"/>
              </a:xfrm>
              <a:prstGeom prst="ellipse">
                <a:avLst/>
              </a:prstGeom>
              <a:solidFill>
                <a:srgbClr val="5B9BD5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53340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  <p:sp>
            <p:nvSpPr>
              <p:cNvPr id="72" name="n. 1 Coordinatrice"/>
              <p:cNvSpPr txBox="1"/>
              <p:nvPr/>
            </p:nvSpPr>
            <p:spPr>
              <a:xfrm>
                <a:off x="238879" y="596505"/>
                <a:ext cx="1153418" cy="43816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15240" tIns="15240" rIns="15240" bIns="15240" numCol="1" anchor="ctr">
                <a:noAutofit/>
              </a:bodyPr>
              <a:lstStyle>
                <a:lvl1pPr algn="ctr" defTabSz="533400">
                  <a:lnSpc>
                    <a:spcPct val="90000"/>
                  </a:lnSpc>
                  <a:spcBef>
                    <a:spcPts val="500"/>
                  </a:spcBef>
                  <a:defRPr sz="1200">
                    <a:solidFill>
                      <a:srgbClr val="FFFFFF"/>
                    </a:solidFill>
                  </a:defRPr>
                </a:lvl1pPr>
              </a:lstStyle>
              <a:p>
                <a:r>
                  <a:rPr sz="2000" dirty="0" err="1"/>
                  <a:t>Coordinatrice</a:t>
                </a:r>
                <a:r>
                  <a:rPr sz="2000" dirty="0"/>
                  <a:t> </a:t>
                </a:r>
              </a:p>
            </p:txBody>
          </p:sp>
        </p:grpSp>
        <p:sp>
          <p:nvSpPr>
            <p:cNvPr id="74" name="Freccia"/>
            <p:cNvSpPr/>
            <p:nvPr/>
          </p:nvSpPr>
          <p:spPr>
            <a:xfrm rot="1350000">
              <a:off x="4916187" y="1003928"/>
              <a:ext cx="432589" cy="550523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5B9BD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533400">
                <a:lnSpc>
                  <a:spcPct val="90000"/>
                </a:lnSpc>
                <a:spcBef>
                  <a:spcPts val="700"/>
                </a:spcBef>
                <a:defRPr sz="1200">
                  <a:solidFill>
                    <a:srgbClr val="FFFFFF"/>
                  </a:solidFill>
                </a:defRPr>
              </a:pPr>
              <a:endParaRPr sz="2000"/>
            </a:p>
          </p:txBody>
        </p:sp>
        <p:grpSp>
          <p:nvGrpSpPr>
            <p:cNvPr id="77" name="Raggruppa"/>
            <p:cNvGrpSpPr/>
            <p:nvPr/>
          </p:nvGrpSpPr>
          <p:grpSpPr>
            <a:xfrm>
              <a:off x="5277862" y="988447"/>
              <a:ext cx="1631180" cy="1631180"/>
              <a:chOff x="-180886" y="51874"/>
              <a:chExt cx="1631178" cy="1631178"/>
            </a:xfrm>
          </p:grpSpPr>
          <p:sp>
            <p:nvSpPr>
              <p:cNvPr id="75" name="Cerchio"/>
              <p:cNvSpPr/>
              <p:nvPr/>
            </p:nvSpPr>
            <p:spPr>
              <a:xfrm>
                <a:off x="-180886" y="51874"/>
                <a:ext cx="1631178" cy="1631178"/>
              </a:xfrm>
              <a:prstGeom prst="ellipse">
                <a:avLst/>
              </a:prstGeom>
              <a:solidFill>
                <a:srgbClr val="57B7D1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53340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</a:defRPr>
                </a:pPr>
                <a:endParaRPr sz="2000"/>
              </a:p>
            </p:txBody>
          </p:sp>
          <p:sp>
            <p:nvSpPr>
              <p:cNvPr id="76" name="n.6 Assistenti Sociali"/>
              <p:cNvSpPr txBox="1"/>
              <p:nvPr/>
            </p:nvSpPr>
            <p:spPr>
              <a:xfrm>
                <a:off x="57994" y="316310"/>
                <a:ext cx="1153418" cy="108654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15240" tIns="15240" rIns="15240" bIns="15240" numCol="1" anchor="ctr">
                <a:noAutofit/>
              </a:bodyPr>
              <a:lstStyle>
                <a:lvl1pPr algn="ctr" defTabSz="533400">
                  <a:lnSpc>
                    <a:spcPct val="90000"/>
                  </a:lnSpc>
                  <a:spcBef>
                    <a:spcPts val="500"/>
                  </a:spcBef>
                  <a:defRPr sz="1200">
                    <a:solidFill>
                      <a:srgbClr val="FFFFFF"/>
                    </a:solidFill>
                  </a:defRPr>
                </a:lvl1pPr>
              </a:lstStyle>
              <a:p>
                <a:r>
                  <a:rPr sz="2000" dirty="0"/>
                  <a:t> </a:t>
                </a:r>
                <a:r>
                  <a:rPr sz="2000" dirty="0" err="1"/>
                  <a:t>Assistenti</a:t>
                </a:r>
                <a:r>
                  <a:rPr sz="2000" dirty="0"/>
                  <a:t> </a:t>
                </a:r>
                <a:r>
                  <a:rPr sz="2000" dirty="0" err="1"/>
                  <a:t>Sociali</a:t>
                </a:r>
                <a:endParaRPr sz="2000" dirty="0"/>
              </a:p>
            </p:txBody>
          </p:sp>
        </p:grpSp>
        <p:sp>
          <p:nvSpPr>
            <p:cNvPr id="78" name="Freccia"/>
            <p:cNvSpPr/>
            <p:nvPr/>
          </p:nvSpPr>
          <p:spPr>
            <a:xfrm rot="4050000">
              <a:off x="6521643" y="2596132"/>
              <a:ext cx="432589" cy="550523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57B7D1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533400">
                <a:lnSpc>
                  <a:spcPct val="90000"/>
                </a:lnSpc>
                <a:spcBef>
                  <a:spcPts val="700"/>
                </a:spcBef>
                <a:defRPr sz="1200">
                  <a:solidFill>
                    <a:srgbClr val="FFFFFF"/>
                  </a:solidFill>
                </a:defRPr>
              </a:pPr>
              <a:endParaRPr sz="2000"/>
            </a:p>
          </p:txBody>
        </p:sp>
        <p:grpSp>
          <p:nvGrpSpPr>
            <p:cNvPr id="81" name="Raggruppa"/>
            <p:cNvGrpSpPr/>
            <p:nvPr/>
          </p:nvGrpSpPr>
          <p:grpSpPr>
            <a:xfrm>
              <a:off x="6395322" y="3197660"/>
              <a:ext cx="1631178" cy="1631178"/>
              <a:chOff x="0" y="0"/>
              <a:chExt cx="1631176" cy="1631176"/>
            </a:xfrm>
          </p:grpSpPr>
          <p:sp>
            <p:nvSpPr>
              <p:cNvPr id="79" name="Cerchio"/>
              <p:cNvSpPr/>
              <p:nvPr/>
            </p:nvSpPr>
            <p:spPr>
              <a:xfrm>
                <a:off x="-1" y="-1"/>
                <a:ext cx="1631178" cy="1631178"/>
              </a:xfrm>
              <a:prstGeom prst="ellipse">
                <a:avLst/>
              </a:prstGeom>
              <a:solidFill>
                <a:srgbClr val="53CCC5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53340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</a:defRPr>
                </a:pPr>
                <a:endParaRPr sz="2000" dirty="0"/>
              </a:p>
            </p:txBody>
          </p:sp>
          <p:sp>
            <p:nvSpPr>
              <p:cNvPr id="80" name="n. 4 psicologhe"/>
              <p:cNvSpPr txBox="1"/>
              <p:nvPr/>
            </p:nvSpPr>
            <p:spPr>
              <a:xfrm>
                <a:off x="238879" y="596505"/>
                <a:ext cx="1153418" cy="43816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15240" tIns="15240" rIns="15240" bIns="15240" numCol="1" anchor="ctr">
                <a:noAutofit/>
              </a:bodyPr>
              <a:lstStyle>
                <a:lvl1pPr algn="ctr" defTabSz="533400">
                  <a:lnSpc>
                    <a:spcPct val="90000"/>
                  </a:lnSpc>
                  <a:spcBef>
                    <a:spcPts val="500"/>
                  </a:spcBef>
                  <a:defRPr sz="1200">
                    <a:solidFill>
                      <a:srgbClr val="FFFFFF"/>
                    </a:solidFill>
                  </a:defRPr>
                </a:lvl1pPr>
              </a:lstStyle>
              <a:p>
                <a:r>
                  <a:rPr sz="2000" dirty="0"/>
                  <a:t> </a:t>
                </a:r>
                <a:r>
                  <a:rPr lang="it-IT" sz="2000" dirty="0"/>
                  <a:t>P</a:t>
                </a:r>
                <a:r>
                  <a:rPr sz="2000" dirty="0" err="1"/>
                  <a:t>sicologhe</a:t>
                </a:r>
                <a:endParaRPr sz="2000" dirty="0"/>
              </a:p>
            </p:txBody>
          </p:sp>
        </p:grpSp>
        <p:sp>
          <p:nvSpPr>
            <p:cNvPr id="82" name="Freccia"/>
            <p:cNvSpPr/>
            <p:nvPr/>
          </p:nvSpPr>
          <p:spPr>
            <a:xfrm rot="6750000">
              <a:off x="6531013" y="4857219"/>
              <a:ext cx="432589" cy="550523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53CCC5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533400">
                <a:lnSpc>
                  <a:spcPct val="90000"/>
                </a:lnSpc>
                <a:spcBef>
                  <a:spcPts val="700"/>
                </a:spcBef>
                <a:defRPr sz="1200">
                  <a:solidFill>
                    <a:srgbClr val="FFFFFF"/>
                  </a:solidFill>
                </a:defRPr>
              </a:pPr>
              <a:endParaRPr sz="2000"/>
            </a:p>
          </p:txBody>
        </p:sp>
        <p:grpSp>
          <p:nvGrpSpPr>
            <p:cNvPr id="85" name="Raggruppa"/>
            <p:cNvGrpSpPr/>
            <p:nvPr/>
          </p:nvGrpSpPr>
          <p:grpSpPr>
            <a:xfrm>
              <a:off x="5458748" y="5458747"/>
              <a:ext cx="1631178" cy="1631178"/>
              <a:chOff x="0" y="0"/>
              <a:chExt cx="1631176" cy="1631176"/>
            </a:xfrm>
          </p:grpSpPr>
          <p:sp>
            <p:nvSpPr>
              <p:cNvPr id="83" name="Cerchio"/>
              <p:cNvSpPr/>
              <p:nvPr/>
            </p:nvSpPr>
            <p:spPr>
              <a:xfrm>
                <a:off x="-1" y="-1"/>
                <a:ext cx="1631178" cy="1631178"/>
              </a:xfrm>
              <a:prstGeom prst="ellipse">
                <a:avLst/>
              </a:prstGeom>
              <a:solidFill>
                <a:srgbClr val="4FC7A0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53340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</a:defRPr>
                </a:pPr>
                <a:endParaRPr sz="2000"/>
              </a:p>
            </p:txBody>
          </p:sp>
          <p:sp>
            <p:nvSpPr>
              <p:cNvPr id="84" name="n.3 pedagogiste"/>
              <p:cNvSpPr txBox="1"/>
              <p:nvPr/>
            </p:nvSpPr>
            <p:spPr>
              <a:xfrm>
                <a:off x="238880" y="596505"/>
                <a:ext cx="1153418" cy="43816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15240" tIns="15240" rIns="15240" bIns="15240" numCol="1" anchor="ctr">
                <a:noAutofit/>
              </a:bodyPr>
              <a:lstStyle>
                <a:lvl1pPr algn="ctr" defTabSz="533400">
                  <a:lnSpc>
                    <a:spcPct val="90000"/>
                  </a:lnSpc>
                  <a:spcBef>
                    <a:spcPts val="500"/>
                  </a:spcBef>
                  <a:defRPr sz="1200">
                    <a:solidFill>
                      <a:srgbClr val="FFFFFF"/>
                    </a:solidFill>
                  </a:defRPr>
                </a:lvl1pPr>
              </a:lstStyle>
              <a:p>
                <a:r>
                  <a:rPr lang="it-IT" sz="2000" dirty="0"/>
                  <a:t>P</a:t>
                </a:r>
                <a:r>
                  <a:rPr sz="2000" dirty="0" err="1"/>
                  <a:t>edagogiste</a:t>
                </a:r>
                <a:endParaRPr sz="2000" dirty="0"/>
              </a:p>
            </p:txBody>
          </p:sp>
        </p:grpSp>
        <p:sp>
          <p:nvSpPr>
            <p:cNvPr id="86" name="Freccia"/>
            <p:cNvSpPr/>
            <p:nvPr/>
          </p:nvSpPr>
          <p:spPr>
            <a:xfrm rot="9450000">
              <a:off x="4938809" y="6462676"/>
              <a:ext cx="432589" cy="550523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4FC7A0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533400">
                <a:lnSpc>
                  <a:spcPct val="90000"/>
                </a:lnSpc>
                <a:spcBef>
                  <a:spcPts val="700"/>
                </a:spcBef>
                <a:defRPr sz="1200">
                  <a:solidFill>
                    <a:srgbClr val="FFFFFF"/>
                  </a:solidFill>
                </a:defRPr>
              </a:pPr>
              <a:endParaRPr sz="2000"/>
            </a:p>
          </p:txBody>
        </p:sp>
        <p:grpSp>
          <p:nvGrpSpPr>
            <p:cNvPr id="89" name="Raggruppa"/>
            <p:cNvGrpSpPr/>
            <p:nvPr/>
          </p:nvGrpSpPr>
          <p:grpSpPr>
            <a:xfrm>
              <a:off x="3197660" y="6395321"/>
              <a:ext cx="1631178" cy="1631178"/>
              <a:chOff x="0" y="0"/>
              <a:chExt cx="1631176" cy="1631176"/>
            </a:xfrm>
          </p:grpSpPr>
          <p:sp>
            <p:nvSpPr>
              <p:cNvPr id="87" name="Cerchio"/>
              <p:cNvSpPr/>
              <p:nvPr/>
            </p:nvSpPr>
            <p:spPr>
              <a:xfrm>
                <a:off x="-1" y="-1"/>
                <a:ext cx="1631178" cy="1631178"/>
              </a:xfrm>
              <a:prstGeom prst="ellipse">
                <a:avLst/>
              </a:prstGeom>
              <a:solidFill>
                <a:srgbClr val="4CC27B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53340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</a:defRPr>
                </a:pPr>
                <a:endParaRPr sz="2000"/>
              </a:p>
            </p:txBody>
          </p:sp>
          <p:sp>
            <p:nvSpPr>
              <p:cNvPr id="88" name="n. 2 mediatrice familiare"/>
              <p:cNvSpPr txBox="1"/>
              <p:nvPr/>
            </p:nvSpPr>
            <p:spPr>
              <a:xfrm>
                <a:off x="238879" y="490754"/>
                <a:ext cx="1153418" cy="64966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15240" tIns="15240" rIns="15240" bIns="15240" numCol="1" anchor="ctr">
                <a:noAutofit/>
              </a:bodyPr>
              <a:lstStyle>
                <a:lvl1pPr algn="ctr" defTabSz="533400">
                  <a:lnSpc>
                    <a:spcPct val="90000"/>
                  </a:lnSpc>
                  <a:spcBef>
                    <a:spcPts val="500"/>
                  </a:spcBef>
                  <a:defRPr sz="1200">
                    <a:solidFill>
                      <a:srgbClr val="FFFFFF"/>
                    </a:solidFill>
                  </a:defRPr>
                </a:lvl1pPr>
              </a:lstStyle>
              <a:p>
                <a:r>
                  <a:rPr lang="it-IT" sz="2000" dirty="0"/>
                  <a:t>M</a:t>
                </a:r>
                <a:r>
                  <a:rPr sz="2000" dirty="0" err="1"/>
                  <a:t>ediatrice</a:t>
                </a:r>
                <a:r>
                  <a:rPr sz="2000" dirty="0"/>
                  <a:t> </a:t>
                </a:r>
                <a:r>
                  <a:rPr sz="2000" dirty="0" err="1"/>
                  <a:t>familiare</a:t>
                </a:r>
                <a:endParaRPr sz="2000" dirty="0"/>
              </a:p>
            </p:txBody>
          </p:sp>
        </p:grpSp>
        <p:sp>
          <p:nvSpPr>
            <p:cNvPr id="90" name="Freccia"/>
            <p:cNvSpPr/>
            <p:nvPr/>
          </p:nvSpPr>
          <p:spPr>
            <a:xfrm rot="12150000">
              <a:off x="2677721" y="6472046"/>
              <a:ext cx="432590" cy="550523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4CC27B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533400">
                <a:lnSpc>
                  <a:spcPct val="90000"/>
                </a:lnSpc>
                <a:spcBef>
                  <a:spcPts val="700"/>
                </a:spcBef>
                <a:defRPr sz="1200">
                  <a:solidFill>
                    <a:srgbClr val="FFFFFF"/>
                  </a:solidFill>
                </a:defRPr>
              </a:pPr>
              <a:endParaRPr sz="2000"/>
            </a:p>
          </p:txBody>
        </p:sp>
        <p:grpSp>
          <p:nvGrpSpPr>
            <p:cNvPr id="93" name="Raggruppa"/>
            <p:cNvGrpSpPr/>
            <p:nvPr/>
          </p:nvGrpSpPr>
          <p:grpSpPr>
            <a:xfrm>
              <a:off x="936573" y="5458747"/>
              <a:ext cx="1631178" cy="1631178"/>
              <a:chOff x="0" y="0"/>
              <a:chExt cx="1631176" cy="1631176"/>
            </a:xfrm>
          </p:grpSpPr>
          <p:sp>
            <p:nvSpPr>
              <p:cNvPr id="91" name="Cerchio"/>
              <p:cNvSpPr/>
              <p:nvPr/>
            </p:nvSpPr>
            <p:spPr>
              <a:xfrm>
                <a:off x="-1" y="-1"/>
                <a:ext cx="1631178" cy="1631178"/>
              </a:xfrm>
              <a:prstGeom prst="ellipse">
                <a:avLst/>
              </a:prstGeom>
              <a:solidFill>
                <a:srgbClr val="48BD58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53340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</a:defRPr>
                </a:pPr>
                <a:endParaRPr sz="2000"/>
              </a:p>
            </p:txBody>
          </p:sp>
          <p:sp>
            <p:nvSpPr>
              <p:cNvPr id="92" name="n. 1 coordinatore/operatore  Spazio neutro"/>
              <p:cNvSpPr txBox="1"/>
              <p:nvPr/>
            </p:nvSpPr>
            <p:spPr>
              <a:xfrm>
                <a:off x="238880" y="385002"/>
                <a:ext cx="1153418" cy="861172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15240" tIns="15240" rIns="15240" bIns="15240" numCol="1" anchor="ctr">
                <a:noAutofit/>
              </a:bodyPr>
              <a:lstStyle>
                <a:lvl1pPr algn="ctr" defTabSz="533400">
                  <a:lnSpc>
                    <a:spcPct val="90000"/>
                  </a:lnSpc>
                  <a:spcBef>
                    <a:spcPts val="500"/>
                  </a:spcBef>
                  <a:defRPr sz="1200">
                    <a:solidFill>
                      <a:srgbClr val="FFFFFF"/>
                    </a:solidFill>
                  </a:defRPr>
                </a:lvl1pPr>
              </a:lstStyle>
              <a:p>
                <a:r>
                  <a:rPr lang="it-IT" sz="2000" dirty="0"/>
                  <a:t>C</a:t>
                </a:r>
                <a:r>
                  <a:rPr sz="2000" dirty="0" err="1"/>
                  <a:t>oordinatore</a:t>
                </a:r>
                <a:r>
                  <a:rPr sz="2000" dirty="0"/>
                  <a:t>/</a:t>
                </a:r>
                <a:r>
                  <a:rPr sz="2000" dirty="0" err="1"/>
                  <a:t>operatore</a:t>
                </a:r>
                <a:r>
                  <a:rPr sz="2000" dirty="0"/>
                  <a:t>  </a:t>
                </a:r>
                <a:r>
                  <a:rPr sz="2000" dirty="0" err="1"/>
                  <a:t>Spazio</a:t>
                </a:r>
                <a:r>
                  <a:rPr sz="2000" dirty="0"/>
                  <a:t> </a:t>
                </a:r>
                <a:r>
                  <a:rPr sz="2000" dirty="0" err="1"/>
                  <a:t>neutro</a:t>
                </a:r>
                <a:endParaRPr sz="2000" dirty="0"/>
              </a:p>
            </p:txBody>
          </p:sp>
        </p:grpSp>
        <p:sp>
          <p:nvSpPr>
            <p:cNvPr id="94" name="Freccia"/>
            <p:cNvSpPr/>
            <p:nvPr/>
          </p:nvSpPr>
          <p:spPr>
            <a:xfrm rot="14850000">
              <a:off x="1072265" y="4879842"/>
              <a:ext cx="432589" cy="550523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48BD58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533400">
                <a:lnSpc>
                  <a:spcPct val="90000"/>
                </a:lnSpc>
                <a:spcBef>
                  <a:spcPts val="700"/>
                </a:spcBef>
                <a:defRPr sz="1200">
                  <a:solidFill>
                    <a:srgbClr val="FFFFFF"/>
                  </a:solidFill>
                </a:defRPr>
              </a:pPr>
              <a:endParaRPr sz="2000"/>
            </a:p>
          </p:txBody>
        </p:sp>
        <p:grpSp>
          <p:nvGrpSpPr>
            <p:cNvPr id="97" name="Raggruppa"/>
            <p:cNvGrpSpPr/>
            <p:nvPr/>
          </p:nvGrpSpPr>
          <p:grpSpPr>
            <a:xfrm>
              <a:off x="0" y="3197660"/>
              <a:ext cx="1631177" cy="1631178"/>
              <a:chOff x="0" y="0"/>
              <a:chExt cx="1631176" cy="1631176"/>
            </a:xfrm>
          </p:grpSpPr>
          <p:sp>
            <p:nvSpPr>
              <p:cNvPr id="95" name="Cerchio"/>
              <p:cNvSpPr/>
              <p:nvPr/>
            </p:nvSpPr>
            <p:spPr>
              <a:xfrm>
                <a:off x="-1" y="-1"/>
                <a:ext cx="1631178" cy="1631178"/>
              </a:xfrm>
              <a:prstGeom prst="ellipse">
                <a:avLst/>
              </a:prstGeom>
              <a:solidFill>
                <a:srgbClr val="55B646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53340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</a:defRPr>
                </a:pPr>
                <a:endParaRPr sz="2000"/>
              </a:p>
            </p:txBody>
          </p:sp>
          <p:sp>
            <p:nvSpPr>
              <p:cNvPr id="96" name="n.1 educatrice Spazio neutro"/>
              <p:cNvSpPr txBox="1"/>
              <p:nvPr/>
            </p:nvSpPr>
            <p:spPr>
              <a:xfrm>
                <a:off x="238880" y="596505"/>
                <a:ext cx="1153417" cy="43816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15240" tIns="15240" rIns="15240" bIns="15240" numCol="1" anchor="ctr">
                <a:noAutofit/>
              </a:bodyPr>
              <a:lstStyle>
                <a:lvl1pPr algn="ctr" defTabSz="533400">
                  <a:lnSpc>
                    <a:spcPct val="90000"/>
                  </a:lnSpc>
                  <a:spcBef>
                    <a:spcPts val="500"/>
                  </a:spcBef>
                  <a:defRPr sz="1200">
                    <a:solidFill>
                      <a:srgbClr val="FFFFFF"/>
                    </a:solidFill>
                  </a:defRPr>
                </a:lvl1pPr>
              </a:lstStyle>
              <a:p>
                <a:r>
                  <a:rPr sz="2000" dirty="0"/>
                  <a:t> </a:t>
                </a:r>
                <a:r>
                  <a:rPr lang="it-IT" sz="2000" dirty="0"/>
                  <a:t>E</a:t>
                </a:r>
                <a:r>
                  <a:rPr sz="2000" dirty="0" err="1"/>
                  <a:t>ducatrice</a:t>
                </a:r>
                <a:r>
                  <a:rPr sz="2000" dirty="0"/>
                  <a:t> </a:t>
                </a:r>
                <a:r>
                  <a:rPr sz="2000" dirty="0" err="1"/>
                  <a:t>Spazio</a:t>
                </a:r>
                <a:r>
                  <a:rPr sz="2000" dirty="0"/>
                  <a:t> </a:t>
                </a:r>
                <a:r>
                  <a:rPr sz="2000" dirty="0" err="1"/>
                  <a:t>neutro</a:t>
                </a:r>
                <a:endParaRPr sz="2000" dirty="0"/>
              </a:p>
            </p:txBody>
          </p:sp>
        </p:grpSp>
        <p:sp>
          <p:nvSpPr>
            <p:cNvPr id="98" name="Freccia"/>
            <p:cNvSpPr/>
            <p:nvPr/>
          </p:nvSpPr>
          <p:spPr>
            <a:xfrm rot="17550000">
              <a:off x="1062895" y="2618755"/>
              <a:ext cx="432589" cy="550523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55B646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533400">
                <a:lnSpc>
                  <a:spcPct val="90000"/>
                </a:lnSpc>
                <a:spcBef>
                  <a:spcPts val="700"/>
                </a:spcBef>
                <a:defRPr sz="1200">
                  <a:solidFill>
                    <a:srgbClr val="FFFFFF"/>
                  </a:solidFill>
                </a:defRPr>
              </a:pPr>
              <a:endParaRPr sz="2000"/>
            </a:p>
          </p:txBody>
        </p:sp>
        <p:grpSp>
          <p:nvGrpSpPr>
            <p:cNvPr id="101" name="Raggruppa"/>
            <p:cNvGrpSpPr/>
            <p:nvPr/>
          </p:nvGrpSpPr>
          <p:grpSpPr>
            <a:xfrm>
              <a:off x="936573" y="936573"/>
              <a:ext cx="1631178" cy="1631178"/>
              <a:chOff x="0" y="0"/>
              <a:chExt cx="1631176" cy="1631176"/>
            </a:xfrm>
          </p:grpSpPr>
          <p:sp>
            <p:nvSpPr>
              <p:cNvPr id="99" name="Cerchio"/>
              <p:cNvSpPr/>
              <p:nvPr/>
            </p:nvSpPr>
            <p:spPr>
              <a:xfrm>
                <a:off x="-1" y="-1"/>
                <a:ext cx="1631178" cy="1631178"/>
              </a:xfrm>
              <a:prstGeom prst="ellipse">
                <a:avLst/>
              </a:prstGeom>
              <a:solidFill>
                <a:srgbClr val="70AD47"/>
              </a:solidFill>
              <a:ln w="12700" cap="flat">
                <a:solidFill>
                  <a:srgbClr val="FFFFFF"/>
                </a:solidFill>
                <a:prstDash val="solid"/>
                <a:miter lim="800000"/>
              </a:ln>
              <a:effectLst/>
            </p:spPr>
            <p:txBody>
              <a:bodyPr wrap="square" lIns="45719" tIns="45719" rIns="45719" bIns="45719" numCol="1" anchor="ctr">
                <a:noAutofit/>
              </a:bodyPr>
              <a:lstStyle/>
              <a:p>
                <a:pPr algn="ctr" defTabSz="533400">
                  <a:lnSpc>
                    <a:spcPct val="90000"/>
                  </a:lnSpc>
                  <a:spcBef>
                    <a:spcPts val="700"/>
                  </a:spcBef>
                  <a:defRPr>
                    <a:solidFill>
                      <a:srgbClr val="FFFFFF"/>
                    </a:solidFill>
                  </a:defRPr>
                </a:pPr>
                <a:endParaRPr sz="2000"/>
              </a:p>
            </p:txBody>
          </p:sp>
          <p:sp>
            <p:nvSpPr>
              <p:cNvPr id="100" name="n. 1 amministrativa"/>
              <p:cNvSpPr txBox="1"/>
              <p:nvPr/>
            </p:nvSpPr>
            <p:spPr>
              <a:xfrm>
                <a:off x="238880" y="596505"/>
                <a:ext cx="1153418" cy="43816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15240" tIns="15240" rIns="15240" bIns="15240" numCol="1" anchor="ctr">
                <a:noAutofit/>
              </a:bodyPr>
              <a:lstStyle>
                <a:lvl1pPr algn="ctr" defTabSz="533400">
                  <a:lnSpc>
                    <a:spcPct val="90000"/>
                  </a:lnSpc>
                  <a:spcBef>
                    <a:spcPts val="500"/>
                  </a:spcBef>
                  <a:defRPr sz="1200">
                    <a:solidFill>
                      <a:srgbClr val="FFFFFF"/>
                    </a:solidFill>
                  </a:defRPr>
                </a:lvl1pPr>
              </a:lstStyle>
              <a:p>
                <a:r>
                  <a:rPr lang="it-IT" sz="2000" dirty="0"/>
                  <a:t>Supporto segreteria tecnica </a:t>
                </a:r>
                <a:endParaRPr sz="2000" dirty="0"/>
              </a:p>
            </p:txBody>
          </p:sp>
        </p:grpSp>
        <p:sp>
          <p:nvSpPr>
            <p:cNvPr id="102" name="Freccia"/>
            <p:cNvSpPr/>
            <p:nvPr/>
          </p:nvSpPr>
          <p:spPr>
            <a:xfrm rot="20250000">
              <a:off x="2655099" y="1013299"/>
              <a:ext cx="432590" cy="550522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70AD47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 defTabSz="533400">
                <a:lnSpc>
                  <a:spcPct val="90000"/>
                </a:lnSpc>
                <a:spcBef>
                  <a:spcPts val="700"/>
                </a:spcBef>
                <a:defRPr sz="1200">
                  <a:solidFill>
                    <a:srgbClr val="FFFFFF"/>
                  </a:solidFill>
                </a:defRPr>
              </a:pPr>
              <a:endParaRPr sz="2000"/>
            </a:p>
          </p:txBody>
        </p:sp>
      </p:grp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CasellaDiTesto 5"/>
          <p:cNvSpPr txBox="1"/>
          <p:nvPr/>
        </p:nvSpPr>
        <p:spPr>
          <a:xfrm>
            <a:off x="3223830" y="713245"/>
            <a:ext cx="13919834" cy="1631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9" rIns="45719">
            <a:spAutoFit/>
          </a:bodyPr>
          <a:lstStyle>
            <a:lvl1pPr>
              <a:spcBef>
                <a:spcPts val="100"/>
              </a:spcBef>
              <a:defRPr sz="100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it-IT" dirty="0"/>
              <a:t>AREE DI INTERVENTO</a:t>
            </a:r>
          </a:p>
        </p:txBody>
      </p:sp>
      <p:grpSp>
        <p:nvGrpSpPr>
          <p:cNvPr id="114" name="Diagramma 8"/>
          <p:cNvGrpSpPr/>
          <p:nvPr/>
        </p:nvGrpSpPr>
        <p:grpSpPr>
          <a:xfrm>
            <a:off x="1732993" y="4072582"/>
            <a:ext cx="17437875" cy="5574584"/>
            <a:chOff x="0" y="0"/>
            <a:chExt cx="17437873" cy="5574582"/>
          </a:xfrm>
        </p:grpSpPr>
        <p:sp>
          <p:nvSpPr>
            <p:cNvPr id="106" name="Rettangolo arrotondato"/>
            <p:cNvSpPr/>
            <p:nvPr/>
          </p:nvSpPr>
          <p:spPr>
            <a:xfrm>
              <a:off x="0" y="0"/>
              <a:ext cx="4057814" cy="2965370"/>
            </a:xfrm>
            <a:prstGeom prst="roundRect">
              <a:avLst>
                <a:gd name="adj" fmla="val 16667"/>
              </a:avLst>
            </a:prstGeom>
            <a:blipFill rotWithShape="1">
              <a:blip r:embed="rId2"/>
              <a:srcRect/>
              <a:stretch>
                <a:fillRect/>
              </a:stretch>
            </a:blipFill>
            <a:ln w="3175" cap="flat">
              <a:solidFill>
                <a:srgbClr val="FFFFFF"/>
              </a:solidFill>
              <a:prstDash val="solid"/>
              <a:miter lim="8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07" name="Prevenzione e tutela"/>
            <p:cNvSpPr txBox="1"/>
            <p:nvPr/>
          </p:nvSpPr>
          <p:spPr>
            <a:xfrm>
              <a:off x="263474" y="3141202"/>
              <a:ext cx="3530865" cy="120400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defTabSz="1776024">
                <a:lnSpc>
                  <a:spcPct val="90000"/>
                </a:lnSpc>
                <a:spcBef>
                  <a:spcPts val="1600"/>
                </a:spcBef>
                <a:defRPr sz="3600" b="1">
                  <a:solidFill>
                    <a:srgbClr val="ED7D31"/>
                  </a:solidFill>
                </a:defRPr>
              </a:lvl1pPr>
            </a:lstStyle>
            <a:p>
              <a:pPr algn="ctr"/>
              <a:r>
                <a:rPr lang="it-IT" noProof="0" dirty="0">
                  <a:latin typeface="Arial" panose="020B0604020202020204" pitchFamily="34" charset="0"/>
                  <a:cs typeface="Arial" panose="020B0604020202020204" pitchFamily="34" charset="0"/>
                </a:rPr>
                <a:t>Prevenzione e tutela</a:t>
              </a:r>
            </a:p>
          </p:txBody>
        </p:sp>
        <p:sp>
          <p:nvSpPr>
            <p:cNvPr id="108" name="Rettangolo arrotondato"/>
            <p:cNvSpPr/>
            <p:nvPr/>
          </p:nvSpPr>
          <p:spPr>
            <a:xfrm>
              <a:off x="4463424" y="42970"/>
              <a:ext cx="4054410" cy="2793488"/>
            </a:xfrm>
            <a:prstGeom prst="roundRect">
              <a:avLst>
                <a:gd name="adj" fmla="val 16667"/>
              </a:avLst>
            </a:prstGeom>
            <a:blipFill rotWithShape="1">
              <a:blip r:embed="rId3"/>
              <a:srcRect/>
              <a:stretch>
                <a:fillRect/>
              </a:stretch>
            </a:blipFill>
            <a:ln w="3175" cap="flat">
              <a:solidFill>
                <a:srgbClr val="FFFFFF"/>
              </a:solidFill>
              <a:prstDash val="solid"/>
              <a:miter lim="8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09" name="Sostegno e competenze genitoriali"/>
            <p:cNvSpPr txBox="1"/>
            <p:nvPr/>
          </p:nvSpPr>
          <p:spPr>
            <a:xfrm>
              <a:off x="4725197" y="3098231"/>
              <a:ext cx="3530864" cy="184017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defTabSz="1776024">
                <a:lnSpc>
                  <a:spcPct val="90000"/>
                </a:lnSpc>
                <a:spcBef>
                  <a:spcPts val="1600"/>
                </a:spcBef>
                <a:defRPr sz="3600" b="1">
                  <a:solidFill>
                    <a:srgbClr val="5B9BD5"/>
                  </a:solidFill>
                </a:defRPr>
              </a:lvl1pPr>
            </a:lstStyle>
            <a:p>
              <a:pPr algn="ctr"/>
              <a:r>
                <a:rPr lang="it-IT" noProof="0" dirty="0">
                  <a:latin typeface="Arial" panose="020B0604020202020204" pitchFamily="34" charset="0"/>
                  <a:cs typeface="Arial" panose="020B0604020202020204" pitchFamily="34" charset="0"/>
                </a:rPr>
                <a:t>Sostegno e competenze genitoriali</a:t>
              </a:r>
            </a:p>
          </p:txBody>
        </p:sp>
        <p:sp>
          <p:nvSpPr>
            <p:cNvPr id="110" name="Rettangolo arrotondato"/>
            <p:cNvSpPr/>
            <p:nvPr/>
          </p:nvSpPr>
          <p:spPr>
            <a:xfrm>
              <a:off x="8923445" y="42970"/>
              <a:ext cx="4054409" cy="2793488"/>
            </a:xfrm>
            <a:prstGeom prst="roundRect">
              <a:avLst>
                <a:gd name="adj" fmla="val 16667"/>
              </a:avLst>
            </a:prstGeom>
            <a:blipFill rotWithShape="1">
              <a:blip r:embed="rId4"/>
              <a:srcRect/>
              <a:stretch>
                <a:fillRect/>
              </a:stretch>
            </a:blipFill>
            <a:ln w="3175" cap="flat">
              <a:solidFill>
                <a:srgbClr val="FFFFFF"/>
              </a:solidFill>
              <a:prstDash val="solid"/>
              <a:miter lim="8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11" name="Sviluppo delle risorse familiari e di comunità"/>
            <p:cNvSpPr txBox="1"/>
            <p:nvPr/>
          </p:nvSpPr>
          <p:spPr>
            <a:xfrm>
              <a:off x="9185217" y="3098231"/>
              <a:ext cx="3530864" cy="247635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defTabSz="1776024">
                <a:lnSpc>
                  <a:spcPct val="90000"/>
                </a:lnSpc>
                <a:spcBef>
                  <a:spcPts val="1600"/>
                </a:spcBef>
                <a:defRPr sz="3600" b="1">
                  <a:solidFill>
                    <a:srgbClr val="7030A0"/>
                  </a:solidFill>
                </a:defRPr>
              </a:lvl1pPr>
            </a:lstStyle>
            <a:p>
              <a:pPr algn="ctr"/>
              <a:r>
                <a:rPr lang="it-IT" noProof="0" dirty="0">
                  <a:latin typeface="Arial" panose="020B0604020202020204" pitchFamily="34" charset="0"/>
                  <a:cs typeface="Arial" panose="020B0604020202020204" pitchFamily="34" charset="0"/>
                </a:rPr>
                <a:t>Sviluppo delle risorse familiari e di comunità</a:t>
              </a:r>
            </a:p>
          </p:txBody>
        </p:sp>
        <p:sp>
          <p:nvSpPr>
            <p:cNvPr id="112" name="Rettangolo arrotondato"/>
            <p:cNvSpPr/>
            <p:nvPr/>
          </p:nvSpPr>
          <p:spPr>
            <a:xfrm>
              <a:off x="13383465" y="42970"/>
              <a:ext cx="4054409" cy="2793488"/>
            </a:xfrm>
            <a:prstGeom prst="roundRect">
              <a:avLst>
                <a:gd name="adj" fmla="val 16667"/>
              </a:avLst>
            </a:prstGeom>
            <a:blipFill rotWithShape="1">
              <a:blip r:embed="rId5"/>
              <a:srcRect/>
              <a:stretch>
                <a:fillRect/>
              </a:stretch>
            </a:blipFill>
            <a:ln w="3175" cap="flat">
              <a:solidFill>
                <a:srgbClr val="FFFFFF"/>
              </a:solidFill>
              <a:prstDash val="solid"/>
              <a:miter lim="800000"/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wrap="square" lIns="45719" tIns="45719" rIns="45719" bIns="45719" numCol="1" anchor="ctr">
              <a:noAutofit/>
            </a:bodyPr>
            <a:lstStyle/>
            <a:p>
              <a:endParaRPr/>
            </a:p>
          </p:txBody>
        </p:sp>
        <p:sp>
          <p:nvSpPr>
            <p:cNvPr id="113" name="Mediazione e tutela"/>
            <p:cNvSpPr txBox="1"/>
            <p:nvPr/>
          </p:nvSpPr>
          <p:spPr>
            <a:xfrm>
              <a:off x="13645238" y="3098231"/>
              <a:ext cx="3530864" cy="120400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0" tIns="0" rIns="0" bIns="0" numCol="1" anchor="t">
              <a:noAutofit/>
            </a:bodyPr>
            <a:lstStyle>
              <a:lvl1pPr defTabSz="1776024">
                <a:lnSpc>
                  <a:spcPct val="90000"/>
                </a:lnSpc>
                <a:spcBef>
                  <a:spcPts val="1600"/>
                </a:spcBef>
                <a:defRPr sz="3600" b="1">
                  <a:solidFill>
                    <a:srgbClr val="00B050"/>
                  </a:solidFill>
                </a:defRPr>
              </a:lvl1pPr>
            </a:lstStyle>
            <a:p>
              <a:pPr algn="ctr"/>
              <a:r>
                <a:rPr lang="it-IT" noProof="0" dirty="0">
                  <a:latin typeface="Arial" panose="020B0604020202020204" pitchFamily="34" charset="0"/>
                  <a:cs typeface="Arial" panose="020B0604020202020204" pitchFamily="34" charset="0"/>
                </a:rPr>
                <a:t>Mediazione e tutela</a:t>
              </a:r>
            </a:p>
          </p:txBody>
        </p:sp>
      </p:grpSp>
      <p:sp>
        <p:nvSpPr>
          <p:cNvPr id="3" name="CasellaDiTesto 12">
            <a:extLst>
              <a:ext uri="{FF2B5EF4-FFF2-40B4-BE49-F238E27FC236}">
                <a16:creationId xmlns:a16="http://schemas.microsoft.com/office/drawing/2014/main" id="{9248BB2C-A2E3-1BAA-10ED-A878855DD617}"/>
              </a:ext>
            </a:extLst>
          </p:cNvPr>
          <p:cNvSpPr txBox="1"/>
          <p:nvPr/>
        </p:nvSpPr>
        <p:spPr>
          <a:xfrm>
            <a:off x="2307579" y="8862980"/>
            <a:ext cx="16697719" cy="19377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normAutofit/>
          </a:bodyPr>
          <a:lstStyle>
            <a:lvl1pPr>
              <a:defRPr sz="3000" i="1"/>
            </a:lvl1pPr>
          </a:lstStyle>
          <a:p>
            <a:r>
              <a:rPr lang="it-IT" noProof="0" dirty="0">
                <a:latin typeface="Arial" panose="020B0604020202020204" pitchFamily="34" charset="0"/>
                <a:cs typeface="Arial" panose="020B0604020202020204" pitchFamily="34" charset="0"/>
              </a:rPr>
              <a:t>Gli interventi sono finalizzati alla tutela dei minori e, quando possibile, al recupero e alla riorganizzazione dei legami familiari. Le diverse professionalità operano in integrazione con i servizi sociali, sanitari, scolastici e con l’Autorità Giudiziaria, secondo le specifiche situazioni.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Immagine 5" descr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023" y="3848645"/>
            <a:ext cx="7674126" cy="5610050"/>
          </a:xfrm>
          <a:prstGeom prst="rect">
            <a:avLst/>
          </a:prstGeom>
          <a:ln w="12700">
            <a:miter lim="400000"/>
          </a:ln>
        </p:spPr>
      </p:pic>
      <p:sp>
        <p:nvSpPr>
          <p:cNvPr id="117" name="CasellaDiTesto 10"/>
          <p:cNvSpPr txBox="1"/>
          <p:nvPr/>
        </p:nvSpPr>
        <p:spPr>
          <a:xfrm>
            <a:off x="8948654" y="3401082"/>
            <a:ext cx="9250290" cy="12731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normAutofit/>
          </a:bodyPr>
          <a:lstStyle/>
          <a:p>
            <a:pPr>
              <a:defRPr sz="3700" b="1"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SERVIZIO SPAZIO DI INFORMAZIONE E ORIENTAMENTO</a:t>
            </a:r>
          </a:p>
        </p:txBody>
      </p:sp>
      <p:sp>
        <p:nvSpPr>
          <p:cNvPr id="118" name="CasellaDiTesto 15"/>
          <p:cNvSpPr txBox="1"/>
          <p:nvPr/>
        </p:nvSpPr>
        <p:spPr>
          <a:xfrm>
            <a:off x="9341224" y="4930587"/>
            <a:ext cx="8653854" cy="45281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normAutofit fontScale="92500" lnSpcReduction="20000"/>
          </a:bodyPr>
          <a:lstStyle>
            <a:lvl1pPr>
              <a:defRPr sz="3600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rPr lang="it-IT" noProof="0">
                <a:latin typeface="Arial" panose="020B0604020202020204" pitchFamily="34" charset="0"/>
                <a:cs typeface="Arial" panose="020B0604020202020204" pitchFamily="34" charset="0"/>
              </a:rPr>
              <a:t>È il primo punto di accesso al Centro: accoglie la domanda, orienta le famiglie rispetto ai bisogni espressi e facilita il collegamento con i servizi del CPF e con le opportunità presenti sul territorio.</a:t>
            </a:r>
          </a:p>
          <a:p>
            <a:endParaRPr lang="it-IT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noProof="0" dirty="0">
                <a:latin typeface="Arial" panose="020B0604020202020204" pitchFamily="34" charset="0"/>
                <a:cs typeface="Arial" panose="020B0604020202020204" pitchFamily="34" charset="0"/>
              </a:rPr>
              <a:t>L’obiettivo è offrire informazioni chiare e tempestive, intercettare precocemente eventuali situazioni di fragilità e accompagnare la famiglia verso la risposta più appropriata.</a:t>
            </a:r>
          </a:p>
        </p:txBody>
      </p:sp>
      <p:sp>
        <p:nvSpPr>
          <p:cNvPr id="119" name="CasellaDiTesto 20"/>
          <p:cNvSpPr txBox="1"/>
          <p:nvPr/>
        </p:nvSpPr>
        <p:spPr>
          <a:xfrm>
            <a:off x="3797535" y="726143"/>
            <a:ext cx="13674732" cy="13605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 defTabSz="1776024">
              <a:lnSpc>
                <a:spcPct val="90000"/>
              </a:lnSpc>
              <a:spcBef>
                <a:spcPts val="2500"/>
              </a:spcBef>
              <a:defRPr sz="10000" b="1">
                <a:solidFill>
                  <a:srgbClr val="FFFFFF"/>
                </a:solidFill>
              </a:defRPr>
            </a:lvl1pPr>
          </a:lstStyle>
          <a:p>
            <a:r>
              <a:rPr dirty="0"/>
              <a:t>PREVENZIONE E TUTELA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446B3E2A-7418-120E-1E09-CB581D1FFF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041" y="4653847"/>
            <a:ext cx="8446746" cy="4751295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B7E80CD9-DA7C-F6EE-701B-C596AB26A2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3787" y="4170501"/>
            <a:ext cx="5294317" cy="6579346"/>
          </a:xfrm>
          <a:prstGeom prst="rect">
            <a:avLst/>
          </a:prstGeom>
        </p:spPr>
      </p:pic>
      <p:sp>
        <p:nvSpPr>
          <p:cNvPr id="8" name="CasellaDiTesto 20">
            <a:extLst>
              <a:ext uri="{FF2B5EF4-FFF2-40B4-BE49-F238E27FC236}">
                <a16:creationId xmlns:a16="http://schemas.microsoft.com/office/drawing/2014/main" id="{69F3A2D6-F153-683B-DBCF-7BBA4A43FD1D}"/>
              </a:ext>
            </a:extLst>
          </p:cNvPr>
          <p:cNvSpPr txBox="1"/>
          <p:nvPr/>
        </p:nvSpPr>
        <p:spPr>
          <a:xfrm>
            <a:off x="3802253" y="463404"/>
            <a:ext cx="13987160" cy="1631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>
              <a:spcBef>
                <a:spcPts val="100"/>
              </a:spcBef>
              <a:defRPr sz="100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</a:lstStyle>
          <a:p>
            <a:pPr algn="ctr"/>
            <a:r>
              <a:rPr lang="it-IT" dirty="0"/>
              <a:t>Esperienze nei territori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0DBE3182-771A-1F3F-D912-3447351190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50" y="2825796"/>
            <a:ext cx="6073716" cy="859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38115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Immagine 5" descr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948" y="3668608"/>
            <a:ext cx="7733448" cy="5327883"/>
          </a:xfrm>
          <a:prstGeom prst="rect">
            <a:avLst/>
          </a:prstGeom>
          <a:ln w="12700">
            <a:miter lim="400000"/>
          </a:ln>
        </p:spPr>
      </p:pic>
      <p:sp>
        <p:nvSpPr>
          <p:cNvPr id="122" name="CasellaDiTesto 8"/>
          <p:cNvSpPr txBox="1"/>
          <p:nvPr/>
        </p:nvSpPr>
        <p:spPr>
          <a:xfrm>
            <a:off x="8323997" y="3357133"/>
            <a:ext cx="11219061" cy="68805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noAutofit/>
          </a:bodyPr>
          <a:lstStyle/>
          <a:p>
            <a:pPr marL="360947" indent="-360947">
              <a:lnSpc>
                <a:spcPct val="115000"/>
              </a:lnSpc>
              <a:spcBef>
                <a:spcPts val="1600"/>
              </a:spcBef>
              <a:buSzPct val="100000"/>
              <a:buChar char="•"/>
              <a:defRPr sz="3600">
                <a:effectLst>
                  <a:outerShdw blurRad="38100" dist="25400" dir="5400000" rotWithShape="0">
                    <a:srgbClr val="6E747A">
                      <a:alpha val="43000"/>
                    </a:srgbClr>
                  </a:outerShdw>
                </a:effectLst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lang="it-IT" sz="3200" b="1" noProof="0" dirty="0">
                <a:latin typeface="Arial" panose="020B0604020202020204" pitchFamily="34" charset="0"/>
                <a:cs typeface="Arial" panose="020B0604020202020204" pitchFamily="34" charset="0"/>
              </a:rPr>
              <a:t>Servizio sociale professionale</a:t>
            </a:r>
            <a:r>
              <a:rPr lang="it-IT" sz="3200" noProof="0" dirty="0">
                <a:latin typeface="Arial" panose="020B0604020202020204" pitchFamily="34" charset="0"/>
                <a:cs typeface="Arial" panose="020B0604020202020204" pitchFamily="34" charset="0"/>
              </a:rPr>
              <a:t>: accoglienza, valutazione del bisogno, definizione e monitoraggio del progetto di intervento.</a:t>
            </a:r>
          </a:p>
          <a:p>
            <a:pPr marL="360947" indent="-360947">
              <a:lnSpc>
                <a:spcPct val="115000"/>
              </a:lnSpc>
              <a:spcBef>
                <a:spcPts val="1600"/>
              </a:spcBef>
              <a:buSzPct val="100000"/>
              <a:buChar char="•"/>
              <a:defRPr sz="3600">
                <a:effectLst>
                  <a:outerShdw blurRad="38100" dist="25400" dir="5400000" rotWithShape="0">
                    <a:srgbClr val="6E747A">
                      <a:alpha val="43000"/>
                    </a:srgbClr>
                  </a:outerShdw>
                </a:effectLst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lang="it-IT" sz="3200" b="1" noProof="0" dirty="0">
                <a:latin typeface="Arial" panose="020B0604020202020204" pitchFamily="34" charset="0"/>
                <a:cs typeface="Arial" panose="020B0604020202020204" pitchFamily="34" charset="0"/>
              </a:rPr>
              <a:t>Sostegno psicologico </a:t>
            </a:r>
            <a:r>
              <a:rPr lang="it-IT" sz="3200" noProof="0" dirty="0">
                <a:latin typeface="Arial" panose="020B0604020202020204" pitchFamily="34" charset="0"/>
                <a:cs typeface="Arial" panose="020B0604020202020204" pitchFamily="34" charset="0"/>
              </a:rPr>
              <a:t>rivolto a minori e genitori, in raccordo con i servizi coinvolti nella presa in carico.</a:t>
            </a:r>
          </a:p>
          <a:p>
            <a:pPr marL="360947" indent="-360947">
              <a:lnSpc>
                <a:spcPct val="115000"/>
              </a:lnSpc>
              <a:spcBef>
                <a:spcPts val="1600"/>
              </a:spcBef>
              <a:buSzPct val="100000"/>
              <a:buChar char="•"/>
              <a:defRPr sz="3600">
                <a:effectLst>
                  <a:outerShdw blurRad="38100" dist="25400" dir="5400000" rotWithShape="0">
                    <a:srgbClr val="6E747A">
                      <a:alpha val="43000"/>
                    </a:srgbClr>
                  </a:outerShdw>
                </a:effectLst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lang="it-IT" sz="3200" b="1" noProof="0" dirty="0">
                <a:latin typeface="Arial" panose="020B0604020202020204" pitchFamily="34" charset="0"/>
                <a:cs typeface="Arial" panose="020B0604020202020204" pitchFamily="34" charset="0"/>
              </a:rPr>
              <a:t>Consulenza e orientamento pedagogico </a:t>
            </a:r>
            <a:r>
              <a:rPr lang="it-IT" sz="3200" noProof="0" dirty="0">
                <a:latin typeface="Arial" panose="020B0604020202020204" pitchFamily="34" charset="0"/>
                <a:cs typeface="Arial" panose="020B0604020202020204" pitchFamily="34" charset="0"/>
              </a:rPr>
              <a:t>per sostenere le competenze educative e affrontare criticità nelle diverse fasi di crescita.</a:t>
            </a:r>
          </a:p>
          <a:p>
            <a:pPr marL="360947" indent="-360947">
              <a:lnSpc>
                <a:spcPct val="115000"/>
              </a:lnSpc>
              <a:spcBef>
                <a:spcPts val="1600"/>
              </a:spcBef>
              <a:buSzPct val="100000"/>
              <a:buChar char="•"/>
              <a:defRPr sz="3600">
                <a:effectLst>
                  <a:outerShdw blurRad="38100" dist="25400" dir="5400000" rotWithShape="0">
                    <a:srgbClr val="6E747A">
                      <a:alpha val="43000"/>
                    </a:srgbClr>
                  </a:outerShdw>
                </a:effectLst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lang="it-IT" sz="3200" b="1" noProof="0" dirty="0">
                <a:latin typeface="Arial" panose="020B0604020202020204" pitchFamily="34" charset="0"/>
                <a:cs typeface="Arial" panose="020B0604020202020204" pitchFamily="34" charset="0"/>
              </a:rPr>
              <a:t>Ascolto, counseling e sostegno alla genitorialità </a:t>
            </a:r>
            <a:r>
              <a:rPr lang="it-IT" sz="3200" noProof="0" dirty="0">
                <a:latin typeface="Arial" panose="020B0604020202020204" pitchFamily="34" charset="0"/>
                <a:cs typeface="Arial" panose="020B0604020202020204" pitchFamily="34" charset="0"/>
              </a:rPr>
              <a:t>e alla coppia, con interventi individuali, familiari e di gruppo.</a:t>
            </a:r>
          </a:p>
        </p:txBody>
      </p:sp>
      <p:sp>
        <p:nvSpPr>
          <p:cNvPr id="123" name="CasellaDiTesto 12"/>
          <p:cNvSpPr txBox="1"/>
          <p:nvPr/>
        </p:nvSpPr>
        <p:spPr>
          <a:xfrm>
            <a:off x="750210" y="854953"/>
            <a:ext cx="19558999" cy="11029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00"/>
              </a:spcBef>
              <a:defRPr sz="72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SOSTEGNO E COMPETENZE GENITORIALI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77CDA0D9-E268-F5D0-6DFF-D3F5B5BC6D38}"/>
              </a:ext>
            </a:extLst>
          </p:cNvPr>
          <p:cNvSpPr txBox="1"/>
          <p:nvPr/>
        </p:nvSpPr>
        <p:spPr>
          <a:xfrm>
            <a:off x="1336553" y="9945416"/>
            <a:ext cx="17704482" cy="10772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it-IT" sz="3200" b="1" i="1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La presa in carico è costruita in modo personalizzato e multidisciplinare, valorizzando risorse, competenze e rete familiare secondo il modello del programma P.I.P.P.I.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Immagine 5" descr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774" y="4390561"/>
            <a:ext cx="7186317" cy="4950943"/>
          </a:xfrm>
          <a:prstGeom prst="rect">
            <a:avLst/>
          </a:prstGeom>
          <a:ln w="12700">
            <a:miter lim="400000"/>
          </a:ln>
        </p:spPr>
      </p:pic>
      <p:sp>
        <p:nvSpPr>
          <p:cNvPr id="126" name="CasellaDiTesto 9"/>
          <p:cNvSpPr txBox="1"/>
          <p:nvPr/>
        </p:nvSpPr>
        <p:spPr>
          <a:xfrm>
            <a:off x="7965897" y="3407409"/>
            <a:ext cx="11429701" cy="2301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normAutofit/>
          </a:bodyPr>
          <a:lstStyle/>
          <a:p>
            <a:pPr>
              <a:defRPr sz="3600" b="1">
                <a:solidFill>
                  <a:srgbClr val="7030A0"/>
                </a:solidFill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SERVIZIO FAMIGLIE ACCOGLIENTI E SUPPORTO PER I GENITORI</a:t>
            </a:r>
          </a:p>
        </p:txBody>
      </p:sp>
      <p:sp>
        <p:nvSpPr>
          <p:cNvPr id="127" name="CasellaDiTesto 11"/>
          <p:cNvSpPr txBox="1"/>
          <p:nvPr/>
        </p:nvSpPr>
        <p:spPr>
          <a:xfrm>
            <a:off x="7965897" y="5434870"/>
            <a:ext cx="11429701" cy="46952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noAutofit/>
          </a:bodyPr>
          <a:lstStyle>
            <a:lvl1pPr>
              <a:defRPr sz="3600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r>
              <a:rPr lang="it-IT" sz="3200" noProof="0" dirty="0">
                <a:latin typeface="Arial" panose="020B0604020202020204" pitchFamily="34" charset="0"/>
                <a:cs typeface="Arial" panose="020B0604020202020204" pitchFamily="34" charset="0"/>
              </a:rPr>
              <a:t>L’area promuove un modello di welfare di comunità in cui famiglie, cittadini, servizi e realtà territoriali concorrono alla costruzione di reti di prossimità.</a:t>
            </a:r>
          </a:p>
          <a:p>
            <a:endParaRPr lang="it-IT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noProof="0" dirty="0">
                <a:latin typeface="Arial" panose="020B0604020202020204" pitchFamily="34" charset="0"/>
                <a:cs typeface="Arial" panose="020B0604020202020204" pitchFamily="34" charset="0"/>
              </a:rPr>
              <a:t>Gli interventi mirano a contrastare isolamento e fragilità, valorizzando le risorse informali della comunità e favorendo forme di solidarietà tra famiglie, accompagnamento e mutuo aiuto.</a:t>
            </a:r>
          </a:p>
          <a:p>
            <a:endParaRPr lang="it-IT" sz="3200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3200" noProof="0" dirty="0">
                <a:latin typeface="Arial" panose="020B0604020202020204" pitchFamily="34" charset="0"/>
                <a:cs typeface="Arial" panose="020B0604020202020204" pitchFamily="34" charset="0"/>
              </a:rPr>
              <a:t>Il Centro svolge una funzione di connessione tra bisogni, disponibilità delle famiglie e risorse del territorio.</a:t>
            </a:r>
          </a:p>
        </p:txBody>
      </p:sp>
      <p:sp>
        <p:nvSpPr>
          <p:cNvPr id="128" name="CasellaDiTesto 13"/>
          <p:cNvSpPr txBox="1"/>
          <p:nvPr/>
        </p:nvSpPr>
        <p:spPr>
          <a:xfrm>
            <a:off x="3848087" y="284077"/>
            <a:ext cx="14384058" cy="22446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spAutoFit/>
          </a:bodyPr>
          <a:lstStyle>
            <a:lvl1pPr>
              <a:spcBef>
                <a:spcPts val="100"/>
              </a:spcBef>
              <a:defRPr sz="75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SVILUPPO DELLE RISORSE FAMILIARI E DI COMUNITA’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Segnaposto contenuto 2"/>
          <p:cNvSpPr txBox="1">
            <a:spLocks noGrp="1"/>
          </p:cNvSpPr>
          <p:nvPr>
            <p:ph type="body" sz="half" idx="1"/>
          </p:nvPr>
        </p:nvSpPr>
        <p:spPr>
          <a:xfrm>
            <a:off x="1589571" y="4113069"/>
            <a:ext cx="17456875" cy="5078314"/>
          </a:xfrm>
          <a:prstGeom prst="rect">
            <a:avLst/>
          </a:prstGeom>
        </p:spPr>
        <p:txBody>
          <a:bodyPr wrap="square">
            <a:normAutofit fontScale="62500" lnSpcReduction="20000"/>
          </a:bodyPr>
          <a:lstStyle/>
          <a:p>
            <a:pPr>
              <a:buSzPct val="60000"/>
              <a:defRPr sz="6000" b="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lang="it-IT" noProof="0" dirty="0">
                <a:latin typeface="Arial" panose="020B0604020202020204" pitchFamily="34" charset="0"/>
                <a:cs typeface="Arial" panose="020B0604020202020204" pitchFamily="34" charset="0"/>
              </a:rPr>
              <a:t>• Diffusione della cultura dell’accoglienza e della solidarietà familiare.</a:t>
            </a:r>
          </a:p>
          <a:p>
            <a:pPr>
              <a:buSzPct val="60000"/>
              <a:defRPr sz="6000" b="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endParaRPr lang="it-IT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SzPct val="60000"/>
              <a:defRPr sz="6000" b="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lang="it-IT" noProof="0" dirty="0">
                <a:latin typeface="Arial" panose="020B0604020202020204" pitchFamily="34" charset="0"/>
                <a:cs typeface="Arial" panose="020B0604020202020204" pitchFamily="34" charset="0"/>
              </a:rPr>
              <a:t>• Eventi di sensibilizzazione e informazione rivolti alla cittadinanza per far conoscere le diverse forme di supporto e vicinanza tra famiglie.</a:t>
            </a:r>
          </a:p>
          <a:p>
            <a:pPr>
              <a:buSzPct val="60000"/>
              <a:defRPr sz="6000" b="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endParaRPr lang="it-IT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SzPct val="60000"/>
              <a:defRPr sz="6000" b="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lang="it-IT" noProof="0" dirty="0">
                <a:latin typeface="Arial" panose="020B0604020202020204" pitchFamily="34" charset="0"/>
                <a:cs typeface="Arial" panose="020B0604020202020204" pitchFamily="34" charset="0"/>
              </a:rPr>
              <a:t>• Percorsi formativi e momenti di confronto dedicati alle famiglie accoglienti, per sostenerle nel loro ruolo e favorire la condivisione delle esperienze.</a:t>
            </a:r>
          </a:p>
          <a:p>
            <a:pPr marL="601578" indent="-601578">
              <a:buSzPct val="60000"/>
              <a:buBlip>
                <a:blip r:embed="rId2"/>
              </a:buBlip>
              <a:defRPr sz="6000" b="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endParaRPr lang="it-IT" noProof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SzPct val="60000"/>
              <a:defRPr sz="6000" b="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lang="it-IT" noProof="0" dirty="0">
                <a:latin typeface="Arial" panose="020B0604020202020204" pitchFamily="34" charset="0"/>
                <a:cs typeface="Arial" panose="020B0604020202020204" pitchFamily="34" charset="0"/>
              </a:rPr>
              <a:t>• Costruzione e consolidamento di reti territoriali capaci di attivare risposte di prossimità e prevenire l’isolamento dei nuclei più fragili.</a:t>
            </a:r>
          </a:p>
        </p:txBody>
      </p:sp>
      <p:sp>
        <p:nvSpPr>
          <p:cNvPr id="131" name="INIZIATIVE PER IL SUPPORTO ALLE FAMIGLIE ACCOGLIENTI E…"/>
          <p:cNvSpPr txBox="1"/>
          <p:nvPr/>
        </p:nvSpPr>
        <p:spPr>
          <a:xfrm>
            <a:off x="362891" y="132854"/>
            <a:ext cx="19378318" cy="27366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/>
          <a:p>
            <a:pPr algn="ctr">
              <a:spcBef>
                <a:spcPts val="100"/>
              </a:spcBef>
              <a:defRPr sz="5700" b="1">
                <a:solidFill>
                  <a:srgbClr val="FFFFFF"/>
                </a:solidFill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INIZIATIVE PER IL SUPPORTO ALLE FAMIGLIE ACCOGLIENTI E</a:t>
            </a:r>
          </a:p>
          <a:p>
            <a:pPr algn="ctr">
              <a:spcBef>
                <a:spcPts val="100"/>
              </a:spcBef>
              <a:defRPr sz="5700" b="1">
                <a:solidFill>
                  <a:srgbClr val="FFFFFF"/>
                </a:solidFill>
              </a:defRPr>
            </a:pPr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PER L’EMPOWEMENT COMUNITARIO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1BF6055F-EDA6-058A-AC78-19CCA31493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397" y="2811182"/>
            <a:ext cx="6083450" cy="8606118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EA9D7C27-8CFE-B679-A1AC-0F972CDD3D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324" y="2811182"/>
            <a:ext cx="6083450" cy="8690643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8B34EAE-BA35-982B-807B-307533165559}"/>
              </a:ext>
            </a:extLst>
          </p:cNvPr>
          <p:cNvSpPr txBox="1"/>
          <p:nvPr/>
        </p:nvSpPr>
        <p:spPr>
          <a:xfrm>
            <a:off x="935840" y="892162"/>
            <a:ext cx="18232419" cy="15696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>
              <a:spcBef>
                <a:spcPts val="100"/>
              </a:spcBef>
              <a:defRPr sz="5700" b="1">
                <a:solidFill>
                  <a:srgbClr val="FFFFFF"/>
                </a:solidFill>
              </a:defRPr>
            </a:pPr>
            <a:r>
              <a:rPr lang="it-IT" sz="9600" dirty="0">
                <a:latin typeface="Arial" panose="020B0604020202020204" pitchFamily="34" charset="0"/>
                <a:cs typeface="Arial" panose="020B0604020202020204" pitchFamily="34" charset="0"/>
              </a:rPr>
              <a:t>ALCUNE ESPERIENZE…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C109BDCA-E2B8-46E7-C6CA-8D7D234A5E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1537" y="2818372"/>
            <a:ext cx="6138116" cy="8683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807466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Immagine 5" descr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3942" y="4147784"/>
            <a:ext cx="6820160" cy="4698683"/>
          </a:xfrm>
          <a:prstGeom prst="rect">
            <a:avLst/>
          </a:prstGeom>
          <a:ln w="12700">
            <a:miter lim="400000"/>
          </a:ln>
        </p:spPr>
      </p:pic>
      <p:sp>
        <p:nvSpPr>
          <p:cNvPr id="134" name="CasellaDiTesto 8"/>
          <p:cNvSpPr txBox="1"/>
          <p:nvPr/>
        </p:nvSpPr>
        <p:spPr>
          <a:xfrm>
            <a:off x="4164207" y="798571"/>
            <a:ext cx="12689439" cy="1154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ts val="100"/>
              </a:spcBef>
              <a:defRPr sz="7500" b="1">
                <a:solidFill>
                  <a:srgbClr val="FFFFFF"/>
                </a:solidFill>
              </a:defRPr>
            </a:lvl1pPr>
          </a:lstStyle>
          <a:p>
            <a:pPr algn="ctr"/>
            <a:r>
              <a:rPr dirty="0">
                <a:latin typeface="Arial" panose="020B0604020202020204" pitchFamily="34" charset="0"/>
                <a:cs typeface="Arial" panose="020B0604020202020204" pitchFamily="34" charset="0"/>
              </a:rPr>
              <a:t>MEDIAZIONE E TUTELA</a:t>
            </a:r>
          </a:p>
        </p:txBody>
      </p:sp>
      <p:sp>
        <p:nvSpPr>
          <p:cNvPr id="135" name="CasellaDiTesto 10"/>
          <p:cNvSpPr txBox="1"/>
          <p:nvPr/>
        </p:nvSpPr>
        <p:spPr>
          <a:xfrm>
            <a:off x="8408893" y="3058710"/>
            <a:ext cx="11116235" cy="6876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noAutofit/>
          </a:bodyPr>
          <a:lstStyle/>
          <a:p>
            <a:pPr>
              <a:lnSpc>
                <a:spcPct val="150000"/>
              </a:lnSpc>
              <a:buSzPct val="100000"/>
              <a:defRPr sz="3300">
                <a:effectLst>
                  <a:outerShdw blurRad="38100" dist="25400" dir="5400000" rotWithShape="0">
                    <a:srgbClr val="6E747A">
                      <a:alpha val="43000"/>
                    </a:srgbClr>
                  </a:outerShdw>
                </a:effectLst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SPAZIO NEUTRO</a:t>
            </a:r>
          </a:p>
          <a:p>
            <a:pPr marL="360947" indent="-360947">
              <a:lnSpc>
                <a:spcPct val="150000"/>
              </a:lnSpc>
              <a:buSzPct val="100000"/>
              <a:buChar char="•"/>
              <a:defRPr sz="3300">
                <a:effectLst>
                  <a:outerShdw blurRad="38100" dist="25400" dir="5400000" rotWithShape="0">
                    <a:srgbClr val="6E747A">
                      <a:alpha val="43000"/>
                    </a:srgbClr>
                  </a:outerShdw>
                </a:effectLst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Tutela della relazione tra minore e genitori nei casi in cui gli incontri richiedano un contesto protetto e professionalmente accompagnato.</a:t>
            </a:r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SzPct val="100000"/>
              <a:defRPr sz="3300">
                <a:effectLst>
                  <a:outerShdw blurRad="38100" dist="25400" dir="5400000" rotWithShape="0">
                    <a:srgbClr val="6E747A">
                      <a:alpha val="43000"/>
                    </a:srgbClr>
                  </a:outerShdw>
                </a:effectLst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MEDIAZIONE FAMILIARE E DEI CONFLITTI</a:t>
            </a:r>
          </a:p>
          <a:p>
            <a:pPr marL="360947" indent="-360947">
              <a:lnSpc>
                <a:spcPct val="150000"/>
              </a:lnSpc>
              <a:buSzPct val="100000"/>
              <a:buChar char="•"/>
              <a:defRPr sz="3300">
                <a:effectLst>
                  <a:outerShdw blurRad="38100" dist="25400" dir="5400000" rotWithShape="0">
                    <a:srgbClr val="6E747A">
                      <a:alpha val="43000"/>
                    </a:srgbClr>
                  </a:outerShdw>
                </a:effectLst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Percorsi per sostenere la comunicazione, la riorganizzazione delle relazioni e l’esercizio condiviso della responsabilità </a:t>
            </a:r>
            <a:r>
              <a:rPr sz="2800" dirty="0" err="1">
                <a:latin typeface="Arial" panose="020B0604020202020204" pitchFamily="34" charset="0"/>
                <a:cs typeface="Arial" panose="020B0604020202020204" pitchFamily="34" charset="0"/>
              </a:rPr>
              <a:t>genitoriale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it-IT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buSzPct val="100000"/>
              <a:defRPr sz="3300">
                <a:effectLst>
                  <a:outerShdw blurRad="38100" dist="25400" dir="5400000" rotWithShape="0">
                    <a:srgbClr val="6E747A">
                      <a:alpha val="43000"/>
                    </a:srgbClr>
                  </a:outerShdw>
                </a:effectLst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sz="2800" b="1" dirty="0">
                <a:latin typeface="Arial" panose="020B0604020202020204" pitchFamily="34" charset="0"/>
                <a:cs typeface="Arial" panose="020B0604020202020204" pitchFamily="34" charset="0"/>
              </a:rPr>
              <a:t>CONSULENZA LEGALE E MEDIAZIONE SOCIOCULTURALE</a:t>
            </a:r>
          </a:p>
          <a:p>
            <a:pPr marL="360947" indent="-360947">
              <a:lnSpc>
                <a:spcPct val="150000"/>
              </a:lnSpc>
              <a:buSzPct val="100000"/>
              <a:buChar char="•"/>
              <a:defRPr sz="3300">
                <a:effectLst>
                  <a:outerShdw blurRad="38100" dist="25400" dir="5400000" rotWithShape="0">
                    <a:srgbClr val="6E747A">
                      <a:alpha val="43000"/>
                    </a:srgbClr>
                  </a:outerShdw>
                </a:effectLst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Orientamento sui diritti e supporto alla comprensione reciproca quando differenze linguistiche e culturali incidono sull’accesso ai servizi.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CasellaDiTesto 6"/>
          <p:cNvSpPr txBox="1"/>
          <p:nvPr/>
        </p:nvSpPr>
        <p:spPr>
          <a:xfrm>
            <a:off x="4337044" y="652125"/>
            <a:ext cx="11904211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9" rIns="45719">
            <a:spAutoFit/>
          </a:bodyPr>
          <a:lstStyle>
            <a:lvl1pPr>
              <a:spcBef>
                <a:spcPts val="100"/>
              </a:spcBef>
              <a:defRPr sz="80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it-IT" dirty="0"/>
              <a:t>DAL 2022 AL 2026</a:t>
            </a:r>
            <a:endParaRPr dirty="0"/>
          </a:p>
        </p:txBody>
      </p:sp>
      <p:sp>
        <p:nvSpPr>
          <p:cNvPr id="156" name="Grazie per la partecipazione e…"/>
          <p:cNvSpPr txBox="1">
            <a:spLocks noGrp="1"/>
          </p:cNvSpPr>
          <p:nvPr>
            <p:ph type="body" sz="half" idx="1"/>
          </p:nvPr>
        </p:nvSpPr>
        <p:spPr>
          <a:xfrm>
            <a:off x="1323613" y="4052047"/>
            <a:ext cx="17456874" cy="5719482"/>
          </a:xfrm>
          <a:prstGeom prst="rect">
            <a:avLst/>
          </a:prstGeom>
        </p:spPr>
        <p:txBody>
          <a:bodyPr wrap="square">
            <a:normAutofit fontScale="55000" lnSpcReduction="20000"/>
          </a:bodyPr>
          <a:lstStyle/>
          <a:p>
            <a:pPr algn="ctr">
              <a:spcBef>
                <a:spcPts val="100"/>
              </a:spcBef>
              <a:defRPr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Circa 550 nuclei familiari con uno o più minori coinvolti in interventi di supporto e progettazione condivisa.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100"/>
              </a:spcBef>
              <a:defRPr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endParaRPr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100"/>
              </a:spcBef>
              <a:defRPr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lang="it-IT" b="0" dirty="0">
                <a:latin typeface="Arial" panose="020B0604020202020204" pitchFamily="34" charset="0"/>
                <a:cs typeface="Arial" panose="020B0604020202020204" pitchFamily="34" charset="0"/>
              </a:rPr>
              <a:t>Il dato restituisce la funzione del CPF come punto di riferimento stabile per le famiglie: non soltanto luogo di risposta alla fragilità, ma spazio di prevenzione, accompagnamento e attivazione delle risorse familiari e territoriali.</a:t>
            </a:r>
          </a:p>
          <a:p>
            <a:pPr algn="ctr">
              <a:spcBef>
                <a:spcPts val="100"/>
              </a:spcBef>
              <a:defRPr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endParaRPr lang="it-IT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Bef>
                <a:spcPts val="100"/>
              </a:spcBef>
              <a:defRPr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rPr lang="it-IT" b="0" dirty="0">
                <a:latin typeface="Arial" panose="020B0604020202020204" pitchFamily="34" charset="0"/>
                <a:cs typeface="Arial" panose="020B0604020202020204" pitchFamily="34" charset="0"/>
              </a:rPr>
              <a:t>Ogni percorso viene costruito a partire dai bisogni del nucleo, attraverso obiettivi condivisi e il raccordo con la rete dei servizi.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Numero diapositiva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14</a:t>
            </a:fld>
            <a:endParaRPr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4487AD6-A0EF-33B9-123F-5B9C4DDB22F8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323613" y="4974332"/>
            <a:ext cx="17456874" cy="1468636"/>
          </a:xfrm>
        </p:spPr>
        <p:txBody>
          <a:bodyPr/>
          <a:lstStyle/>
          <a:p>
            <a:pPr algn="ctr"/>
            <a:r>
              <a:rPr lang="it-IT" dirty="0"/>
              <a:t>Grazie dell’attenzione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790</Words>
  <Application>Microsoft Office PowerPoint</Application>
  <PresentationFormat>Personalizzato</PresentationFormat>
  <Paragraphs>77</Paragraphs>
  <Slides>14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20" baseType="lpstr">
      <vt:lpstr>Arial</vt:lpstr>
      <vt:lpstr>Calibri</vt:lpstr>
      <vt:lpstr>Helvetica</vt:lpstr>
      <vt:lpstr>Helvetica Neue</vt:lpstr>
      <vt:lpstr>Times Roman</vt:lpstr>
      <vt:lpstr>Office Theme</vt:lpstr>
      <vt:lpstr>Presentazione standard di PowerPoint</vt:lpstr>
      <vt:lpstr>CHI GESTISCE IL CPF?</vt:lpstr>
      <vt:lpstr>CHI GESTISCE IL CPF?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Damiana Culeddu</dc:creator>
  <cp:lastModifiedBy>Damiana Culeddu</cp:lastModifiedBy>
  <cp:revision>5</cp:revision>
  <dcterms:modified xsi:type="dcterms:W3CDTF">2026-10-02T14:57:24Z</dcterms:modified>
</cp:coreProperties>
</file>