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56" r:id="rId2"/>
    <p:sldId id="263" r:id="rId3"/>
    <p:sldId id="262" r:id="rId4"/>
    <p:sldId id="257" r:id="rId5"/>
    <p:sldId id="258" r:id="rId6"/>
    <p:sldId id="259" r:id="rId7"/>
    <p:sldId id="261" r:id="rId8"/>
    <p:sldId id="264" r:id="rId9"/>
    <p:sldId id="270" r:id="rId10"/>
    <p:sldId id="265" r:id="rId11"/>
    <p:sldId id="266" r:id="rId12"/>
    <p:sldId id="267" r:id="rId13"/>
    <p:sldId id="268" r:id="rId14"/>
    <p:sldId id="269" r:id="rId15"/>
    <p:sldId id="271" r:id="rId16"/>
  </p:sldIdLst>
  <p:sldSz cx="20104100" cy="11417300"/>
  <p:notesSz cx="20104100" cy="114173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7B00"/>
    <a:srgbClr val="BA61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091"/>
    <p:restoredTop sz="94626"/>
  </p:normalViewPr>
  <p:slideViewPr>
    <p:cSldViewPr>
      <p:cViewPr varScale="1">
        <p:scale>
          <a:sx n="48" d="100"/>
          <a:sy n="48" d="100"/>
        </p:scale>
        <p:origin x="1118" y="53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29015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ED1AA-2E8A-402E-AEE6-F310DE2CE366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827113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6ED1AA-2E8A-402E-AEE6-F310DE2CE366}" type="slidenum">
              <a:rPr lang="it-IT" smtClean="0"/>
              <a:t>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56839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F1DCF9D3-8E7F-2CBF-A34F-E0C83D5C6381}"/>
              </a:ext>
            </a:extLst>
          </p:cNvPr>
          <p:cNvSpPr/>
          <p:nvPr userDrawn="1"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C10410DE-02BC-14A3-20F1-2DA1DF5268D0}"/>
              </a:ext>
            </a:extLst>
          </p:cNvPr>
          <p:cNvSpPr/>
          <p:nvPr userDrawn="1"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 descr="$PPTXTitle">
            <a:extLst>
              <a:ext uri="{FF2B5EF4-FFF2-40B4-BE49-F238E27FC236}">
                <a16:creationId xmlns:a16="http://schemas.microsoft.com/office/drawing/2014/main" id="{81709926-BA7F-5F53-0ADA-8B9234FF7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dirty="0"/>
              <a:t>Titolo della presentazione</a:t>
            </a:r>
            <a:endParaRPr dirty="0"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1270DC99-FA8B-1BFE-BB70-D4892A01ECF6}"/>
              </a:ext>
            </a:extLst>
          </p:cNvPr>
          <p:cNvSpPr txBox="1"/>
          <p:nvPr userDrawn="1"/>
        </p:nvSpPr>
        <p:spPr>
          <a:xfrm>
            <a:off x="2501302" y="3629227"/>
            <a:ext cx="16618547" cy="1535677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 della presentazione, prima riga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Sottotitolo, seconda riga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5C89F837-6762-BCC1-8250-65FF695F9C7E}"/>
              </a:ext>
            </a:extLst>
          </p:cNvPr>
          <p:cNvSpPr txBox="1"/>
          <p:nvPr userDrawn="1"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object 9">
            <a:extLst>
              <a:ext uri="{FF2B5EF4-FFF2-40B4-BE49-F238E27FC236}">
                <a16:creationId xmlns:a16="http://schemas.microsoft.com/office/drawing/2014/main" id="{A1C13E01-8258-44DC-3208-01AF828F6628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3" name="object 10">
            <a:extLst>
              <a:ext uri="{FF2B5EF4-FFF2-40B4-BE49-F238E27FC236}">
                <a16:creationId xmlns:a16="http://schemas.microsoft.com/office/drawing/2014/main" id="{5C0FB2A6-051A-886C-4187-696BC7BB1989}"/>
              </a:ext>
            </a:extLst>
          </p:cNvPr>
          <p:cNvSpPr/>
          <p:nvPr userDrawn="1"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55024D49-B24E-6F9B-89E0-3FDBC7E66573}"/>
              </a:ext>
            </a:extLst>
          </p:cNvPr>
          <p:cNvSpPr txBox="1"/>
          <p:nvPr userDrawn="1"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0294D5D3-BBC7-12A3-A2D4-0B6BACEACE13}"/>
              </a:ext>
            </a:extLst>
          </p:cNvPr>
          <p:cNvSpPr txBox="1"/>
          <p:nvPr userDrawn="1"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434ED428-A8FC-520E-626B-ABE06293A559}"/>
              </a:ext>
            </a:extLst>
          </p:cNvPr>
          <p:cNvSpPr txBox="1"/>
          <p:nvPr userDrawn="1"/>
        </p:nvSpPr>
        <p:spPr>
          <a:xfrm>
            <a:off x="2501303" y="5924557"/>
            <a:ext cx="9758680" cy="1740861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>
                <a:solidFill>
                  <a:srgbClr val="FFFFFF"/>
                </a:solidFill>
                <a:latin typeface="Arial"/>
                <a:cs typeface="Arial"/>
              </a:rPr>
              <a:t>Relatore/Relatrice</a:t>
            </a:r>
            <a:endParaRPr sz="565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Qualifica</a:t>
            </a:r>
            <a:r>
              <a:rPr lang="it-IT" sz="4800" b="1" spc="-3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4800" dirty="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DF00FF0D-4EAC-D89A-11C1-3113FE37D91B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 descr="$PPTXTitle">
            <a:extLst>
              <a:ext uri="{FF2B5EF4-FFF2-40B4-BE49-F238E27FC236}">
                <a16:creationId xmlns:a16="http://schemas.microsoft.com/office/drawing/2014/main" id="{7FC3CB89-B13D-B48D-BACD-11345AABA6E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D99C67DC-CBC3-A2DE-6644-600CE5C9518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 con immagine o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509249" y="2813051"/>
            <a:ext cx="9594851" cy="8604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CF11AFB8-8016-AF11-3AA9-B5CE74C4B9A8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" descr="$PPTXTitle">
            <a:extLst>
              <a:ext uri="{FF2B5EF4-FFF2-40B4-BE49-F238E27FC236}">
                <a16:creationId xmlns:a16="http://schemas.microsoft.com/office/drawing/2014/main" id="{36B06C68-A02C-95BB-F90E-D17E484F2B4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 con immagine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20CA3C3B-29DD-9F43-B495-757837567C0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8165269" cy="601446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1442" y="739064"/>
            <a:ext cx="10758805" cy="18980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1576" y="4115460"/>
            <a:ext cx="10972165" cy="366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618089"/>
            <a:ext cx="6433312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technofaq.org/posts/2020/07/how-outbound-call-centers-can-ensure-enriching-customer-experience/" TargetMode="External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250590" y="3705262"/>
            <a:ext cx="17602917" cy="232371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dirty="0"/>
              <a:t>I servizi alle famiglie nel Portale INPS</a:t>
            </a:r>
          </a:p>
          <a:p>
            <a:endParaRPr lang="it-IT" dirty="0"/>
          </a:p>
        </p:txBody>
      </p:sp>
      <p:sp>
        <p:nvSpPr>
          <p:cNvPr id="7" name="object 7"/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70ED5F5C-8A42-0910-78FC-C336C233FE8F}"/>
              </a:ext>
            </a:extLst>
          </p:cNvPr>
          <p:cNvSpPr txBox="1"/>
          <p:nvPr/>
        </p:nvSpPr>
        <p:spPr>
          <a:xfrm>
            <a:off x="1250591" y="5708650"/>
            <a:ext cx="16802460" cy="2459006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>
                <a:solidFill>
                  <a:srgbClr val="FFFFFF"/>
                </a:solidFill>
                <a:latin typeface="Arial"/>
                <a:cs typeface="Arial"/>
              </a:rPr>
              <a:t>Dott. Rocco Lauria</a:t>
            </a:r>
            <a:endParaRPr sz="565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Direttore centrale Inclusione e Sostegno alla famiglia e alla genitorialità</a:t>
            </a:r>
            <a:endParaRPr sz="4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126E5C8-0781-1CE7-71EA-34EB399605D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323713"/>
          </a:xfrm>
        </p:spPr>
        <p:txBody>
          <a:bodyPr/>
          <a:lstStyle/>
          <a:p>
            <a:r>
              <a:rPr lang="it-IT" dirty="0"/>
              <a:t>Il welfare organizzato intorno agli «eventi della vita»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67E2B11F-1A82-25B5-939A-1396A4BCF9BA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441450" y="3575050"/>
            <a:ext cx="17456874" cy="6786473"/>
          </a:xfrm>
        </p:spPr>
        <p:txBody>
          <a:bodyPr/>
          <a:lstStyle/>
          <a:p>
            <a:r>
              <a:rPr lang="it-IT" sz="4400" dirty="0"/>
              <a:t>Dalle singole prestazioni a un percorso integrato per le famiglie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4400" b="0" dirty="0"/>
              <a:t>Le famiglie devono poter conoscere al momento giusto opportunità, prestazioni e servizi disponibili.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4400" b="0" dirty="0"/>
              <a:t>Non spetta al cittadino ricostruire la complessa mappa di enti, competenze e procedure.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4400" b="0" dirty="0"/>
              <a:t>Le amministrazioni coordinano i servizi intorno agli eventi della vita: nascita di un figlio; adozione o affidamento; disabilità; perdita del lavoro; pensionamento, ecc.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it-IT" sz="4400" b="0" dirty="0"/>
              <a:t>Il modello è reso possibile da identità digitale, interoperabilità e principio “</a:t>
            </a:r>
            <a:r>
              <a:rPr lang="it-IT" sz="4400" b="0" i="1" dirty="0"/>
              <a:t>once </a:t>
            </a:r>
            <a:r>
              <a:rPr lang="it-IT" sz="4400" b="0" i="1" dirty="0" err="1"/>
              <a:t>only</a:t>
            </a:r>
            <a:r>
              <a:rPr lang="it-IT" sz="4400" b="0" dirty="0"/>
              <a:t>”.</a:t>
            </a:r>
          </a:p>
        </p:txBody>
      </p:sp>
      <p:sp>
        <p:nvSpPr>
          <p:cNvPr id="4" name="Numero pagina 2"/>
          <p:cNvSpPr txBox="1"/>
          <p:nvPr/>
        </p:nvSpPr>
        <p:spPr>
          <a:xfrm>
            <a:off x="411480" y="10760491"/>
            <a:ext cx="142668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it-IT" sz="2000" b="0" dirty="0">
                <a:solidFill>
                  <a:srgbClr val="000000"/>
                </a:solidFill>
                <a:latin typeface="Arial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22685670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A20BB5E-578A-6F20-E453-565BE9C6D13C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603608" y="450850"/>
            <a:ext cx="17304608" cy="1107996"/>
          </a:xfrm>
        </p:spPr>
        <p:txBody>
          <a:bodyPr/>
          <a:lstStyle/>
          <a:p>
            <a:r>
              <a:rPr lang="it-IT" sz="7200" dirty="0"/>
              <a:t>Prima esperienza: l’evento «nascita»</a:t>
            </a: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B5610AF1-8025-1EBD-0134-A4E862BB7B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3608" y="2828048"/>
            <a:ext cx="16896884" cy="85892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Numero pagina 3"/>
          <p:cNvSpPr txBox="1"/>
          <p:nvPr/>
        </p:nvSpPr>
        <p:spPr>
          <a:xfrm>
            <a:off x="411480" y="10760491"/>
            <a:ext cx="142668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it-IT" sz="2000" b="0">
                <a:solidFill>
                  <a:srgbClr val="000000"/>
                </a:solidFill>
                <a:latin typeface="Arial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127543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304185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Un unico punto di accesso a tutti i servizi per le famiglie</a:t>
            </a:r>
            <a:endParaRPr spc="-105" dirty="0"/>
          </a:p>
          <a:p>
            <a:pPr marL="12700">
              <a:lnSpc>
                <a:spcPts val="5765"/>
              </a:lnSpc>
            </a:pP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517650" y="3265571"/>
            <a:ext cx="17455896" cy="1021818"/>
          </a:xfrm>
          <a:prstGeom prst="rect">
            <a:avLst/>
          </a:prstGeom>
        </p:spPr>
        <p:txBody>
          <a:bodyPr vert="horz" wrap="square" lIns="18288" tIns="18288" rIns="18288" bIns="18288" rtlCol="0" anchor="t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20"/>
              </a:spcBef>
              <a:spcAft>
                <a:spcPts val="500"/>
              </a:spcAft>
            </a:pPr>
            <a:r>
              <a:rPr lang="it-IT" sz="3200" b="0" dirty="0">
                <a:solidFill>
                  <a:srgbClr val="231F20"/>
                </a:solidFill>
                <a:latin typeface="Arial"/>
              </a:rPr>
              <a:t>Un ecosistema digitale integrato che accompagna le persone lungo l’intero percorso familiare, riunendo prestazioni, servizi e contenuti informativi messi a disposizione da una pluralità di enti.</a:t>
            </a:r>
          </a:p>
        </p:txBody>
      </p:sp>
      <p:grpSp>
        <p:nvGrpSpPr>
          <p:cNvPr id="40" name="Gruppo 39">
            <a:extLst>
              <a:ext uri="{FF2B5EF4-FFF2-40B4-BE49-F238E27FC236}">
                <a16:creationId xmlns:a16="http://schemas.microsoft.com/office/drawing/2014/main" id="{BAEBCB8C-D669-F27C-29CC-226B1DB746D3}"/>
              </a:ext>
            </a:extLst>
          </p:cNvPr>
          <p:cNvGrpSpPr/>
          <p:nvPr/>
        </p:nvGrpSpPr>
        <p:grpSpPr>
          <a:xfrm>
            <a:off x="1736184" y="5022850"/>
            <a:ext cx="16631729" cy="5486023"/>
            <a:chOff x="1812639" y="4072988"/>
            <a:chExt cx="16631729" cy="5486023"/>
          </a:xfrm>
        </p:grpSpPr>
        <p:pic>
          <p:nvPicPr>
            <p:cNvPr id="41" name="Benefit illustration 2" descr="slide2_2.png">
              <a:extLst>
                <a:ext uri="{FF2B5EF4-FFF2-40B4-BE49-F238E27FC236}">
                  <a16:creationId xmlns:a16="http://schemas.microsoft.com/office/drawing/2014/main" id="{8546866F-C82B-A903-1E10-945BAD2E892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8153548" y="4072988"/>
              <a:ext cx="4268872" cy="3085066"/>
            </a:xfrm>
            <a:prstGeom prst="rect">
              <a:avLst/>
            </a:prstGeom>
          </p:spPr>
        </p:pic>
        <p:grpSp>
          <p:nvGrpSpPr>
            <p:cNvPr id="42" name="Gruppo 41">
              <a:extLst>
                <a:ext uri="{FF2B5EF4-FFF2-40B4-BE49-F238E27FC236}">
                  <a16:creationId xmlns:a16="http://schemas.microsoft.com/office/drawing/2014/main" id="{A1BC3124-A7B2-19CE-69CE-2A2FEB259233}"/>
                </a:ext>
              </a:extLst>
            </p:cNvPr>
            <p:cNvGrpSpPr/>
            <p:nvPr/>
          </p:nvGrpSpPr>
          <p:grpSpPr>
            <a:xfrm>
              <a:off x="13679423" y="7298084"/>
              <a:ext cx="4754880" cy="2258568"/>
              <a:chOff x="13679424" y="6473952"/>
              <a:chExt cx="4754880" cy="2258568"/>
            </a:xfrm>
          </p:grpSpPr>
          <p:sp>
            <p:nvSpPr>
              <p:cNvPr id="51" name="Benefit heading 3">
                <a:extLst>
                  <a:ext uri="{FF2B5EF4-FFF2-40B4-BE49-F238E27FC236}">
                    <a16:creationId xmlns:a16="http://schemas.microsoft.com/office/drawing/2014/main" id="{8B15725B-BCB2-2C69-1A59-15795A920A5C}"/>
                  </a:ext>
                </a:extLst>
              </p:cNvPr>
              <p:cNvSpPr txBox="1"/>
              <p:nvPr/>
            </p:nvSpPr>
            <p:spPr>
              <a:xfrm>
                <a:off x="13679424" y="6473952"/>
                <a:ext cx="4754880" cy="566928"/>
              </a:xfrm>
              <a:prstGeom prst="rect">
                <a:avLst/>
              </a:prstGeom>
              <a:noFill/>
            </p:spPr>
            <p:txBody>
              <a:bodyPr wrap="square" lIns="27432" tIns="18288" rIns="27432" bIns="18288" anchor="t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it-IT" sz="3000" b="1" noProof="1">
                    <a:solidFill>
                      <a:srgbClr val="231F20"/>
                    </a:solidFill>
                    <a:latin typeface="Arial"/>
                  </a:rPr>
                  <a:t>Collega i sistemi pubblici</a:t>
                </a:r>
              </a:p>
            </p:txBody>
          </p:sp>
          <p:sp>
            <p:nvSpPr>
              <p:cNvPr id="52" name="Benefit description 3">
                <a:extLst>
                  <a:ext uri="{FF2B5EF4-FFF2-40B4-BE49-F238E27FC236}">
                    <a16:creationId xmlns:a16="http://schemas.microsoft.com/office/drawing/2014/main" id="{20DDB9FE-0308-EB04-6481-56CAF94D4AE7}"/>
                  </a:ext>
                </a:extLst>
              </p:cNvPr>
              <p:cNvSpPr txBox="1"/>
              <p:nvPr/>
            </p:nvSpPr>
            <p:spPr>
              <a:xfrm>
                <a:off x="13816584" y="7132320"/>
                <a:ext cx="4480560" cy="1600200"/>
              </a:xfrm>
              <a:prstGeom prst="rect">
                <a:avLst/>
              </a:prstGeom>
              <a:noFill/>
            </p:spPr>
            <p:txBody>
              <a:bodyPr wrap="square" lIns="27432" tIns="18288" rIns="27432" bIns="18288" anchor="t">
                <a:spAutoFit/>
              </a:bodyPr>
              <a:lstStyle/>
              <a:p>
                <a:pPr algn="ctr">
                  <a:lnSpc>
                    <a:spcPct val="104000"/>
                  </a:lnSpc>
                </a:pPr>
                <a:r>
                  <a:rPr lang="it-IT" sz="2300" b="0" noProof="1">
                    <a:solidFill>
                      <a:srgbClr val="696969"/>
                    </a:solidFill>
                    <a:latin typeface="Arial"/>
                  </a:rPr>
                  <a:t>Riunisce informazioni e servizi di più enti in un unico punto di accesso</a:t>
                </a:r>
                <a:r>
                  <a:rPr sz="2300" b="0" dirty="0">
                    <a:solidFill>
                      <a:srgbClr val="696969"/>
                    </a:solidFill>
                    <a:latin typeface="Arial"/>
                  </a:rPr>
                  <a:t>.</a:t>
                </a:r>
              </a:p>
            </p:txBody>
          </p:sp>
        </p:grpSp>
        <p:pic>
          <p:nvPicPr>
            <p:cNvPr id="43" name="Benefit illustration 1" descr="slide2_1.png">
              <a:extLst>
                <a:ext uri="{FF2B5EF4-FFF2-40B4-BE49-F238E27FC236}">
                  <a16:creationId xmlns:a16="http://schemas.microsoft.com/office/drawing/2014/main" id="{5458A342-D486-C202-DC6C-E710C5002FB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12639" y="4238647"/>
              <a:ext cx="4961466" cy="2821436"/>
            </a:xfrm>
            <a:prstGeom prst="rect">
              <a:avLst/>
            </a:prstGeom>
          </p:spPr>
        </p:pic>
        <p:grpSp>
          <p:nvGrpSpPr>
            <p:cNvPr id="44" name="Gruppo 43">
              <a:extLst>
                <a:ext uri="{FF2B5EF4-FFF2-40B4-BE49-F238E27FC236}">
                  <a16:creationId xmlns:a16="http://schemas.microsoft.com/office/drawing/2014/main" id="{B575F3A6-C5AC-4F65-A42B-E85928A5CCAE}"/>
                </a:ext>
              </a:extLst>
            </p:cNvPr>
            <p:cNvGrpSpPr/>
            <p:nvPr/>
          </p:nvGrpSpPr>
          <p:grpSpPr>
            <a:xfrm>
              <a:off x="1915932" y="7300443"/>
              <a:ext cx="4754880" cy="2258568"/>
              <a:chOff x="1905867" y="7040880"/>
              <a:chExt cx="4754880" cy="2258568"/>
            </a:xfrm>
          </p:grpSpPr>
          <p:sp>
            <p:nvSpPr>
              <p:cNvPr id="49" name="Benefit heading 1">
                <a:extLst>
                  <a:ext uri="{FF2B5EF4-FFF2-40B4-BE49-F238E27FC236}">
                    <a16:creationId xmlns:a16="http://schemas.microsoft.com/office/drawing/2014/main" id="{0BC49E53-6D1B-A293-15AF-6333C588D40D}"/>
                  </a:ext>
                </a:extLst>
              </p:cNvPr>
              <p:cNvSpPr txBox="1"/>
              <p:nvPr/>
            </p:nvSpPr>
            <p:spPr>
              <a:xfrm>
                <a:off x="1905867" y="7040880"/>
                <a:ext cx="4754880" cy="566928"/>
              </a:xfrm>
              <a:prstGeom prst="rect">
                <a:avLst/>
              </a:prstGeom>
              <a:noFill/>
            </p:spPr>
            <p:txBody>
              <a:bodyPr wrap="square" lIns="27432" tIns="18288" rIns="27432" bIns="18288" anchor="t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it-IT" sz="3000" b="1" noProof="1">
                    <a:solidFill>
                      <a:srgbClr val="231F20"/>
                    </a:solidFill>
                    <a:latin typeface="Arial"/>
                  </a:rPr>
                  <a:t>Accompagna le persone</a:t>
                </a:r>
              </a:p>
            </p:txBody>
          </p:sp>
          <p:sp>
            <p:nvSpPr>
              <p:cNvPr id="50" name="Benefit description 1">
                <a:extLst>
                  <a:ext uri="{FF2B5EF4-FFF2-40B4-BE49-F238E27FC236}">
                    <a16:creationId xmlns:a16="http://schemas.microsoft.com/office/drawing/2014/main" id="{CB3610F0-3527-BAC4-4C88-F63B333EB2D6}"/>
                  </a:ext>
                </a:extLst>
              </p:cNvPr>
              <p:cNvSpPr txBox="1"/>
              <p:nvPr/>
            </p:nvSpPr>
            <p:spPr>
              <a:xfrm>
                <a:off x="2043027" y="7699248"/>
                <a:ext cx="4480560" cy="1600200"/>
              </a:xfrm>
              <a:prstGeom prst="rect">
                <a:avLst/>
              </a:prstGeom>
              <a:noFill/>
            </p:spPr>
            <p:txBody>
              <a:bodyPr wrap="square" lIns="27432" tIns="18288" rIns="27432" bIns="18288" anchor="t">
                <a:spAutoFit/>
              </a:bodyPr>
              <a:lstStyle/>
              <a:p>
                <a:pPr algn="ctr">
                  <a:lnSpc>
                    <a:spcPct val="104000"/>
                  </a:lnSpc>
                </a:pPr>
                <a:r>
                  <a:rPr sz="2300" b="0" dirty="0">
                    <a:solidFill>
                      <a:srgbClr val="696969"/>
                    </a:solidFill>
                    <a:latin typeface="Arial"/>
                  </a:rPr>
                  <a:t>Orienta verso i </a:t>
                </a:r>
                <a:r>
                  <a:rPr lang="it-IT" sz="2300" b="0" noProof="1">
                    <a:solidFill>
                      <a:srgbClr val="696969"/>
                    </a:solidFill>
                    <a:latin typeface="Arial"/>
                  </a:rPr>
                  <a:t>servizi per natalità e genitorialità, nel momento in cui servono.</a:t>
                </a:r>
                <a:endParaRPr sz="2300" b="0" dirty="0">
                  <a:solidFill>
                    <a:srgbClr val="696969"/>
                  </a:solidFill>
                  <a:latin typeface="Arial"/>
                </a:endParaRPr>
              </a:p>
            </p:txBody>
          </p:sp>
        </p:grpSp>
        <p:grpSp>
          <p:nvGrpSpPr>
            <p:cNvPr id="45" name="Gruppo 44">
              <a:extLst>
                <a:ext uri="{FF2B5EF4-FFF2-40B4-BE49-F238E27FC236}">
                  <a16:creationId xmlns:a16="http://schemas.microsoft.com/office/drawing/2014/main" id="{FE408456-88B7-78C9-CD43-52E47AA34FF4}"/>
                </a:ext>
              </a:extLst>
            </p:cNvPr>
            <p:cNvGrpSpPr/>
            <p:nvPr/>
          </p:nvGrpSpPr>
          <p:grpSpPr>
            <a:xfrm>
              <a:off x="7828444" y="7300443"/>
              <a:ext cx="4754880" cy="2258568"/>
              <a:chOff x="7799831" y="6473952"/>
              <a:chExt cx="4754880" cy="2258568"/>
            </a:xfrm>
          </p:grpSpPr>
          <p:sp>
            <p:nvSpPr>
              <p:cNvPr id="47" name="Benefit heading 2">
                <a:extLst>
                  <a:ext uri="{FF2B5EF4-FFF2-40B4-BE49-F238E27FC236}">
                    <a16:creationId xmlns:a16="http://schemas.microsoft.com/office/drawing/2014/main" id="{CEDDB37C-4C87-DD61-C7AE-856AA49BBC12}"/>
                  </a:ext>
                </a:extLst>
              </p:cNvPr>
              <p:cNvSpPr txBox="1"/>
              <p:nvPr/>
            </p:nvSpPr>
            <p:spPr>
              <a:xfrm>
                <a:off x="7799831" y="6473952"/>
                <a:ext cx="4754880" cy="566928"/>
              </a:xfrm>
              <a:prstGeom prst="rect">
                <a:avLst/>
              </a:prstGeom>
              <a:noFill/>
            </p:spPr>
            <p:txBody>
              <a:bodyPr wrap="square" lIns="27432" tIns="18288" rIns="27432" bIns="18288" anchor="t">
                <a:spAutoFit/>
              </a:bodyPr>
              <a:lstStyle/>
              <a:p>
                <a:pPr algn="ctr">
                  <a:lnSpc>
                    <a:spcPct val="100000"/>
                  </a:lnSpc>
                </a:pPr>
                <a:r>
                  <a:rPr lang="it-IT" sz="3000" b="1" noProof="1">
                    <a:solidFill>
                      <a:srgbClr val="231F20"/>
                    </a:solidFill>
                    <a:latin typeface="Arial"/>
                  </a:rPr>
                  <a:t>Offre opportunità mirate</a:t>
                </a:r>
              </a:p>
            </p:txBody>
          </p:sp>
          <p:sp>
            <p:nvSpPr>
              <p:cNvPr id="48" name="Benefit description 2">
                <a:extLst>
                  <a:ext uri="{FF2B5EF4-FFF2-40B4-BE49-F238E27FC236}">
                    <a16:creationId xmlns:a16="http://schemas.microsoft.com/office/drawing/2014/main" id="{D3266BB0-8F39-CB09-ADA7-98601932F201}"/>
                  </a:ext>
                </a:extLst>
              </p:cNvPr>
              <p:cNvSpPr txBox="1"/>
              <p:nvPr/>
            </p:nvSpPr>
            <p:spPr>
              <a:xfrm>
                <a:off x="7936992" y="7132320"/>
                <a:ext cx="4480560" cy="1600200"/>
              </a:xfrm>
              <a:prstGeom prst="rect">
                <a:avLst/>
              </a:prstGeom>
              <a:noFill/>
            </p:spPr>
            <p:txBody>
              <a:bodyPr wrap="square" lIns="27432" tIns="18288" rIns="27432" bIns="18288" anchor="t">
                <a:spAutoFit/>
              </a:bodyPr>
              <a:lstStyle/>
              <a:p>
                <a:pPr algn="ctr">
                  <a:lnSpc>
                    <a:spcPct val="104000"/>
                  </a:lnSpc>
                </a:pPr>
                <a:r>
                  <a:rPr lang="it-IT" sz="2300" b="0" noProof="1">
                    <a:solidFill>
                      <a:srgbClr val="696969"/>
                    </a:solidFill>
                    <a:latin typeface="Arial"/>
                  </a:rPr>
                  <a:t>Propone bonus e strumenti personalizzati per sostenere al meglio ogni famiglia.</a:t>
                </a:r>
              </a:p>
            </p:txBody>
          </p:sp>
        </p:grpSp>
        <p:pic>
          <p:nvPicPr>
            <p:cNvPr id="46" name="Benefit illustration 3" descr="slide2_3.png">
              <a:extLst>
                <a:ext uri="{FF2B5EF4-FFF2-40B4-BE49-F238E27FC236}">
                  <a16:creationId xmlns:a16="http://schemas.microsoft.com/office/drawing/2014/main" id="{94AA093B-F8B3-E7B5-4963-E53E2D7D6DD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689488" y="4246117"/>
              <a:ext cx="4754880" cy="2703550"/>
            </a:xfrm>
            <a:prstGeom prst="rect">
              <a:avLst/>
            </a:prstGeom>
          </p:spPr>
        </p:pic>
      </p:grpSp>
      <p:sp>
        <p:nvSpPr>
          <p:cNvPr id="53" name="Numero pagina 4"/>
          <p:cNvSpPr txBox="1"/>
          <p:nvPr/>
        </p:nvSpPr>
        <p:spPr>
          <a:xfrm>
            <a:off x="411480" y="10760491"/>
            <a:ext cx="142668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it-IT" sz="2000" b="0">
                <a:solidFill>
                  <a:srgbClr val="000000"/>
                </a:solidFill>
                <a:latin typeface="Arial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3194879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Approfondimenti e servizi dedicati</a:t>
            </a:r>
            <a:endParaRPr spc="-105" dirty="0"/>
          </a:p>
          <a:p>
            <a:pPr marL="12700">
              <a:lnSpc>
                <a:spcPts val="5765"/>
              </a:lnSpc>
            </a:pP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20" name="object 4">
            <a:extLst>
              <a:ext uri="{FF2B5EF4-FFF2-40B4-BE49-F238E27FC236}">
                <a16:creationId xmlns:a16="http://schemas.microsoft.com/office/drawing/2014/main" id="{528D53DA-A3A1-03B7-15C4-E6250166D16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294705" y="3124218"/>
            <a:ext cx="17455896" cy="1021818"/>
          </a:xfrm>
          <a:prstGeom prst="rect">
            <a:avLst/>
          </a:prstGeom>
        </p:spPr>
        <p:txBody>
          <a:bodyPr vert="horz" wrap="square" lIns="18288" tIns="18288" rIns="18288" bIns="18288" rtlCol="0" anchor="t">
            <a:spAutoFit/>
          </a:bodyPr>
          <a:lstStyle/>
          <a:p>
            <a:pPr marL="12700" algn="l">
              <a:lnSpc>
                <a:spcPct val="100000"/>
              </a:lnSpc>
              <a:spcBef>
                <a:spcPts val="120"/>
              </a:spcBef>
              <a:spcAft>
                <a:spcPts val="500"/>
              </a:spcAft>
            </a:pPr>
            <a:r>
              <a:rPr lang="it-IT" sz="3200" b="0" dirty="0">
                <a:solidFill>
                  <a:srgbClr val="231F20"/>
                </a:solidFill>
                <a:latin typeface="Arial"/>
              </a:rPr>
              <a:t>L’Area  del Portale dedicata alla famiglia e alla genitorialità, a cui si accede con la propria identità digitale,  è organizzata in sezioni specifiche</a:t>
            </a:r>
          </a:p>
        </p:txBody>
      </p:sp>
      <p:pic>
        <p:nvPicPr>
          <p:cNvPr id="55" name="Immagine 54">
            <a:extLst>
              <a:ext uri="{FF2B5EF4-FFF2-40B4-BE49-F238E27FC236}">
                <a16:creationId xmlns:a16="http://schemas.microsoft.com/office/drawing/2014/main" id="{F9B0DFE3-17B4-FE5A-E0B3-0002E8C687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872137"/>
            <a:ext cx="20104100" cy="5340151"/>
          </a:xfrm>
          <a:prstGeom prst="rect">
            <a:avLst/>
          </a:prstGeom>
        </p:spPr>
      </p:pic>
      <p:sp>
        <p:nvSpPr>
          <p:cNvPr id="56" name="Numero pagina 5"/>
          <p:cNvSpPr txBox="1"/>
          <p:nvPr/>
        </p:nvSpPr>
        <p:spPr>
          <a:xfrm>
            <a:off x="411480" y="10760491"/>
            <a:ext cx="142668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it-IT" sz="2000" b="0">
                <a:solidFill>
                  <a:srgbClr val="000000"/>
                </a:solidFill>
                <a:latin typeface="Arial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29703020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I Centri per la Famiglia</a:t>
            </a:r>
            <a:endParaRPr spc="-105" dirty="0"/>
          </a:p>
          <a:p>
            <a:pPr marL="12700">
              <a:lnSpc>
                <a:spcPts val="5765"/>
              </a:lnSpc>
            </a:pP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365250" y="3265571"/>
            <a:ext cx="7635240" cy="7479933"/>
          </a:xfrm>
          <a:prstGeom prst="rect">
            <a:avLst/>
          </a:prstGeom>
        </p:spPr>
        <p:txBody>
          <a:bodyPr vert="horz" wrap="square" lIns="18288" tIns="18288" rIns="18288" bIns="18288" rtlCol="0" anchor="t">
            <a:spAutoFit/>
          </a:bodyPr>
          <a:lstStyle/>
          <a:p>
            <a:pPr marL="12700" algn="l">
              <a:lnSpc>
                <a:spcPct val="104000"/>
              </a:lnSpc>
              <a:spcBef>
                <a:spcPts val="120"/>
              </a:spcBef>
              <a:spcAft>
                <a:spcPts val="500"/>
              </a:spcAft>
            </a:pPr>
            <a:r>
              <a:rPr lang="it-IT" sz="3200" dirty="0"/>
              <a:t>Una specifica s</a:t>
            </a:r>
            <a:r>
              <a:rPr lang="it-IT" sz="3200" b="1" dirty="0">
                <a:solidFill>
                  <a:srgbClr val="231F20"/>
                </a:solidFill>
                <a:latin typeface="Arial"/>
              </a:rPr>
              <a:t>ezione è dedicata ai Centri per la Famiglia</a:t>
            </a:r>
          </a:p>
          <a:p>
            <a:pPr marL="12700" algn="l">
              <a:lnSpc>
                <a:spcPct val="104000"/>
              </a:lnSpc>
              <a:spcBef>
                <a:spcPts val="120"/>
              </a:spcBef>
              <a:spcAft>
                <a:spcPts val="500"/>
              </a:spcAft>
            </a:pPr>
            <a:endParaRPr lang="it-IT" sz="3200" b="0" dirty="0">
              <a:solidFill>
                <a:srgbClr val="231F20"/>
              </a:solidFill>
              <a:latin typeface="Arial"/>
            </a:endParaRPr>
          </a:p>
          <a:p>
            <a:pPr marL="12700" algn="l">
              <a:lnSpc>
                <a:spcPct val="104000"/>
              </a:lnSpc>
              <a:spcBef>
                <a:spcPts val="120"/>
              </a:spcBef>
              <a:spcAft>
                <a:spcPts val="500"/>
              </a:spcAft>
            </a:pPr>
            <a:r>
              <a:rPr lang="it-IT" sz="3200" b="0" dirty="0">
                <a:solidFill>
                  <a:srgbClr val="231F20"/>
                </a:solidFill>
                <a:latin typeface="Arial"/>
              </a:rPr>
              <a:t>Contiene il rinvio alla </a:t>
            </a:r>
            <a:r>
              <a:rPr lang="it-IT" sz="3200" dirty="0">
                <a:solidFill>
                  <a:srgbClr val="231F20"/>
                </a:solidFill>
                <a:latin typeface="Arial"/>
              </a:rPr>
              <a:t>mappatura nazionale realizzata dal Dipartimento per le Politiche della Famiglia</a:t>
            </a:r>
            <a:r>
              <a:rPr lang="it-IT" sz="3200" b="0" dirty="0">
                <a:solidFill>
                  <a:srgbClr val="231F20"/>
                </a:solidFill>
                <a:latin typeface="Arial"/>
              </a:rPr>
              <a:t>, consentendo la ricerca dei Centri per Regione e provincia.</a:t>
            </a:r>
            <a:r>
              <a:rPr lang="it-IT" sz="3200" b="1" dirty="0">
                <a:solidFill>
                  <a:srgbClr val="231F20"/>
                </a:solidFill>
                <a:latin typeface="Arial"/>
              </a:rPr>
              <a:t> </a:t>
            </a:r>
          </a:p>
          <a:p>
            <a:pPr marL="12700" algn="l">
              <a:lnSpc>
                <a:spcPct val="104000"/>
              </a:lnSpc>
              <a:spcBef>
                <a:spcPts val="120"/>
              </a:spcBef>
              <a:spcAft>
                <a:spcPts val="500"/>
              </a:spcAft>
            </a:pPr>
            <a:endParaRPr lang="it-IT" sz="3200" b="0" dirty="0">
              <a:solidFill>
                <a:srgbClr val="231F20"/>
              </a:solidFill>
              <a:latin typeface="Arial"/>
            </a:endParaRPr>
          </a:p>
          <a:p>
            <a:pPr marL="12700" algn="l">
              <a:lnSpc>
                <a:spcPct val="104000"/>
              </a:lnSpc>
              <a:spcBef>
                <a:spcPts val="120"/>
              </a:spcBef>
              <a:spcAft>
                <a:spcPts val="500"/>
              </a:spcAft>
            </a:pPr>
            <a:r>
              <a:rPr lang="it-IT" sz="3200" b="0" dirty="0">
                <a:solidFill>
                  <a:srgbClr val="231F20"/>
                </a:solidFill>
                <a:latin typeface="Arial"/>
              </a:rPr>
              <a:t>La collaborazione con il Dipartimento consentirà di mantenere la mappatura sempre aggiornata, rafforzando la visibilità dei Centri, per garantire un presidio </a:t>
            </a:r>
            <a:r>
              <a:rPr lang="it-IT" sz="3200" b="0" dirty="0"/>
              <a:t>sempre più </a:t>
            </a:r>
            <a:r>
              <a:rPr lang="it-IT" sz="3200" b="0" dirty="0">
                <a:solidFill>
                  <a:srgbClr val="231F20"/>
                </a:solidFill>
                <a:latin typeface="Arial"/>
              </a:rPr>
              <a:t>vicino ai genitori.</a:t>
            </a: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098D2F86-5820-FB74-C03E-4276E9D791B2}"/>
              </a:ext>
            </a:extLst>
          </p:cNvPr>
          <p:cNvSpPr/>
          <p:nvPr/>
        </p:nvSpPr>
        <p:spPr>
          <a:xfrm>
            <a:off x="10052050" y="2798925"/>
            <a:ext cx="10052050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</a:schemeClr>
          </a:solidFill>
        </p:spPr>
        <p:txBody>
          <a:bodyPr wrap="square" lIns="0" tIns="0" rIns="0" bIns="0" rtlCol="0"/>
          <a:lstStyle/>
          <a:p>
            <a:pPr marL="342900" lvl="0" indent="-342900">
              <a:lnSpc>
                <a:spcPct val="113636"/>
              </a:lnSpc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it-IT" sz="3200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lvl="0">
              <a:lnSpc>
                <a:spcPct val="113636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	</a:t>
            </a:r>
            <a:r>
              <a:rPr lang="it-IT" sz="3200" b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Prospettive di collaborazione</a:t>
            </a:r>
          </a:p>
          <a:p>
            <a:pPr marL="457200" lvl="0" indent="-457200">
              <a:lnSpc>
                <a:spcPct val="113636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I Centri per la Famiglia potrebbero diventare punti qualificati di orientamento anche rispetto alle prestazioni erogate dall’INPS alle famiglie, sperimentando collegamenti a distanza (</a:t>
            </a:r>
            <a:r>
              <a:rPr lang="it-IT" sz="3200" i="1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web meeting</a:t>
            </a: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) con le sedi INPS per offrire supporto e consulenza specialistica alle famiglie.</a:t>
            </a:r>
          </a:p>
          <a:p>
            <a:pPr marL="457200" lvl="0" indent="-457200">
              <a:lnSpc>
                <a:spcPct val="113636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it-IT" sz="3200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457200" lvl="0" indent="-457200">
              <a:lnSpc>
                <a:spcPct val="113636"/>
              </a:lnSpc>
              <a:spcAft>
                <a:spcPts val="800"/>
              </a:spcAft>
              <a:buSzPts val="1000"/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it-IT" sz="3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L’INPS potrebbe inoltre offrire agli operatori dei Centri </a:t>
            </a:r>
            <a:r>
              <a:rPr lang="it-IT" sz="32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una </a:t>
            </a:r>
            <a:r>
              <a:rPr lang="it-IT" sz="32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formazione dedicata sulle prestazioni in favore della famiglia erogate dall’Istituto.</a:t>
            </a:r>
            <a:endParaRPr lang="it-IT" sz="20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Numero pagina 6"/>
          <p:cNvSpPr txBox="1"/>
          <p:nvPr/>
        </p:nvSpPr>
        <p:spPr>
          <a:xfrm>
            <a:off x="411480" y="10760491"/>
            <a:ext cx="142668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it-IT" sz="2000" b="0">
                <a:solidFill>
                  <a:srgbClr val="000000"/>
                </a:solidFill>
                <a:latin typeface="Arial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2084931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Servizi vicino a me</a:t>
            </a:r>
            <a:endParaRPr spc="-105" dirty="0"/>
          </a:p>
          <a:p>
            <a:pPr marL="12700">
              <a:lnSpc>
                <a:spcPts val="5765"/>
              </a:lnSpc>
            </a:pP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098D2F86-5820-FB74-C03E-4276E9D791B2}"/>
              </a:ext>
            </a:extLst>
          </p:cNvPr>
          <p:cNvSpPr/>
          <p:nvPr/>
        </p:nvSpPr>
        <p:spPr>
          <a:xfrm>
            <a:off x="9693" y="2818733"/>
            <a:ext cx="11871157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Servizi disponibili"/>
          <p:cNvSpPr txBox="1"/>
          <p:nvPr/>
        </p:nvSpPr>
        <p:spPr>
          <a:xfrm>
            <a:off x="12586468" y="3117850"/>
            <a:ext cx="6324734" cy="6476773"/>
          </a:xfrm>
          <a:prstGeom prst="rect">
            <a:avLst/>
          </a:prstGeom>
          <a:noFill/>
        </p:spPr>
        <p:txBody>
          <a:bodyPr wrap="square" lIns="27432" tIns="18288" rIns="27432" bIns="18288" anchor="t">
            <a:spAutoFit/>
          </a:bodyPr>
          <a:lstStyle/>
          <a:p>
            <a:pPr algn="l">
              <a:lnSpc>
                <a:spcPct val="105000"/>
              </a:lnSpc>
              <a:spcAft>
                <a:spcPts val="1600"/>
              </a:spcAft>
            </a:pPr>
            <a:r>
              <a:rPr lang="it-IT" sz="3200" b="1" noProof="1">
                <a:solidFill>
                  <a:srgbClr val="231F20"/>
                </a:solidFill>
                <a:latin typeface="Arial"/>
              </a:rPr>
              <a:t>Con la funzione “Servizi vicino a me” è possibile individuare rapidamente i servizi disponibili sul territorio.</a:t>
            </a:r>
          </a:p>
          <a:p>
            <a:pPr algn="l">
              <a:lnSpc>
                <a:spcPct val="112000"/>
              </a:lnSpc>
              <a:spcAft>
                <a:spcPts val="0"/>
              </a:spcAft>
            </a:pPr>
            <a:br>
              <a:rPr lang="it-IT" sz="2000" noProof="1"/>
            </a:br>
            <a:r>
              <a:rPr lang="it-IT" sz="2800" b="0" noProof="1">
                <a:solidFill>
                  <a:srgbClr val="231F20"/>
                </a:solidFill>
                <a:latin typeface="Arial"/>
              </a:rPr>
              <a:t>• Consultori</a:t>
            </a:r>
            <a:br>
              <a:rPr lang="it-IT" sz="2000" noProof="1"/>
            </a:br>
            <a:r>
              <a:rPr lang="it-IT" sz="2800" b="0" noProof="1">
                <a:solidFill>
                  <a:srgbClr val="231F20"/>
                </a:solidFill>
                <a:latin typeface="Arial"/>
              </a:rPr>
              <a:t>• Farmacie autorizzate alle vaccinazioni</a:t>
            </a:r>
            <a:br>
              <a:rPr lang="it-IT" sz="2000" noProof="1"/>
            </a:br>
            <a:r>
              <a:rPr lang="it-IT" sz="2800" b="0" noProof="1">
                <a:solidFill>
                  <a:srgbClr val="231F20"/>
                </a:solidFill>
                <a:latin typeface="Arial"/>
              </a:rPr>
              <a:t>• Centri vaccinali</a:t>
            </a:r>
            <a:br>
              <a:rPr lang="it-IT" sz="2000" noProof="1"/>
            </a:br>
            <a:r>
              <a:rPr lang="it-IT" sz="2800" b="0" noProof="1">
                <a:solidFill>
                  <a:srgbClr val="231F20"/>
                </a:solidFill>
                <a:latin typeface="Arial"/>
              </a:rPr>
              <a:t>• Ospedali pubblici e privati in convenzione</a:t>
            </a:r>
            <a:br>
              <a:rPr lang="it-IT" sz="2000" noProof="1"/>
            </a:br>
            <a:r>
              <a:rPr lang="it-IT" sz="2800" b="0" noProof="1">
                <a:solidFill>
                  <a:srgbClr val="231F20"/>
                </a:solidFill>
                <a:latin typeface="Arial"/>
              </a:rPr>
              <a:t>• Strutture sanitarie locali</a:t>
            </a:r>
          </a:p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lang="it-IT" sz="2800" b="0" dirty="0">
                <a:solidFill>
                  <a:srgbClr val="231F20"/>
                </a:solidFill>
                <a:latin typeface="Arial"/>
              </a:rPr>
              <a:t>• </a:t>
            </a:r>
            <a:r>
              <a:rPr lang="it-IT" sz="2800" b="1" dirty="0">
                <a:solidFill>
                  <a:srgbClr val="231F20"/>
                </a:solidFill>
                <a:latin typeface="Arial"/>
              </a:rPr>
              <a:t>Strutture educative private abilitate</a:t>
            </a:r>
          </a:p>
          <a:p>
            <a:pPr algn="l">
              <a:lnSpc>
                <a:spcPct val="112000"/>
              </a:lnSpc>
              <a:spcAft>
                <a:spcPts val="0"/>
              </a:spcAft>
            </a:pPr>
            <a:r>
              <a:rPr lang="it-IT" sz="2800" b="1" dirty="0">
                <a:solidFill>
                  <a:srgbClr val="231F20"/>
                </a:solidFill>
                <a:latin typeface="Arial"/>
              </a:rPr>
              <a:t>• Strutture educative pubbliche </a:t>
            </a:r>
            <a:r>
              <a:rPr lang="it-IT" sz="2400" b="1" dirty="0">
                <a:solidFill>
                  <a:srgbClr val="231F20"/>
                </a:solidFill>
                <a:latin typeface="Arial"/>
              </a:rPr>
              <a:t> </a:t>
            </a:r>
            <a:endParaRPr sz="2400" b="1" dirty="0">
              <a:solidFill>
                <a:srgbClr val="231F20"/>
              </a:solidFill>
              <a:latin typeface="Arial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90902507-F357-052B-FB88-E8F74E81AD91}"/>
              </a:ext>
            </a:extLst>
          </p:cNvPr>
          <p:cNvSpPr txBox="1"/>
          <p:nvPr/>
        </p:nvSpPr>
        <p:spPr>
          <a:xfrm rot="10800000" flipV="1">
            <a:off x="12606420" y="9889061"/>
            <a:ext cx="7199229" cy="1487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it-IT" sz="2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Agenda nazionale asili nido:</a:t>
            </a:r>
            <a:r>
              <a:rPr lang="it-IT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800"/>
              </a:spcAft>
              <a:buNone/>
            </a:pPr>
            <a:r>
              <a:rPr lang="it-IT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Contiene circa </a:t>
            </a:r>
            <a:r>
              <a:rPr lang="it-IT" sz="2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15.000 </a:t>
            </a:r>
            <a:r>
              <a:rPr lang="it-IT" sz="2800" dirty="0">
                <a:solidFill>
                  <a:srgbClr val="231F2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asili</a:t>
            </a:r>
            <a:r>
              <a:rPr lang="it-IT" sz="28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nido</a:t>
            </a:r>
            <a:r>
              <a:rPr lang="it-IT" sz="28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pubblici e privati abilitati</a:t>
            </a:r>
            <a:r>
              <a:rPr lang="it-IT" sz="240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lang="it-IT" sz="140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id="{16D40D89-E710-87D8-E779-376D9A3E0B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0265" y="2793363"/>
            <a:ext cx="10166368" cy="861758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Numero pagina 7"/>
          <p:cNvSpPr txBox="1"/>
          <p:nvPr/>
        </p:nvSpPr>
        <p:spPr>
          <a:xfrm>
            <a:off x="411480" y="10760491"/>
            <a:ext cx="142668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it-IT" sz="2000" b="0">
                <a:solidFill>
                  <a:srgbClr val="000000"/>
                </a:solidFill>
                <a:latin typeface="Arial"/>
              </a:rPr>
              <a:t>7</a:t>
            </a:r>
          </a:p>
        </p:txBody>
      </p:sp>
    </p:spTree>
    <p:extLst>
      <p:ext uri="{BB962C8B-B14F-4D97-AF65-F5344CB8AC3E}">
        <p14:creationId xmlns:p14="http://schemas.microsoft.com/office/powerpoint/2010/main" val="11505673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99C6C2B-F671-E8E0-447B-BBA674239C4D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323713"/>
          </a:xfrm>
        </p:spPr>
        <p:txBody>
          <a:bodyPr/>
          <a:lstStyle/>
          <a:p>
            <a:r>
              <a:rPr lang="it-IT" dirty="0"/>
              <a:t>Dati per orientare le politiche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3C802A95-64F0-A60A-0489-1BAB60E91AB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75938" y="9442451"/>
            <a:ext cx="18904674" cy="1974849"/>
          </a:xfrm>
        </p:spPr>
        <p:txBody>
          <a:bodyPr/>
          <a:lstStyle/>
          <a:p>
            <a:r>
              <a:rPr lang="it-IT" sz="2800" dirty="0"/>
              <a:t>Gli Osservatori statistici INPS trasformano i dati in conoscenza</a:t>
            </a:r>
            <a:r>
              <a:rPr lang="it-IT" sz="3200" dirty="0"/>
              <a:t>: </a:t>
            </a:r>
            <a:r>
              <a:rPr lang="it-IT" sz="2800" b="0" dirty="0"/>
              <a:t>Assegno unico e universale, Congedi di maternità, paternità e parentali, Bonus asilo nido, Bonus nuovi nati, Nuovo Bonus mamme</a:t>
            </a:r>
          </a:p>
          <a:p>
            <a:endParaRPr lang="it-IT" sz="2800" dirty="0"/>
          </a:p>
          <a:p>
            <a:r>
              <a:rPr lang="it-IT" sz="2800" dirty="0"/>
              <a:t>Obiettivo: </a:t>
            </a:r>
            <a:r>
              <a:rPr lang="it-IT" sz="2800" b="0" dirty="0"/>
              <a:t>monitorare l’utilizzo delle misure, valutarne l’efficacia e individuare divari di accesso territoriali e di genere.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BFDBA044-17CE-99C1-590D-F986124A8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1591" y="2930833"/>
            <a:ext cx="15700917" cy="62865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Numero pagina 8"/>
          <p:cNvSpPr txBox="1"/>
          <p:nvPr/>
        </p:nvSpPr>
        <p:spPr>
          <a:xfrm>
            <a:off x="411480" y="10760491"/>
            <a:ext cx="142668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it-IT" sz="2000" b="0">
                <a:solidFill>
                  <a:srgbClr val="000000"/>
                </a:solidFill>
                <a:latin typeface="Arial"/>
              </a:rPr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40752108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77B640B-FA5D-0308-E554-26E35D6DB968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399746" y="527050"/>
            <a:ext cx="17304608" cy="1169551"/>
          </a:xfrm>
        </p:spPr>
        <p:txBody>
          <a:bodyPr/>
          <a:lstStyle/>
          <a:p>
            <a:r>
              <a:rPr lang="it-IT" dirty="0"/>
              <a:t>Verso servizi proattivi e automatizzati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BE3B7E8-F4A5-4C8C-361D-A1DE058A32F7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908050" y="3263900"/>
            <a:ext cx="17456874" cy="8153400"/>
          </a:xfrm>
        </p:spPr>
        <p:txBody>
          <a:bodyPr/>
          <a:lstStyle/>
          <a:p>
            <a:pPr fontAlgn="t">
              <a:lnSpc>
                <a:spcPct val="119048"/>
              </a:lnSpc>
              <a:buNone/>
            </a:pP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Dai rapporti OCSE </a:t>
            </a:r>
            <a:r>
              <a:rPr lang="it-IT" sz="3200" b="0" dirty="0">
                <a:latin typeface="Arial" panose="020B0604020202020204" pitchFamily="34" charset="0"/>
                <a:cs typeface="Arial" panose="020B0604020202020204" pitchFamily="34" charset="0"/>
              </a:rPr>
              <a:t>emerge che le migliori performance nel supporto alle famiglie appartengono a quei Paesi che applicano un 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approccio integrato e proattivo ai servizi per eventi della vita. </a:t>
            </a:r>
          </a:p>
          <a:p>
            <a:pPr fontAlgn="t">
              <a:lnSpc>
                <a:spcPct val="119048"/>
              </a:lnSpc>
              <a:buNone/>
            </a:pPr>
            <a:endParaRPr lang="it-IT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4572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it-IT" sz="3200" b="0" dirty="0">
                <a:latin typeface="Arial" panose="020B0604020202020204" pitchFamily="34" charset="0"/>
                <a:cs typeface="Arial" panose="020B0604020202020204" pitchFamily="34" charset="0"/>
              </a:rPr>
              <a:t>Collaborare tra Amministrazioni per anticipare i bisogni e semplificare la vita delle famiglie, attivando un unico percorso costruito intorno all’evento «nascita»;</a:t>
            </a:r>
          </a:p>
          <a:p>
            <a:pPr marL="457200" indent="-4572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it-IT" sz="3200" b="0" dirty="0">
                <a:latin typeface="Arial" panose="020B0604020202020204" pitchFamily="34" charset="0"/>
                <a:cs typeface="Arial" panose="020B0604020202020204" pitchFamily="34" charset="0"/>
              </a:rPr>
              <a:t>Superare le richieste separate di prestazioni e servizi: 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la famiglia accede a un percorso unitario</a:t>
            </a:r>
            <a:r>
              <a:rPr lang="it-IT" sz="3200" b="0" dirty="0">
                <a:latin typeface="Arial" panose="020B0604020202020204" pitchFamily="34" charset="0"/>
                <a:cs typeface="Arial" panose="020B0604020202020204" pitchFamily="34" charset="0"/>
              </a:rPr>
              <a:t>, semplice e tempestivo.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457200" indent="-457200" fontAlgn="t">
              <a:lnSpc>
                <a:spcPct val="119048"/>
              </a:lnSpc>
              <a:buFont typeface="Arial" panose="020B0604020202020204" pitchFamily="34" charset="0"/>
              <a:buChar char="•"/>
            </a:pPr>
            <a:r>
              <a:rPr lang="it-IT" sz="3200" b="0" dirty="0">
                <a:latin typeface="Arial" panose="020B0604020202020204" pitchFamily="34" charset="0"/>
                <a:cs typeface="Arial" panose="020B0604020202020204" pitchFamily="34" charset="0"/>
              </a:rPr>
              <a:t>Automatizzare gli adempimenti, ridurre gli oneri per le famiglie e offrire i servizi nel momento giusto;</a:t>
            </a:r>
          </a:p>
          <a:p>
            <a:pPr lvl="0" fontAlgn="t">
              <a:lnSpc>
                <a:spcPct val="119048"/>
              </a:lnSpc>
            </a:pPr>
            <a:endParaRPr lang="it-IT" sz="3200" b="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fontAlgn="t">
              <a:lnSpc>
                <a:spcPct val="119048"/>
              </a:lnSpc>
            </a:pPr>
            <a:r>
              <a:rPr lang="it-IT" sz="3200" b="0" dirty="0">
                <a:latin typeface="Arial" panose="020B0604020202020204" pitchFamily="34" charset="0"/>
                <a:cs typeface="Arial" panose="020B0604020202020204" pitchFamily="34" charset="0"/>
              </a:rPr>
              <a:t>L’Italia dispone già di un’infrastruttura abilitante: la </a:t>
            </a:r>
            <a:r>
              <a:rPr lang="it-IT" sz="3200" dirty="0">
                <a:latin typeface="Arial" panose="020B0604020202020204" pitchFamily="34" charset="0"/>
                <a:cs typeface="Arial" panose="020B0604020202020204" pitchFamily="34" charset="0"/>
              </a:rPr>
              <a:t>Piattaforma Digitale Nazionale Dati – PDND</a:t>
            </a:r>
            <a:r>
              <a:rPr lang="it-IT" sz="3200" b="0" dirty="0">
                <a:latin typeface="Arial" panose="020B0604020202020204" pitchFamily="34" charset="0"/>
                <a:cs typeface="Arial" panose="020B0604020202020204" pitchFamily="34" charset="0"/>
              </a:rPr>
              <a:t> abilita l’interoperabilità, nel rispetto delle competenze e della protezione dei dati</a:t>
            </a:r>
            <a:r>
              <a:rPr lang="it-IT" sz="1050" b="0" dirty="0">
                <a:latin typeface="Segoe UI" panose="020B0502040204020203" pitchFamily="34" charset="0"/>
              </a:rPr>
              <a:t>.</a:t>
            </a:r>
          </a:p>
          <a:p>
            <a:endParaRPr lang="it-IT" dirty="0"/>
          </a:p>
        </p:txBody>
      </p:sp>
      <p:sp>
        <p:nvSpPr>
          <p:cNvPr id="4" name="Numero pagina 9"/>
          <p:cNvSpPr txBox="1"/>
          <p:nvPr/>
        </p:nvSpPr>
        <p:spPr>
          <a:xfrm>
            <a:off x="411480" y="10760491"/>
            <a:ext cx="142668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it-IT" sz="2000" b="0">
                <a:solidFill>
                  <a:srgbClr val="000000"/>
                </a:solidFill>
                <a:latin typeface="Arial"/>
              </a:rPr>
              <a:t>9</a:t>
            </a:r>
          </a:p>
        </p:txBody>
      </p:sp>
    </p:spTree>
    <p:extLst>
      <p:ext uri="{BB962C8B-B14F-4D97-AF65-F5344CB8AC3E}">
        <p14:creationId xmlns:p14="http://schemas.microsoft.com/office/powerpoint/2010/main" val="143567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0C7E92C6-324E-BDB9-FE5C-5CD42C1FD5D4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746384" y="831851"/>
            <a:ext cx="17304608" cy="2262158"/>
          </a:xfrm>
        </p:spPr>
        <p:txBody>
          <a:bodyPr/>
          <a:lstStyle/>
          <a:p>
            <a:r>
              <a:rPr lang="it-IT" dirty="0"/>
              <a:t>L’esperienza dell’INPS</a:t>
            </a:r>
            <a:br>
              <a:rPr lang="it-IT" sz="7200" dirty="0"/>
            </a:br>
            <a:endParaRPr lang="it-IT" sz="7200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24741ADA-336B-6AB2-0371-09A8D55AA768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212850" y="3117851"/>
            <a:ext cx="17456874" cy="8163197"/>
          </a:xfrm>
        </p:spPr>
        <p:txBody>
          <a:bodyPr/>
          <a:lstStyle/>
          <a:p>
            <a:r>
              <a:rPr lang="it-IT" sz="3200" b="0" dirty="0"/>
              <a:t>L’INPS offre già agli utenti </a:t>
            </a:r>
            <a:r>
              <a:rPr lang="it-IT" sz="3600" dirty="0"/>
              <a:t>servizi proattivi</a:t>
            </a:r>
            <a:r>
              <a:rPr lang="it-IT" sz="3200" dirty="0"/>
              <a:t>, </a:t>
            </a:r>
            <a:r>
              <a:rPr lang="it-IT" sz="3200" b="0" dirty="0"/>
              <a:t>anticipa i bisogni e propone i servizi pertinenti, attraverso la </a:t>
            </a:r>
            <a:r>
              <a:rPr lang="it-IT" sz="3200" dirty="0"/>
              <a:t>Piattaforma di Personalizzazione e Proattività, </a:t>
            </a:r>
            <a:r>
              <a:rPr lang="it-IT" sz="3200" b="0" dirty="0"/>
              <a:t>sulla base di informazioni già presenti negli archivi dell’Istituto, anche a seguito di precedenti richieste di servizio. </a:t>
            </a:r>
          </a:p>
          <a:p>
            <a:r>
              <a:rPr lang="it-IT" sz="3200" b="0" dirty="0"/>
              <a:t>Con la Campagna proattiva su </a:t>
            </a:r>
            <a:r>
              <a:rPr lang="it-IT" sz="3200" dirty="0"/>
              <a:t>AUU e Bonus nuovi nati </a:t>
            </a:r>
            <a:r>
              <a:rPr lang="it-IT" sz="3200" b="0" dirty="0"/>
              <a:t>sono stati raggiunti: </a:t>
            </a:r>
          </a:p>
          <a:p>
            <a:endParaRPr lang="it-IT" sz="3200" b="0" dirty="0"/>
          </a:p>
          <a:p>
            <a:pPr marL="685800" lvl="0" indent="-685800">
              <a:buFont typeface="Wingdings" panose="05000000000000000000" pitchFamily="2" charset="2"/>
              <a:buChar char="Ø"/>
            </a:pPr>
            <a:r>
              <a:rPr lang="it-IT" sz="3200" dirty="0"/>
              <a:t>Oltre 335.000 cittadini per l’Assegno unico; di questi:</a:t>
            </a:r>
          </a:p>
          <a:p>
            <a:pPr lvl="0"/>
            <a:r>
              <a:rPr lang="it-IT" sz="3200" b="0" dirty="0"/>
              <a:t>      - oltre 169.000 hanno presentato domanda</a:t>
            </a:r>
          </a:p>
          <a:p>
            <a:pPr lvl="0"/>
            <a:r>
              <a:rPr lang="it-IT" sz="3200" b="0" dirty="0"/>
              <a:t>      - oltre 59.000 hanno integrato la domanda con un nuovo figlio</a:t>
            </a:r>
          </a:p>
          <a:p>
            <a:pPr lvl="0"/>
            <a:endParaRPr lang="it-IT" sz="3200" b="0" dirty="0"/>
          </a:p>
          <a:p>
            <a:pPr marL="685800" lvl="0" indent="-685800">
              <a:buFont typeface="Wingdings" panose="05000000000000000000" pitchFamily="2" charset="2"/>
              <a:buChar char="Ø"/>
            </a:pPr>
            <a:r>
              <a:rPr lang="it-IT" sz="3200" dirty="0"/>
              <a:t>Circa 30.300 genitori al mese per il Bonus nuovi nati.</a:t>
            </a:r>
          </a:p>
          <a:p>
            <a:endParaRPr lang="it-IT" sz="3200" dirty="0">
              <a:solidFill>
                <a:srgbClr val="002460"/>
              </a:solidFill>
              <a:latin typeface="Titillium Web" panose="00000500000000000000" pitchFamily="2" charset="0"/>
            </a:endParaRPr>
          </a:p>
          <a:p>
            <a:pPr algn="ctr"/>
            <a:endParaRPr lang="it-IT" sz="3200" dirty="0">
              <a:solidFill>
                <a:schemeClr val="tx2">
                  <a:lumMod val="75000"/>
                </a:schemeClr>
              </a:solidFill>
              <a:latin typeface="Titillium Web" panose="00000500000000000000" pitchFamily="2" charset="0"/>
            </a:endParaRPr>
          </a:p>
          <a:p>
            <a:pPr algn="ctr"/>
            <a:r>
              <a:rPr lang="it-IT" sz="3600" dirty="0">
                <a:solidFill>
                  <a:schemeClr val="tx2">
                    <a:lumMod val="75000"/>
                  </a:schemeClr>
                </a:solidFill>
                <a:latin typeface="Titillium Web" panose="00000500000000000000" pitchFamily="2" charset="0"/>
              </a:rPr>
              <a:t>Servizi personalizzati e proattivi: adesione su </a:t>
            </a:r>
            <a:r>
              <a:rPr lang="it-IT" sz="3600" dirty="0" err="1">
                <a:solidFill>
                  <a:schemeClr val="tx2">
                    <a:lumMod val="75000"/>
                  </a:schemeClr>
                </a:solidFill>
                <a:latin typeface="Titillium Web" panose="00000500000000000000" pitchFamily="2" charset="0"/>
              </a:rPr>
              <a:t>MyINPS</a:t>
            </a:r>
            <a:endParaRPr lang="it-IT" sz="3600" dirty="0">
              <a:solidFill>
                <a:schemeClr val="tx2">
                  <a:lumMod val="75000"/>
                </a:schemeClr>
              </a:solidFill>
            </a:endParaRPr>
          </a:p>
          <a:p>
            <a:pPr algn="ctr">
              <a:lnSpc>
                <a:spcPct val="106000"/>
              </a:lnSpc>
              <a:spcAft>
                <a:spcPts val="800"/>
              </a:spcAft>
              <a:buNone/>
            </a:pPr>
            <a:r>
              <a:rPr lang="it-IT" sz="3200" b="0" kern="100" dirty="0">
                <a:effectLst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Per consentire all’Istituto di raggiungere ogni genitore e informarlo sul diritto a richiedere queste prestazioni, è necessario accedere alla propria area riservata del portale INPS e dare il proprio </a:t>
            </a:r>
            <a:r>
              <a:rPr lang="it-IT" sz="3600" kern="100" dirty="0">
                <a:effectLst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consenso ai servizi proattivi</a:t>
            </a:r>
            <a:r>
              <a:rPr lang="it-IT" sz="3200" kern="100" dirty="0">
                <a:effectLst/>
                <a:latin typeface="Titillium Web" panose="00000500000000000000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it-IT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Numero pagina 10"/>
          <p:cNvSpPr txBox="1"/>
          <p:nvPr/>
        </p:nvSpPr>
        <p:spPr>
          <a:xfrm>
            <a:off x="411480" y="10760491"/>
            <a:ext cx="285335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it-IT" sz="2000" b="0">
                <a:solidFill>
                  <a:srgbClr val="000000"/>
                </a:solidFill>
                <a:latin typeface="Arial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98917519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7CD30E2-1681-7A62-648B-0BE71F5D04C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</p:spPr>
        <p:txBody>
          <a:bodyPr wrap="square">
            <a:normAutofit fontScale="90000"/>
          </a:bodyPr>
          <a:lstStyle/>
          <a:p>
            <a:pPr>
              <a:lnSpc>
                <a:spcPct val="90000"/>
              </a:lnSpc>
              <a:spcAft>
                <a:spcPts val="800"/>
              </a:spcAft>
            </a:pPr>
            <a:r>
              <a:rPr lang="it-IT" sz="8300" b="1" kern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Semplificare l’accesso ai diritti</a:t>
            </a:r>
            <a:br>
              <a:rPr lang="it-IT" sz="6600" kern="100" dirty="0">
                <a:effectLst/>
                <a:latin typeface="Titillium Web" panose="00000500000000000000" pitchFamily="2" charset="0"/>
              </a:rPr>
            </a:br>
            <a:endParaRPr lang="it-IT" sz="6600" dirty="0">
              <a:latin typeface="Titillium Web" panose="00000500000000000000" pitchFamily="2" charset="0"/>
            </a:endParaRPr>
          </a:p>
        </p:txBody>
      </p:sp>
      <p:pic>
        <p:nvPicPr>
          <p:cNvPr id="22" name="Segnaposto contenuto 21">
            <a:extLst>
              <a:ext uri="{FF2B5EF4-FFF2-40B4-BE49-F238E27FC236}">
                <a16:creationId xmlns:a16="http://schemas.microsoft.com/office/drawing/2014/main" id="{9FC7EF2F-28EB-EDFC-DBC0-CA6C63BFFDFB}"/>
              </a:ext>
            </a:extLst>
          </p:cNvPr>
          <p:cNvPicPr>
            <a:picLocks noGrp="1" noChangeAspect="1"/>
          </p:cNvPicPr>
          <p:nvPr>
            <p:ph sz="half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9200" y="3444546"/>
            <a:ext cx="8126984" cy="630762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3" name="Numero pagina 11"/>
          <p:cNvSpPr txBox="1"/>
          <p:nvPr/>
        </p:nvSpPr>
        <p:spPr>
          <a:xfrm>
            <a:off x="411480" y="10760491"/>
            <a:ext cx="285335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it-IT" sz="2000" b="0" dirty="0">
                <a:solidFill>
                  <a:srgbClr val="000000"/>
                </a:solidFill>
                <a:latin typeface="Arial"/>
              </a:rPr>
              <a:t>11</a:t>
            </a:r>
          </a:p>
        </p:txBody>
      </p:sp>
      <p:sp>
        <p:nvSpPr>
          <p:cNvPr id="3" name="Segnaposto testo 3">
            <a:extLst>
              <a:ext uri="{FF2B5EF4-FFF2-40B4-BE49-F238E27FC236}">
                <a16:creationId xmlns:a16="http://schemas.microsoft.com/office/drawing/2014/main" id="{34EA8229-0A4C-CBE0-F648-182D8DDA140B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212850" y="3430175"/>
            <a:ext cx="9144000" cy="6870342"/>
          </a:xfrm>
        </p:spPr>
        <p:txBody>
          <a:bodyPr/>
          <a:lstStyle/>
          <a:p>
            <a:pPr algn="just">
              <a:lnSpc>
                <a:spcPct val="106000"/>
              </a:lnSpc>
              <a:spcAft>
                <a:spcPts val="800"/>
              </a:spcAft>
              <a:buNone/>
            </a:pPr>
            <a:r>
              <a:rPr lang="it-IT" sz="3600" dirty="0">
                <a:latin typeface="Arial" panose="020B0604020202020204" pitchFamily="34" charset="0"/>
                <a:cs typeface="Arial" panose="020B0604020202020204" pitchFamily="34" charset="0"/>
              </a:rPr>
              <a:t>Bonus asilo nido</a:t>
            </a:r>
            <a:endParaRPr lang="it-IT" sz="3600" kern="100" dirty="0"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 marL="457200" indent="-457200" algn="l">
              <a:lnSpc>
                <a:spcPct val="106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3200" b="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Dal 2026 la </a:t>
            </a:r>
            <a:r>
              <a:rPr lang="it-IT" sz="32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domanda è valida per i tre anni </a:t>
            </a:r>
            <a:r>
              <a:rPr lang="it-IT" sz="3200" b="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di frequenza</a:t>
            </a:r>
          </a:p>
          <a:p>
            <a:pPr marL="457200" indent="-457200" algn="l">
              <a:lnSpc>
                <a:spcPct val="106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3200" b="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Riduzione stimata di circa due terzi delle domande presentate</a:t>
            </a:r>
          </a:p>
          <a:p>
            <a:pPr algn="just">
              <a:lnSpc>
                <a:spcPct val="106000"/>
              </a:lnSpc>
              <a:spcAft>
                <a:spcPts val="800"/>
              </a:spcAft>
              <a:buNone/>
            </a:pPr>
            <a:r>
              <a:rPr lang="it-IT" sz="3600" kern="100" dirty="0"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</a:t>
            </a:r>
            <a:r>
              <a:rPr lang="it-IT" sz="360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uovo Bonus mamme </a:t>
            </a:r>
          </a:p>
          <a:p>
            <a:pPr marL="457200" indent="-457200" algn="just">
              <a:lnSpc>
                <a:spcPct val="106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3200" b="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480 euro nel 2025, 720 euro nel 2026 </a:t>
            </a:r>
          </a:p>
          <a:p>
            <a:pPr marL="457200" indent="-457200" algn="just">
              <a:lnSpc>
                <a:spcPct val="106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3200" b="0" kern="100" dirty="0">
                <a:effectLst/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Nel 2025 l’Istituto ha erogato il bonus, dopo 15 giorni dalla chiusura del termine di presentazione delle domande, al 99% degli aventi diritto (593.764 domande accolte, 589.182 pagate). </a:t>
            </a:r>
            <a:endParaRPr lang="it-IT" sz="3200" b="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asellaDiTesto 4">
            <a:extLst>
              <a:ext uri="{FF2B5EF4-FFF2-40B4-BE49-F238E27FC236}">
                <a16:creationId xmlns:a16="http://schemas.microsoft.com/office/drawing/2014/main" id="{6160E5CD-421D-2B6D-8E15-4FDF48D954B8}"/>
              </a:ext>
            </a:extLst>
          </p:cNvPr>
          <p:cNvSpPr txBox="1"/>
          <p:nvPr/>
        </p:nvSpPr>
        <p:spPr>
          <a:xfrm>
            <a:off x="5078265" y="10389176"/>
            <a:ext cx="10557170" cy="5772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lnSpc>
                <a:spcPct val="106000"/>
              </a:lnSpc>
              <a:spcAft>
                <a:spcPts val="800"/>
              </a:spcAft>
            </a:pPr>
            <a:r>
              <a:rPr lang="it-IT" sz="3200" b="1" kern="100" dirty="0">
                <a:solidFill>
                  <a:schemeClr val="tx2"/>
                </a:solidFill>
                <a:latin typeface="Arial" panose="020B0604020202020204" pitchFamily="34" charset="0"/>
                <a:ea typeface="Aptos" panose="020B0004020202020204" pitchFamily="34" charset="0"/>
                <a:cs typeface="Arial" panose="020B0604020202020204" pitchFamily="34" charset="0"/>
              </a:rPr>
              <a:t>Maggiore automazione e minori oneri per le famiglie</a:t>
            </a:r>
          </a:p>
        </p:txBody>
      </p:sp>
    </p:spTree>
    <p:extLst>
      <p:ext uri="{BB962C8B-B14F-4D97-AF65-F5344CB8AC3E}">
        <p14:creationId xmlns:p14="http://schemas.microsoft.com/office/powerpoint/2010/main" val="237340963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egnaposto contenuto 4">
            <a:extLst>
              <a:ext uri="{FF2B5EF4-FFF2-40B4-BE49-F238E27FC236}">
                <a16:creationId xmlns:a16="http://schemas.microsoft.com/office/drawing/2014/main" id="{181721F3-EC2C-D5BA-2543-0A8F46717B93}"/>
              </a:ext>
            </a:extLst>
          </p:cNvPr>
          <p:cNvPicPr>
            <a:picLocks noGrp="1" noChangeAspect="1"/>
          </p:cNvPicPr>
          <p:nvPr>
            <p:ph sz="half" idx="3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373325" y="3717089"/>
            <a:ext cx="10583721" cy="58039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olo 1">
            <a:extLst>
              <a:ext uri="{FF2B5EF4-FFF2-40B4-BE49-F238E27FC236}">
                <a16:creationId xmlns:a16="http://schemas.microsoft.com/office/drawing/2014/main" id="{B5FC9CB6-914D-8A72-69CB-983C36DDF0DB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</p:spPr>
        <p:txBody>
          <a:bodyPr wrap="square">
            <a:normAutofit/>
          </a:bodyPr>
          <a:lstStyle/>
          <a:p>
            <a:r>
              <a:rPr lang="it-IT" dirty="0"/>
              <a:t>P</a:t>
            </a:r>
            <a:r>
              <a:rPr lang="it-IT" b="1" kern="0" dirty="0">
                <a:effectLst/>
              </a:rPr>
              <a:t>rossimo passo</a:t>
            </a:r>
            <a:endParaRPr lang="it-IT" dirty="0"/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895D1C61-DEEA-0B8A-E342-303190314B2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212850" y="3727450"/>
            <a:ext cx="8160475" cy="6014467"/>
          </a:xfrm>
        </p:spPr>
        <p:txBody>
          <a:bodyPr wrap="square">
            <a:normAutofit/>
          </a:bodyPr>
          <a:lstStyle/>
          <a:p>
            <a:pPr>
              <a:lnSpc>
                <a:spcPct val="90000"/>
              </a:lnSpc>
              <a:spcAft>
                <a:spcPts val="800"/>
              </a:spcAft>
              <a:buNone/>
            </a:pPr>
            <a:r>
              <a:rPr lang="it-IT" sz="3600" b="0" kern="0" dirty="0">
                <a:solidFill>
                  <a:srgbClr val="231F20"/>
                </a:solidFill>
                <a:effectLst/>
              </a:rPr>
              <a:t>Offrire un’assistenza personalizzata fin dalla nascita, facendo ricorso a:</a:t>
            </a:r>
            <a:br>
              <a:rPr lang="it-IT" sz="3600" b="0" kern="0" dirty="0">
                <a:solidFill>
                  <a:srgbClr val="231F20"/>
                </a:solidFill>
                <a:effectLst/>
              </a:rPr>
            </a:br>
            <a:endParaRPr lang="it-IT" sz="3600" b="0" kern="0" dirty="0">
              <a:solidFill>
                <a:srgbClr val="231F20"/>
              </a:solidFill>
              <a:effectLst/>
            </a:endParaRPr>
          </a:p>
          <a:p>
            <a:pPr marL="685800" indent="-6858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3600" kern="0" dirty="0">
                <a:solidFill>
                  <a:srgbClr val="231F20"/>
                </a:solidFill>
                <a:effectLst/>
              </a:rPr>
              <a:t>Contact Center Multicanale INPS, specializzato</a:t>
            </a:r>
            <a:br>
              <a:rPr lang="it-IT" sz="3600" kern="0" dirty="0">
                <a:solidFill>
                  <a:srgbClr val="231F20"/>
                </a:solidFill>
                <a:effectLst/>
              </a:rPr>
            </a:br>
            <a:endParaRPr lang="it-IT" sz="3600" kern="0" dirty="0">
              <a:solidFill>
                <a:srgbClr val="231F20"/>
              </a:solidFill>
              <a:effectLst/>
            </a:endParaRPr>
          </a:p>
          <a:p>
            <a:pPr marL="685800" indent="-6858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3600" kern="0" dirty="0">
                <a:solidFill>
                  <a:srgbClr val="231F20"/>
                </a:solidFill>
                <a:effectLst/>
              </a:rPr>
              <a:t>Contatto telefonico umano</a:t>
            </a:r>
            <a:br>
              <a:rPr lang="it-IT" sz="3600" kern="0" dirty="0">
                <a:solidFill>
                  <a:srgbClr val="231F20"/>
                </a:solidFill>
                <a:effectLst/>
              </a:rPr>
            </a:br>
            <a:endParaRPr lang="it-IT" sz="3600" kern="100" dirty="0">
              <a:solidFill>
                <a:srgbClr val="231F20"/>
              </a:solidFill>
            </a:endParaRPr>
          </a:p>
          <a:p>
            <a:pPr marL="685800" indent="-6858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3600" kern="0" dirty="0">
                <a:solidFill>
                  <a:srgbClr val="231F20"/>
                </a:solidFill>
                <a:effectLst/>
              </a:rPr>
              <a:t>Consulenza personalizzata per la famiglia del nuovo nato</a:t>
            </a:r>
          </a:p>
          <a:p>
            <a:pPr>
              <a:lnSpc>
                <a:spcPct val="90000"/>
              </a:lnSpc>
            </a:pPr>
            <a:endParaRPr lang="it-IT" sz="4200" dirty="0">
              <a:solidFill>
                <a:srgbClr val="231F20"/>
              </a:solidFill>
            </a:endParaRPr>
          </a:p>
        </p:txBody>
      </p:sp>
      <p:sp>
        <p:nvSpPr>
          <p:cNvPr id="6" name="Numero pagina 12"/>
          <p:cNvSpPr txBox="1"/>
          <p:nvPr/>
        </p:nvSpPr>
        <p:spPr>
          <a:xfrm>
            <a:off x="411480" y="10760491"/>
            <a:ext cx="285335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it-IT" sz="2000" b="0">
                <a:solidFill>
                  <a:srgbClr val="000000"/>
                </a:solidFill>
                <a:latin typeface="Arial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4224349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5B4A7D47-1253-C4E4-AE9C-992EDF85EC81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154162"/>
          </a:xfrm>
        </p:spPr>
        <p:txBody>
          <a:bodyPr/>
          <a:lstStyle/>
          <a:p>
            <a:r>
              <a:rPr lang="it-IT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La visione</a:t>
            </a:r>
            <a:endParaRPr lang="it-IT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156EFE55-A8B4-B907-1617-E5E514E15DE0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1704886" y="3270250"/>
            <a:ext cx="17456874" cy="8394799"/>
          </a:xfrm>
        </p:spPr>
        <p:txBody>
          <a:bodyPr/>
          <a:lstStyle/>
          <a:p>
            <a:pPr>
              <a:lnSpc>
                <a:spcPct val="113636"/>
              </a:lnSpc>
              <a:spcAft>
                <a:spcPts val="800"/>
              </a:spcAft>
              <a:buNone/>
            </a:pPr>
            <a:r>
              <a:rPr lang="it-IT" sz="4000" b="1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Un sistema vicino alle famiglie, semplice, integrato, proattivo, automatizzato.</a:t>
            </a:r>
            <a:endParaRPr lang="it-IT" sz="4400" b="1" kern="1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85800" indent="-685800">
              <a:lnSpc>
                <a:spcPct val="113636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000" b="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Amministrazioni connesse attraverso l’interoperabilità </a:t>
            </a:r>
          </a:p>
          <a:p>
            <a:pPr marL="685800" indent="-685800">
              <a:lnSpc>
                <a:spcPct val="113636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000" b="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Servizi organizzati intorno agli eventi della vita</a:t>
            </a:r>
            <a:endParaRPr lang="it-IT" sz="4400" b="0" kern="1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85800" indent="-685800">
              <a:lnSpc>
                <a:spcPct val="113636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000" b="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Automazione e, ove possibile, automaticità degli adempimenti</a:t>
            </a:r>
            <a:endParaRPr lang="it-IT" sz="4400" b="0" kern="100" dirty="0"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 marL="685800" indent="-685800">
              <a:lnSpc>
                <a:spcPct val="113636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it-IT" sz="4000" b="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Digitale e Umano come parti della stessa strategia</a:t>
            </a:r>
          </a:p>
          <a:p>
            <a:pPr>
              <a:lnSpc>
                <a:spcPct val="113636"/>
              </a:lnSpc>
              <a:spcAft>
                <a:spcPts val="800"/>
              </a:spcAft>
            </a:pPr>
            <a:endParaRPr lang="it-IT" sz="4000" b="0" kern="0" dirty="0">
              <a:effectLst/>
              <a:latin typeface="Arial" panose="020B0604020202020204" pitchFamily="34" charset="0"/>
              <a:ea typeface="Times New Roman" panose="02020603050405020304" pitchFamily="18" charset="0"/>
              <a:cs typeface="Arial" panose="020B0604020202020204" pitchFamily="34" charset="0"/>
            </a:endParaRPr>
          </a:p>
          <a:p>
            <a:pPr>
              <a:lnSpc>
                <a:spcPct val="113636"/>
              </a:lnSpc>
              <a:spcAft>
                <a:spcPts val="800"/>
              </a:spcAft>
              <a:buNone/>
            </a:pPr>
            <a:r>
              <a:rPr lang="it-IT" sz="40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Obiettivo: </a:t>
            </a:r>
            <a:r>
              <a:rPr lang="it-IT" sz="4000" b="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L</a:t>
            </a:r>
            <a:r>
              <a:rPr lang="it-IT" sz="4000" b="0" kern="0" dirty="0">
                <a:effectLst/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a famiglia esprime il bisogno, il sistema pubblico riconosce il diritto e propone la risposta.</a:t>
            </a:r>
            <a:endParaRPr lang="it-IT" sz="4400" b="0" kern="100" dirty="0">
              <a:effectLst/>
              <a:latin typeface="Arial" panose="020B0604020202020204" pitchFamily="34" charset="0"/>
              <a:ea typeface="Aptos" panose="020B00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it-IT" sz="5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it-IT" sz="2400" dirty="0"/>
          </a:p>
        </p:txBody>
      </p:sp>
      <p:sp>
        <p:nvSpPr>
          <p:cNvPr id="4" name="Numero pagina 13"/>
          <p:cNvSpPr txBox="1"/>
          <p:nvPr/>
        </p:nvSpPr>
        <p:spPr>
          <a:xfrm>
            <a:off x="411480" y="10760491"/>
            <a:ext cx="285335" cy="307777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lang="it-IT" sz="2000" b="0">
                <a:solidFill>
                  <a:srgbClr val="000000"/>
                </a:solidFill>
                <a:latin typeface="Arial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1550376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mpo arancione"/>
          <p:cNvSpPr/>
          <p:nvPr/>
        </p:nvSpPr>
        <p:spPr>
          <a:xfrm>
            <a:off x="0" y="24158"/>
            <a:ext cx="14374368" cy="11420856"/>
          </a:xfrm>
          <a:prstGeom prst="rect">
            <a:avLst/>
          </a:prstGeom>
          <a:solidFill>
            <a:srgbClr val="F17B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Campo istituzionale"/>
          <p:cNvSpPr/>
          <p:nvPr/>
        </p:nvSpPr>
        <p:spPr>
          <a:xfrm>
            <a:off x="14374368" y="0"/>
            <a:ext cx="5733288" cy="11420856"/>
          </a:xfrm>
          <a:prstGeom prst="rect">
            <a:avLst/>
          </a:prstGeom>
          <a:solidFill>
            <a:srgbClr val="15151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Fascia evento"/>
          <p:cNvSpPr>
            <a:spLocks/>
          </p:cNvSpPr>
          <p:nvPr/>
        </p:nvSpPr>
        <p:spPr>
          <a:xfrm>
            <a:off x="0" y="0"/>
            <a:ext cx="14374368" cy="1353312"/>
          </a:xfrm>
          <a:prstGeom prst="rect">
            <a:avLst/>
          </a:prstGeom>
          <a:solidFill>
            <a:srgbClr val="C45B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" name="Evento"/>
          <p:cNvSpPr txBox="1">
            <a:spLocks/>
          </p:cNvSpPr>
          <p:nvPr/>
        </p:nvSpPr>
        <p:spPr>
          <a:xfrm>
            <a:off x="2103120" y="338328"/>
            <a:ext cx="6583680" cy="264688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1600" b="1">
                <a:solidFill>
                  <a:srgbClr val="FFFFFF"/>
                </a:solidFill>
                <a:latin typeface="Arial"/>
              </a:rPr>
              <a:t>I CENTRI PER LA FAMIGLIA</a:t>
            </a:r>
          </a:p>
        </p:txBody>
      </p:sp>
      <p:sp>
        <p:nvSpPr>
          <p:cNvPr id="6" name="Data evento"/>
          <p:cNvSpPr txBox="1"/>
          <p:nvPr/>
        </p:nvSpPr>
        <p:spPr>
          <a:xfrm>
            <a:off x="2103120" y="713232"/>
            <a:ext cx="5486400" cy="264688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 dirty="0">
                <a:solidFill>
                  <a:srgbClr val="FFFFFF"/>
                </a:solidFill>
                <a:latin typeface="Arial"/>
              </a:rPr>
              <a:t>Milano</a:t>
            </a:r>
            <a:r>
              <a:rPr sz="1300" b="0" dirty="0">
                <a:solidFill>
                  <a:srgbClr val="FFFFFF"/>
                </a:solidFill>
                <a:latin typeface="Arial"/>
              </a:rPr>
              <a:t> · 8 </a:t>
            </a:r>
            <a:r>
              <a:rPr sz="1300" b="0" dirty="0" err="1">
                <a:solidFill>
                  <a:srgbClr val="FFFFFF"/>
                </a:solidFill>
                <a:latin typeface="Arial"/>
              </a:rPr>
              <a:t>ottobre</a:t>
            </a:r>
            <a:r>
              <a:rPr sz="1300" b="0" dirty="0">
                <a:solidFill>
                  <a:srgbClr val="FFFFFF"/>
                </a:solidFill>
                <a:latin typeface="Arial"/>
              </a:rPr>
              <a:t> 2026</a:t>
            </a:r>
          </a:p>
        </p:txBody>
      </p:sp>
      <p:sp>
        <p:nvSpPr>
          <p:cNvPr id="7" name="Tema finale"/>
          <p:cNvSpPr txBox="1"/>
          <p:nvPr/>
        </p:nvSpPr>
        <p:spPr>
          <a:xfrm>
            <a:off x="2103120" y="2011680"/>
            <a:ext cx="9784080" cy="63402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>
                <a:solidFill>
                  <a:srgbClr val="FFE4CA"/>
                </a:solidFill>
                <a:latin typeface="Arial"/>
              </a:rPr>
              <a:t>I SERVIZI ALLE FAMIGLIE
NEL PORTALE INPS</a:t>
            </a:r>
          </a:p>
        </p:txBody>
      </p:sp>
      <p:sp>
        <p:nvSpPr>
          <p:cNvPr id="8" name="Ringraziamento"/>
          <p:cNvSpPr txBox="1"/>
          <p:nvPr/>
        </p:nvSpPr>
        <p:spPr>
          <a:xfrm>
            <a:off x="2029968" y="3520440"/>
            <a:ext cx="10789920" cy="1172629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7500" b="1" dirty="0">
                <a:solidFill>
                  <a:srgbClr val="FFFFFF"/>
                </a:solidFill>
                <a:latin typeface="Arial"/>
              </a:rPr>
              <a:t>Grazie</a:t>
            </a:r>
          </a:p>
        </p:txBody>
      </p:sp>
      <p:sp>
        <p:nvSpPr>
          <p:cNvPr id="9" name="Sottotitolo"/>
          <p:cNvSpPr txBox="1"/>
          <p:nvPr/>
        </p:nvSpPr>
        <p:spPr>
          <a:xfrm>
            <a:off x="2103120" y="5285232"/>
            <a:ext cx="9875520" cy="510909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it-IT" sz="3200" b="0" noProof="1">
                <a:solidFill>
                  <a:srgbClr val="231F20"/>
                </a:solidFill>
                <a:latin typeface="Arial"/>
              </a:rPr>
              <a:t>Per l’attenzione e il confronto</a:t>
            </a:r>
            <a:endParaRPr lang="it-IT" sz="2800" b="0" noProof="1">
              <a:solidFill>
                <a:srgbClr val="231F20"/>
              </a:solidFill>
              <a:latin typeface="Arial"/>
            </a:endParaRPr>
          </a:p>
        </p:txBody>
      </p:sp>
      <p:sp>
        <p:nvSpPr>
          <p:cNvPr id="10" name="Linea finale"/>
          <p:cNvSpPr/>
          <p:nvPr/>
        </p:nvSpPr>
        <p:spPr>
          <a:xfrm>
            <a:off x="2103120" y="6510528"/>
            <a:ext cx="1417320" cy="640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Messaggio conclusivo"/>
          <p:cNvSpPr txBox="1"/>
          <p:nvPr/>
        </p:nvSpPr>
        <p:spPr>
          <a:xfrm>
            <a:off x="2103120" y="6967728"/>
            <a:ext cx="9875520" cy="75713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dirty="0" err="1">
                <a:solidFill>
                  <a:srgbClr val="FFFFFF"/>
                </a:solidFill>
                <a:latin typeface="Arial"/>
              </a:rPr>
              <a:t>Insieme</a:t>
            </a:r>
            <a:r>
              <a:rPr sz="2400" b="0" dirty="0">
                <a:solidFill>
                  <a:srgbClr val="FFFFFF"/>
                </a:solidFill>
                <a:latin typeface="Arial"/>
              </a:rPr>
              <a:t>, per servizi </a:t>
            </a:r>
            <a:r>
              <a:rPr sz="2400" b="0" dirty="0" err="1">
                <a:solidFill>
                  <a:srgbClr val="FFFFFF"/>
                </a:solidFill>
                <a:latin typeface="Arial"/>
              </a:rPr>
              <a:t>pubblici</a:t>
            </a:r>
            <a:r>
              <a:rPr sz="24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2400" b="0" dirty="0" err="1">
                <a:solidFill>
                  <a:srgbClr val="FFFFFF"/>
                </a:solidFill>
                <a:latin typeface="Arial"/>
              </a:rPr>
              <a:t>più</a:t>
            </a:r>
            <a:r>
              <a:rPr sz="2400" b="0" dirty="0">
                <a:solidFill>
                  <a:srgbClr val="FFFFFF"/>
                </a:solidFill>
                <a:latin typeface="Arial"/>
              </a:rPr>
              <a:t> </a:t>
            </a:r>
            <a:r>
              <a:rPr sz="2400" b="0" dirty="0" err="1">
                <a:solidFill>
                  <a:srgbClr val="FFFFFF"/>
                </a:solidFill>
                <a:latin typeface="Arial"/>
              </a:rPr>
              <a:t>semplici</a:t>
            </a:r>
            <a:r>
              <a:rPr sz="2400" b="0" dirty="0">
                <a:solidFill>
                  <a:srgbClr val="FFFFFF"/>
                </a:solidFill>
                <a:latin typeface="Arial"/>
              </a:rPr>
              <a:t>,
</a:t>
            </a:r>
            <a:r>
              <a:rPr sz="2400" b="0" dirty="0" err="1">
                <a:solidFill>
                  <a:srgbClr val="FFFFFF"/>
                </a:solidFill>
                <a:latin typeface="Arial"/>
              </a:rPr>
              <a:t>integrati</a:t>
            </a:r>
            <a:r>
              <a:rPr sz="2400" b="0" dirty="0">
                <a:solidFill>
                  <a:srgbClr val="FFFFFF"/>
                </a:solidFill>
                <a:latin typeface="Arial"/>
              </a:rPr>
              <a:t> e </a:t>
            </a:r>
            <a:r>
              <a:rPr sz="2400" b="0" dirty="0" err="1">
                <a:solidFill>
                  <a:srgbClr val="FFFFFF"/>
                </a:solidFill>
                <a:latin typeface="Arial"/>
              </a:rPr>
              <a:t>vicini</a:t>
            </a:r>
            <a:r>
              <a:rPr sz="2400" b="0" dirty="0">
                <a:solidFill>
                  <a:srgbClr val="FFFFFF"/>
                </a:solidFill>
                <a:latin typeface="Arial"/>
              </a:rPr>
              <a:t> alle </a:t>
            </a:r>
            <a:r>
              <a:rPr sz="2400" b="0" dirty="0" err="1">
                <a:solidFill>
                  <a:srgbClr val="FFFFFF"/>
                </a:solidFill>
                <a:latin typeface="Arial"/>
              </a:rPr>
              <a:t>famiglie</a:t>
            </a:r>
            <a:r>
              <a:rPr sz="2400" b="0" dirty="0">
                <a:solidFill>
                  <a:srgbClr val="FFFFFF"/>
                </a:solidFill>
                <a:latin typeface="Arial"/>
              </a:rPr>
              <a:t>.</a:t>
            </a:r>
          </a:p>
        </p:txBody>
      </p:sp>
      <p:pic>
        <p:nvPicPr>
          <p:cNvPr id="12" name="Emblema istituzionale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5192" y="2971800"/>
            <a:ext cx="841248" cy="944559"/>
          </a:xfrm>
          <a:prstGeom prst="rect">
            <a:avLst/>
          </a:prstGeom>
        </p:spPr>
      </p:pic>
      <p:sp>
        <p:nvSpPr>
          <p:cNvPr id="13" name="Istituzione"/>
          <p:cNvSpPr txBox="1"/>
          <p:nvPr/>
        </p:nvSpPr>
        <p:spPr>
          <a:xfrm>
            <a:off x="15041880" y="4279392"/>
            <a:ext cx="4160520" cy="75713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1" dirty="0">
                <a:solidFill>
                  <a:srgbClr val="FFFFFF"/>
                </a:solidFill>
                <a:latin typeface="Arial"/>
              </a:rPr>
              <a:t>Presidenza del Consiglio
dei </a:t>
            </a:r>
            <a:r>
              <a:rPr sz="2400" b="1" dirty="0" err="1">
                <a:solidFill>
                  <a:srgbClr val="FFFFFF"/>
                </a:solidFill>
                <a:latin typeface="Arial"/>
              </a:rPr>
              <a:t>Ministri</a:t>
            </a:r>
            <a:endParaRPr sz="2400" b="1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4" name="Dipartimento"/>
          <p:cNvSpPr txBox="1"/>
          <p:nvPr/>
        </p:nvSpPr>
        <p:spPr>
          <a:xfrm>
            <a:off x="15041880" y="5349240"/>
            <a:ext cx="4160520" cy="572464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b="0" dirty="0" err="1">
                <a:solidFill>
                  <a:srgbClr val="FFFFFF"/>
                </a:solidFill>
                <a:latin typeface="Arial"/>
              </a:rPr>
              <a:t>Dipartimento</a:t>
            </a:r>
            <a:r>
              <a:rPr b="0" dirty="0">
                <a:solidFill>
                  <a:srgbClr val="FFFFFF"/>
                </a:solidFill>
                <a:latin typeface="Arial"/>
              </a:rPr>
              <a:t> per le </a:t>
            </a:r>
            <a:r>
              <a:rPr b="0" dirty="0" err="1">
                <a:solidFill>
                  <a:srgbClr val="FFFFFF"/>
                </a:solidFill>
                <a:latin typeface="Arial"/>
              </a:rPr>
              <a:t>politiche</a:t>
            </a:r>
            <a:r>
              <a:rPr b="0" dirty="0">
                <a:solidFill>
                  <a:srgbClr val="FFFFFF"/>
                </a:solidFill>
                <a:latin typeface="Arial"/>
              </a:rPr>
              <a:t>
della </a:t>
            </a:r>
            <a:r>
              <a:rPr b="0" dirty="0" err="1">
                <a:solidFill>
                  <a:srgbClr val="FFFFFF"/>
                </a:solidFill>
                <a:latin typeface="Arial"/>
              </a:rPr>
              <a:t>famiglia</a:t>
            </a:r>
            <a:endParaRPr b="0" dirty="0">
              <a:solidFill>
                <a:srgbClr val="FFFFFF"/>
              </a:solidFill>
              <a:latin typeface="Arial"/>
            </a:endParaRPr>
          </a:p>
        </p:txBody>
      </p:sp>
      <p:sp>
        <p:nvSpPr>
          <p:cNvPr id="15" name="Accento istituzionale"/>
          <p:cNvSpPr/>
          <p:nvPr/>
        </p:nvSpPr>
        <p:spPr>
          <a:xfrm>
            <a:off x="16459200" y="6729984"/>
            <a:ext cx="713232" cy="45720"/>
          </a:xfrm>
          <a:prstGeom prst="rect">
            <a:avLst/>
          </a:prstGeom>
          <a:solidFill>
            <a:srgbClr val="F17B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Conferenza"/>
          <p:cNvSpPr txBox="1"/>
          <p:nvPr/>
        </p:nvSpPr>
        <p:spPr>
          <a:xfrm>
            <a:off x="15041880" y="7205472"/>
            <a:ext cx="4160520" cy="510909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 dirty="0">
                <a:solidFill>
                  <a:srgbClr val="FFFFFF"/>
                </a:solidFill>
                <a:latin typeface="Arial"/>
              </a:rPr>
              <a:t>CONFERENZA NAZIONALE
SULLA FAMIGLIA</a:t>
            </a:r>
          </a:p>
        </p:txBody>
      </p:sp>
      <p:sp>
        <p:nvSpPr>
          <p:cNvPr id="17" name="Periodo"/>
          <p:cNvSpPr txBox="1"/>
          <p:nvPr/>
        </p:nvSpPr>
        <p:spPr>
          <a:xfrm>
            <a:off x="15043551" y="8243893"/>
            <a:ext cx="4160520" cy="233910"/>
          </a:xfrm>
          <a:prstGeom prst="rect">
            <a:avLst/>
          </a:prstGeom>
          <a:noFill/>
        </p:spPr>
        <p:txBody>
          <a:bodyPr wrap="square" lIns="18288" tIns="9144" rIns="18288" bIns="9144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>
                <a:solidFill>
                  <a:srgbClr val="F17B00"/>
                </a:solidFill>
                <a:latin typeface="Arial"/>
              </a:rPr>
              <a:t>Ottobre – Dicembre 2026</a:t>
            </a:r>
          </a:p>
        </p:txBody>
      </p:sp>
    </p:spTree>
    <p:extLst>
      <p:ext uri="{BB962C8B-B14F-4D97-AF65-F5344CB8AC3E}">
        <p14:creationId xmlns:p14="http://schemas.microsoft.com/office/powerpoint/2010/main" val="412245103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CFE4365F-D308-C2B9-9073-F10FF08A5C99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831850" y="908050"/>
            <a:ext cx="18973800" cy="1031051"/>
          </a:xfrm>
        </p:spPr>
        <p:txBody>
          <a:bodyPr/>
          <a:lstStyle/>
          <a:p>
            <a:r>
              <a:rPr lang="it-IT" sz="6600" dirty="0"/>
              <a:t>Dati </a:t>
            </a:r>
            <a:r>
              <a:rPr lang="it-IT" sz="6000" dirty="0"/>
              <a:t>2025</a:t>
            </a:r>
            <a:r>
              <a:rPr lang="it-IT" sz="6600" dirty="0"/>
              <a:t> su prestazioni INPS per la Famiglia</a:t>
            </a:r>
          </a:p>
        </p:txBody>
      </p:sp>
      <p:graphicFrame>
        <p:nvGraphicFramePr>
          <p:cNvPr id="5" name="Tabella 4">
            <a:extLst>
              <a:ext uri="{FF2B5EF4-FFF2-40B4-BE49-F238E27FC236}">
                <a16:creationId xmlns:a16="http://schemas.microsoft.com/office/drawing/2014/main" id="{9C8C1E4A-42BF-EB98-15E2-D59CB8BB919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2667325"/>
              </p:ext>
            </p:extLst>
          </p:nvPr>
        </p:nvGraphicFramePr>
        <p:xfrm>
          <a:off x="1281906" y="3039392"/>
          <a:ext cx="17685544" cy="804030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01125">
                  <a:extLst>
                    <a:ext uri="{9D8B030D-6E8A-4147-A177-3AD203B41FA5}">
                      <a16:colId xmlns:a16="http://schemas.microsoft.com/office/drawing/2014/main" val="3407470902"/>
                    </a:ext>
                  </a:extLst>
                </a:gridCol>
                <a:gridCol w="4548722">
                  <a:extLst>
                    <a:ext uri="{9D8B030D-6E8A-4147-A177-3AD203B41FA5}">
                      <a16:colId xmlns:a16="http://schemas.microsoft.com/office/drawing/2014/main" val="3134190609"/>
                    </a:ext>
                  </a:extLst>
                </a:gridCol>
                <a:gridCol w="4477980">
                  <a:extLst>
                    <a:ext uri="{9D8B030D-6E8A-4147-A177-3AD203B41FA5}">
                      <a16:colId xmlns:a16="http://schemas.microsoft.com/office/drawing/2014/main" val="2570848450"/>
                    </a:ext>
                  </a:extLst>
                </a:gridCol>
                <a:gridCol w="4357717">
                  <a:extLst>
                    <a:ext uri="{9D8B030D-6E8A-4147-A177-3AD203B41FA5}">
                      <a16:colId xmlns:a16="http://schemas.microsoft.com/office/drawing/2014/main" val="1696931752"/>
                    </a:ext>
                  </a:extLst>
                </a:gridCol>
              </a:tblGrid>
              <a:tr h="722187"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Area Sostegno alla Famiglia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 dirty="0">
                          <a:effectLst/>
                        </a:rPr>
                        <a:t>Domande presentate</a:t>
                      </a:r>
                      <a:endParaRPr lang="it-IT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Domande accolte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Importo erogato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extLst>
                  <a:ext uri="{0D108BD9-81ED-4DB2-BD59-A6C34878D82A}">
                    <a16:rowId xmlns:a16="http://schemas.microsoft.com/office/drawing/2014/main" val="414288804"/>
                  </a:ext>
                </a:extLst>
              </a:tr>
              <a:tr h="40306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14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 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 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 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extLst>
                  <a:ext uri="{0D108BD9-81ED-4DB2-BD59-A6C34878D82A}">
                    <a16:rowId xmlns:a16="http://schemas.microsoft.com/office/drawing/2014/main" val="1067278439"/>
                  </a:ext>
                </a:extLst>
              </a:tr>
              <a:tr h="496049"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 dirty="0">
                          <a:effectLst/>
                        </a:rPr>
                        <a:t>Assegno Unico e Universale</a:t>
                      </a:r>
                      <a:endParaRPr lang="it-IT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 dirty="0">
                          <a:effectLst/>
                        </a:rPr>
                        <a:t>341.481* </a:t>
                      </a:r>
                      <a:endParaRPr lang="it-IT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 dirty="0">
                          <a:effectLst/>
                        </a:rPr>
                        <a:t>9.976.274**</a:t>
                      </a:r>
                      <a:endParaRPr lang="it-IT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19.700.000.000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extLst>
                  <a:ext uri="{0D108BD9-81ED-4DB2-BD59-A6C34878D82A}">
                    <a16:rowId xmlns:a16="http://schemas.microsoft.com/office/drawing/2014/main" val="797717783"/>
                  </a:ext>
                </a:extLst>
              </a:tr>
              <a:tr h="450717"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Nuovo Bonus Mamme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682.462 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 dirty="0">
                          <a:effectLst/>
                        </a:rPr>
                        <a:t>593.764 </a:t>
                      </a:r>
                      <a:endParaRPr lang="it-IT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245.261.120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extLst>
                  <a:ext uri="{0D108BD9-81ED-4DB2-BD59-A6C34878D82A}">
                    <a16:rowId xmlns:a16="http://schemas.microsoft.com/office/drawing/2014/main" val="1381130742"/>
                  </a:ext>
                </a:extLst>
              </a:tr>
              <a:tr h="450717"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Bonus nuovi nati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214.292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209.957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206.040.000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extLst>
                  <a:ext uri="{0D108BD9-81ED-4DB2-BD59-A6C34878D82A}">
                    <a16:rowId xmlns:a16="http://schemas.microsoft.com/office/drawing/2014/main" val="1001957269"/>
                  </a:ext>
                </a:extLst>
              </a:tr>
              <a:tr h="571632"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Bonus asilo nido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 dirty="0">
                          <a:effectLst/>
                        </a:rPr>
                        <a:t>673.563</a:t>
                      </a:r>
                      <a:endParaRPr lang="it-IT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457.353 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603.857.461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extLst>
                  <a:ext uri="{0D108BD9-81ED-4DB2-BD59-A6C34878D82A}">
                    <a16:rowId xmlns:a16="http://schemas.microsoft.com/office/drawing/2014/main" val="297155935"/>
                  </a:ext>
                </a:extLst>
              </a:tr>
              <a:tr h="450717"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Reddito di libertà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6.435 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3.698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22.175.800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extLst>
                  <a:ext uri="{0D108BD9-81ED-4DB2-BD59-A6C34878D82A}">
                    <a16:rowId xmlns:a16="http://schemas.microsoft.com/office/drawing/2014/main" val="2727509463"/>
                  </a:ext>
                </a:extLst>
              </a:tr>
              <a:tr h="450717"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Bonus psicologo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372.857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14.206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21.500.000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extLst>
                  <a:ext uri="{0D108BD9-81ED-4DB2-BD59-A6C34878D82A}">
                    <a16:rowId xmlns:a16="http://schemas.microsoft.com/office/drawing/2014/main" val="662354708"/>
                  </a:ext>
                </a:extLst>
              </a:tr>
              <a:tr h="450717"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Carta dedicata a te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i="1" kern="100" dirty="0">
                          <a:effectLst/>
                        </a:rPr>
                        <a:t>Servizio proattivo</a:t>
                      </a:r>
                      <a:endParaRPr lang="it-IT" sz="1400" i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1.157.179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500.000.000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extLst>
                  <a:ext uri="{0D108BD9-81ED-4DB2-BD59-A6C34878D82A}">
                    <a16:rowId xmlns:a16="http://schemas.microsoft.com/office/drawing/2014/main" val="4236899199"/>
                  </a:ext>
                </a:extLst>
              </a:tr>
              <a:tr h="450717"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Congedi di maternità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14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 dirty="0">
                          <a:effectLst/>
                        </a:rPr>
                        <a:t>171.713***</a:t>
                      </a:r>
                      <a:endParaRPr lang="it-IT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1400" kern="100" dirty="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6730" marR="36730" marT="5101" marB="0"/>
                </a:tc>
                <a:extLst>
                  <a:ext uri="{0D108BD9-81ED-4DB2-BD59-A6C34878D82A}">
                    <a16:rowId xmlns:a16="http://schemas.microsoft.com/office/drawing/2014/main" val="2055564843"/>
                  </a:ext>
                </a:extLst>
              </a:tr>
              <a:tr h="450717"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Congedi di paternità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14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 dirty="0">
                          <a:effectLst/>
                        </a:rPr>
                        <a:t>181.777*** </a:t>
                      </a:r>
                      <a:endParaRPr lang="it-IT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14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6730" marR="36730" marT="5101" marB="0"/>
                </a:tc>
                <a:extLst>
                  <a:ext uri="{0D108BD9-81ED-4DB2-BD59-A6C34878D82A}">
                    <a16:rowId xmlns:a16="http://schemas.microsoft.com/office/drawing/2014/main" val="4076717050"/>
                  </a:ext>
                </a:extLst>
              </a:tr>
              <a:tr h="450717"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Congedi parentali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>
                          <a:effectLst/>
                        </a:rPr>
                        <a:t> </a:t>
                      </a:r>
                      <a:endParaRPr lang="it-IT" sz="1400" kern="10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 dirty="0">
                          <a:effectLst/>
                        </a:rPr>
                        <a:t>413.370****</a:t>
                      </a:r>
                      <a:endParaRPr lang="it-IT" sz="1400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endParaRPr lang="it-IT" sz="1400" kern="100">
                        <a:effectLst/>
                        <a:latin typeface="Aptos" panose="020B0004020202020204" pitchFamily="34" charset="0"/>
                      </a:endParaRPr>
                    </a:p>
                  </a:txBody>
                  <a:tcPr marL="36730" marR="36730" marT="5101" marB="0" anchor="ctr"/>
                </a:tc>
                <a:extLst>
                  <a:ext uri="{0D108BD9-81ED-4DB2-BD59-A6C34878D82A}">
                    <a16:rowId xmlns:a16="http://schemas.microsoft.com/office/drawing/2014/main" val="3777798763"/>
                  </a:ext>
                </a:extLst>
              </a:tr>
              <a:tr h="922155">
                <a:tc gridSpan="4"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 dirty="0">
                          <a:effectLst/>
                        </a:rPr>
                        <a:t>*</a:t>
                      </a:r>
                      <a:r>
                        <a:rPr lang="it-IT" sz="2400" i="1" kern="100" dirty="0">
                          <a:effectLst/>
                        </a:rPr>
                        <a:t>Dal 1° marzo 2023 coloro che nel corso dei periodi precedenti avevano già presentato una domanda di AUU per i figli a carico, accolta e in corso di validità, beneficiano dell'erogazione d'ufficio della prestazione da parte dell’INPS, senza dover presentare una nuova domanda.</a:t>
                      </a:r>
                      <a:endParaRPr lang="it-IT" sz="1400" i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337582"/>
                  </a:ext>
                </a:extLst>
              </a:tr>
              <a:tr h="450717">
                <a:tc gridSpan="4">
                  <a:txBody>
                    <a:bodyPr/>
                    <a:lstStyle/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100" dirty="0">
                          <a:effectLst/>
                        </a:rPr>
                        <a:t>**</a:t>
                      </a:r>
                      <a:r>
                        <a:rPr lang="it-IT" sz="2400" i="1" kern="100" dirty="0">
                          <a:effectLst/>
                        </a:rPr>
                        <a:t>Beneficiari </a:t>
                      </a:r>
                    </a:p>
                    <a:p>
                      <a:pPr marL="64135" marR="64135" algn="just">
                        <a:lnSpc>
                          <a:spcPct val="106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i="1" kern="100" dirty="0">
                          <a:effectLst/>
                        </a:rPr>
                        <a:t>***Beneficiari settore privato e agricolo 2024 – Fonte Osservatorio statistico</a:t>
                      </a:r>
                      <a:endParaRPr lang="it-IT" sz="1400" i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4791788"/>
                  </a:ext>
                </a:extLst>
              </a:tr>
              <a:tr h="450717">
                <a:tc gridSpan="4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  <a:buNone/>
                      </a:pPr>
                      <a:r>
                        <a:rPr lang="it-IT" sz="2400" kern="0" dirty="0">
                          <a:effectLst/>
                        </a:rPr>
                        <a:t>****</a:t>
                      </a:r>
                      <a:r>
                        <a:rPr lang="it-IT" sz="2400" i="1" kern="100" dirty="0">
                          <a:effectLst/>
                        </a:rPr>
                        <a:t>Beneficiari 2024</a:t>
                      </a:r>
                      <a:endParaRPr lang="it-IT" sz="1400" i="1" kern="100" dirty="0">
                        <a:effectLst/>
                        <a:latin typeface="Aptos" panose="020B0004020202020204" pitchFamily="34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6730" marR="36730" marT="5101" marB="0"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44140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962788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2203</TotalTime>
  <Words>1210</Words>
  <Application>Microsoft Office PowerPoint</Application>
  <PresentationFormat>Personalizzato</PresentationFormat>
  <Paragraphs>161</Paragraphs>
  <Slides>15</Slides>
  <Notes>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15</vt:i4>
      </vt:variant>
    </vt:vector>
  </HeadingPairs>
  <TitlesOfParts>
    <vt:vector size="22" baseType="lpstr">
      <vt:lpstr>Aptos</vt:lpstr>
      <vt:lpstr>Arial</vt:lpstr>
      <vt:lpstr>Segoe UI</vt:lpstr>
      <vt:lpstr>Symbol</vt:lpstr>
      <vt:lpstr>Titillium Web</vt:lpstr>
      <vt:lpstr>Wingdings</vt:lpstr>
      <vt:lpstr>Office Theme</vt:lpstr>
      <vt:lpstr>I servizi alle famiglie nel Portale INPS </vt:lpstr>
      <vt:lpstr>Il welfare organizzato intorno agli «eventi della vita»</vt:lpstr>
      <vt:lpstr>Prima esperienza: l’evento «nascita»</vt:lpstr>
      <vt:lpstr>Un unico punto di accesso a tutti i servizi per le famiglie </vt:lpstr>
      <vt:lpstr>Approfondimenti e servizi dedicati </vt:lpstr>
      <vt:lpstr>I Centri per la Famiglia </vt:lpstr>
      <vt:lpstr>Servizi vicino a me </vt:lpstr>
      <vt:lpstr>Dati per orientare le politiche </vt:lpstr>
      <vt:lpstr>Verso servizi proattivi e automatizzati</vt:lpstr>
      <vt:lpstr>L’esperienza dell’INPS </vt:lpstr>
      <vt:lpstr>Semplificare l’accesso ai diritti </vt:lpstr>
      <vt:lpstr>Prossimo passo</vt:lpstr>
      <vt:lpstr>La visione</vt:lpstr>
      <vt:lpstr>Presentazione standard di PowerPoint</vt:lpstr>
      <vt:lpstr>Dati 2025 su prestazioni INPS per la Famiglia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Haunag</dc:creator>
  <cp:lastModifiedBy>DCISFG</cp:lastModifiedBy>
  <cp:revision>16</cp:revision>
  <dcterms:created xsi:type="dcterms:W3CDTF">2026-09-21T14:45:11Z</dcterms:created>
  <dcterms:modified xsi:type="dcterms:W3CDTF">2026-10-05T14:38:05Z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2026-09-18T00:00:00Z</vt:filetime>
  </property>
  <property fmtid="{D5CDD505-2E9C-101B-9397-08002B2CF9AE}" pid="3" name="Creator">
    <vt:lpwstr>QuarkXPress(R) 20.02</vt:lpwstr>
  </property>
  <property fmtid="{D5CDD505-2E9C-101B-9397-08002B2CF9AE}" pid="4" name="LastSaved">
    <vt:filetime>2026-09-21T00:00:00Z</vt:filetime>
  </property>
  <property fmtid="{D5CDD505-2E9C-101B-9397-08002B2CF9AE}" pid="5" name="Producer">
    <vt:lpwstr>QuarkXPress(R) 20.02</vt:lpwstr>
  </property>
  <property fmtid="{D5CDD505-2E9C-101B-9397-08002B2CF9AE}" pid="6" name="XPressPrivate">
    <vt:lpwstr>%%DocumentProcessColors: Cyan Magenta Yellow Black %%EndComments</vt:lpwstr>
  </property>
</Properties>
</file>