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2" r:id="rId3"/>
    <p:sldId id="257" r:id="rId4"/>
    <p:sldId id="258" r:id="rId5"/>
    <p:sldId id="269" r:id="rId6"/>
    <p:sldId id="267" r:id="rId7"/>
    <p:sldId id="268" r:id="rId8"/>
    <p:sldId id="265" r:id="rId9"/>
    <p:sldId id="259" r:id="rId10"/>
    <p:sldId id="261" r:id="rId11"/>
    <p:sldId id="266" r:id="rId12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26"/>
  </p:normalViewPr>
  <p:slideViewPr>
    <p:cSldViewPr>
      <p:cViewPr varScale="1">
        <p:scale>
          <a:sx n="66" d="100"/>
          <a:sy n="66" d="100"/>
        </p:scale>
        <p:origin x="990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53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Apertura: presentiamo il percorso dei due Centri per la Famiglia di Rende e Marano Principato come un unico sistema territoriale di prossimità.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30-35 secondi. L’ATS comprende nove Comuni, oltre 66 mila abitanti e più di 227 km². Le sedi di Rende e Marano sono due porte di accesso dello stesso Centro, con una distribuzione territoriale funzionale alla prossimità.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30-35 secondi. L’ATS comprende nove Comuni, oltre 66 mila abitanti e più di 227 km². Le sedi di Rende e Marano sono due porte di accesso dello stesso Centro, con una distribuzione territoriale funzionale alla prossimità.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35 secondi. Il Centro non è solo sportello: accompagna, attiva competenze specialistiche, propone laboratori e costruisce raccordi di rete. Il Centro Famiglia 4.0 sviluppa tre nuove direttrici: educazione digitale, prevenzione e invecchiamento attivo.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35 secondi. Le buone pratiche sono diventate metodo: prossimità con due sedi; personalizzazione degli interventi e dei laboratori; innovazione tematica su digitale, prevenzione e intergenerazionalità.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35 secondi. Le buone pratiche sono diventate metodo: prossimità con due sedi; personalizzazione degli interventi e dei laboratori; innovazione tematica su digitale, prevenzione e intergenerazionalità.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40 secondi. Le criticità hanno mostrato tre necessità: flessibilità, qualità degli spazi e maggiore continuità territoriale. Le prospettive: 20 ore su cinque giornate, équipe più forte, potenziamento dell’informazione, dell’affido e adozione, dei primi mille giorni e maggiore presenza itinerante.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7" y="12043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7075868" cy="10310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6600" b="1" dirty="0">
                <a:solidFill>
                  <a:srgbClr val="FFFFFF"/>
                </a:solidFill>
                <a:latin typeface="Arial"/>
              </a:rPr>
              <a:t>Due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sedi</a:t>
            </a:r>
            <a:r>
              <a:rPr sz="6600" b="1" dirty="0">
                <a:solidFill>
                  <a:srgbClr val="FFFFFF"/>
                </a:solidFill>
                <a:latin typeface="Arial"/>
              </a:rPr>
              <a:t>, un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unico</a:t>
            </a:r>
            <a:r>
              <a:rPr sz="6600" b="1" dirty="0">
                <a:solidFill>
                  <a:srgbClr val="FFFFFF"/>
                </a:solidFill>
                <a:latin typeface="Arial"/>
              </a:rPr>
              <a:t> presidio di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comunità</a:t>
            </a:r>
            <a:endParaRPr sz="6600"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sz="4800" b="1" dirty="0">
                <a:solidFill>
                  <a:srgbClr val="231F20"/>
                </a:solidFill>
                <a:latin typeface="Arial"/>
              </a:rPr>
              <a:t>I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Centri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 per la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Famiglia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dell’ATS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 n. 2 di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Rende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
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Rende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 e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Marano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 </a:t>
            </a:r>
            <a:r>
              <a:rPr sz="4800" b="1" dirty="0" err="1">
                <a:solidFill>
                  <a:srgbClr val="231F20"/>
                </a:solidFill>
                <a:latin typeface="Arial"/>
              </a:rPr>
              <a:t>Principato</a:t>
            </a:r>
            <a:endParaRPr sz="4800" b="1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4" y="9899650"/>
            <a:ext cx="5328685" cy="7431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00" b="1" dirty="0" err="1">
                <a:solidFill>
                  <a:srgbClr val="FFFFFF"/>
                </a:solidFill>
                <a:latin typeface="Arial"/>
              </a:rPr>
              <a:t>Conferenza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nazionale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sulla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famiglia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
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Ottobre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-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Dicembre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2026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4946482" cy="10092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200" b="1" dirty="0">
                <a:solidFill>
                  <a:srgbClr val="FFFFFF"/>
                </a:solidFill>
                <a:latin typeface="Arial"/>
              </a:rPr>
              <a:t>I </a:t>
            </a:r>
            <a:r>
              <a:rPr sz="3200" b="1" dirty="0" err="1">
                <a:solidFill>
                  <a:srgbClr val="FFFFFF"/>
                </a:solidFill>
                <a:latin typeface="Arial"/>
              </a:rPr>
              <a:t>Centri</a:t>
            </a:r>
            <a:r>
              <a:rPr sz="3200" b="1" dirty="0">
                <a:solidFill>
                  <a:srgbClr val="FFFFFF"/>
                </a:solidFill>
                <a:latin typeface="Arial"/>
              </a:rPr>
              <a:t> per la </a:t>
            </a:r>
            <a:r>
              <a:rPr sz="3200" b="1" dirty="0" err="1">
                <a:solidFill>
                  <a:srgbClr val="FFFFFF"/>
                </a:solidFill>
                <a:latin typeface="Arial"/>
              </a:rPr>
              <a:t>famiglia</a:t>
            </a:r>
            <a:r>
              <a:rPr sz="3200" b="1" dirty="0">
                <a:solidFill>
                  <a:srgbClr val="FFFFFF"/>
                </a:solidFill>
                <a:latin typeface="Arial"/>
              </a:rPr>
              <a:t>
</a:t>
            </a:r>
            <a:r>
              <a:rPr sz="3200" dirty="0">
                <a:solidFill>
                  <a:srgbClr val="FFFFFF"/>
                </a:solidFill>
                <a:latin typeface="Arial"/>
              </a:rPr>
              <a:t>Milano 8 </a:t>
            </a:r>
            <a:r>
              <a:rPr sz="3200" dirty="0" err="1">
                <a:solidFill>
                  <a:srgbClr val="FFFFFF"/>
                </a:solidFill>
                <a:latin typeface="Arial"/>
              </a:rPr>
              <a:t>ottobre</a:t>
            </a:r>
            <a:r>
              <a:rPr sz="3200" dirty="0">
                <a:solidFill>
                  <a:srgbClr val="FFFFFF"/>
                </a:solidFill>
                <a:latin typeface="Arial"/>
              </a:rPr>
              <a:t> 2026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2" y="5924557"/>
            <a:ext cx="16161347" cy="264078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400" b="1" dirty="0">
                <a:solidFill>
                  <a:srgbClr val="FFFFFF"/>
                </a:solidFill>
                <a:latin typeface="Arial"/>
              </a:rPr>
              <a:t>RELATORE </a:t>
            </a:r>
          </a:p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4000" b="1" dirty="0">
                <a:solidFill>
                  <a:schemeClr val="tx1"/>
                </a:solidFill>
                <a:latin typeface="Arial"/>
              </a:rPr>
              <a:t>Dott. Davide Franceschiello, componente </a:t>
            </a:r>
            <a:r>
              <a:rPr sz="4000" b="1" dirty="0" err="1">
                <a:solidFill>
                  <a:schemeClr val="tx1"/>
                </a:solidFill>
                <a:latin typeface="Arial"/>
              </a:rPr>
              <a:t>Ufficio</a:t>
            </a:r>
            <a:r>
              <a:rPr sz="4000" b="1" dirty="0">
                <a:solidFill>
                  <a:schemeClr val="tx1"/>
                </a:solidFill>
                <a:latin typeface="Arial"/>
              </a:rPr>
              <a:t> di Piano ATS n. 2 di </a:t>
            </a:r>
            <a:r>
              <a:rPr sz="4000" b="1" dirty="0" err="1">
                <a:solidFill>
                  <a:schemeClr val="tx1"/>
                </a:solidFill>
                <a:latin typeface="Arial"/>
              </a:rPr>
              <a:t>Rende</a:t>
            </a:r>
            <a:endParaRPr sz="4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41680" y="6291072"/>
            <a:ext cx="3840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rial"/>
              </a:rPr>
              <a:t>3 minuti | esperienza dell’ATS n. 2 di Rende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detailed_infographic_map_image_a_clean_po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1" y="-20864"/>
            <a:ext cx="20104100" cy="114173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EFE7DDB-808B-4EBD-BC6F-3F99431AB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146050"/>
            <a:ext cx="2670432" cy="25553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AFD9FA9-C77A-B7B7-62FF-2F2C1B824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250" y="10128250"/>
            <a:ext cx="3200400" cy="97424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2EF6D70-2C93-62E4-135F-7522CED86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76650" y="9975850"/>
            <a:ext cx="3136900" cy="9144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2B3D5D6-DE7E-5320-598D-2902880470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2650" y="7004050"/>
            <a:ext cx="685800" cy="67151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5EE8E8B-C89C-B64F-6827-30C5A8542D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4650" y="4641850"/>
            <a:ext cx="685800" cy="65702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BC77852-91E2-B06F-A38B-2C823FAC08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9928" y="5556250"/>
            <a:ext cx="2441121" cy="77942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49FD351-B708-C466-5A2E-8E52225196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7693" y="8046793"/>
            <a:ext cx="2441121" cy="8192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-5049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5856674" cy="10815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sz="7200" b="1" dirty="0">
                <a:solidFill>
                  <a:srgbClr val="FFFFFF"/>
                </a:solidFill>
                <a:latin typeface="Arial"/>
              </a:rPr>
              <a:t>Due </a:t>
            </a:r>
            <a:r>
              <a:rPr sz="7200" b="1" dirty="0" err="1">
                <a:solidFill>
                  <a:srgbClr val="FFFFFF"/>
                </a:solidFill>
                <a:latin typeface="Arial"/>
              </a:rPr>
              <a:t>sedi</a:t>
            </a:r>
            <a:r>
              <a:rPr sz="7200" b="1" dirty="0">
                <a:solidFill>
                  <a:srgbClr val="FFFFFF"/>
                </a:solidFill>
                <a:latin typeface="Arial"/>
              </a:rPr>
              <a:t> un </a:t>
            </a:r>
            <a:r>
              <a:rPr lang="it-IT" sz="7200" dirty="0">
                <a:solidFill>
                  <a:srgbClr val="FFFFFF"/>
                </a:solidFill>
              </a:rPr>
              <a:t>unico modello</a:t>
            </a:r>
            <a:endParaRPr sz="7200" spc="-105" dirty="0"/>
          </a:p>
        </p:txBody>
      </p:sp>
      <p:sp>
        <p:nvSpPr>
          <p:cNvPr id="23" name="TextBox 22"/>
          <p:cNvSpPr txBox="1"/>
          <p:nvPr/>
        </p:nvSpPr>
        <p:spPr>
          <a:xfrm>
            <a:off x="804418" y="2924113"/>
            <a:ext cx="189095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 dirty="0">
                <a:solidFill>
                  <a:srgbClr val="231F20"/>
                </a:solidFill>
                <a:latin typeface="Arial"/>
              </a:rPr>
              <a:t>La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prossimità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</a:t>
            </a:r>
            <a:r>
              <a:rPr lang="it-IT" sz="6000" b="1" dirty="0">
                <a:solidFill>
                  <a:srgbClr val="231F20"/>
                </a:solidFill>
                <a:latin typeface="Arial"/>
              </a:rPr>
              <a:t>c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ome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leva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organizzativa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per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rendere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il Centro </a:t>
            </a:r>
            <a:r>
              <a:rPr lang="it-IT" sz="6000" b="1" dirty="0">
                <a:solidFill>
                  <a:srgbClr val="231F20"/>
                </a:solidFill>
                <a:latin typeface="Arial"/>
              </a:rPr>
              <a:t>Famiglia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più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accessibile</a:t>
            </a:r>
            <a:r>
              <a:rPr sz="6000" b="1" dirty="0">
                <a:solidFill>
                  <a:srgbClr val="231F20"/>
                </a:solidFill>
                <a:latin typeface="Arial"/>
              </a:rPr>
              <a:t> e </a:t>
            </a:r>
            <a:r>
              <a:rPr sz="6000" b="1" dirty="0" err="1">
                <a:solidFill>
                  <a:srgbClr val="231F20"/>
                </a:solidFill>
                <a:latin typeface="Arial"/>
              </a:rPr>
              <a:t>riconoscibile</a:t>
            </a:r>
            <a:r>
              <a:rPr sz="4800" b="1" dirty="0">
                <a:solidFill>
                  <a:srgbClr val="231F20"/>
                </a:solidFill>
                <a:latin typeface="Arial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58949" y="1729360"/>
            <a:ext cx="14128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0" dirty="0">
                <a:solidFill>
                  <a:schemeClr val="tx1"/>
                </a:solidFill>
                <a:latin typeface="Arial"/>
              </a:rPr>
              <a:t>ATS n. 2 di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Rende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 |  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Centri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per la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famiglia</a:t>
            </a:r>
            <a:endParaRPr sz="4800" b="0" dirty="0">
              <a:solidFill>
                <a:schemeClr val="tx1"/>
              </a:solidFill>
              <a:latin typeface="Arial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D3A9B188-8172-4FCB-A1B3-A84A1EC6F3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342" y="-13661"/>
            <a:ext cx="1949961" cy="2649483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9B70152-5BFE-4D91-842D-0C29A8E655DB}"/>
              </a:ext>
            </a:extLst>
          </p:cNvPr>
          <p:cNvSpPr txBox="1"/>
          <p:nvPr/>
        </p:nvSpPr>
        <p:spPr>
          <a:xfrm>
            <a:off x="804417" y="5251450"/>
            <a:ext cx="19299683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UNA SCELTA DI METODO</a:t>
            </a:r>
            <a:br>
              <a:rPr lang="it-IT" sz="3200" dirty="0"/>
            </a:br>
            <a:r>
              <a:rPr lang="it-IT" sz="3200" dirty="0"/>
              <a:t>Il Centro non aspetta soltanto i cittadini: li incontra nei luoghi della comunità.</a:t>
            </a:r>
          </a:p>
          <a:p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PRESENZA DIRETTA SUL TERRITORIO</a:t>
            </a:r>
            <a:br>
              <a:rPr lang="it-IT" sz="3200" dirty="0"/>
            </a:br>
            <a:r>
              <a:rPr lang="it-IT" sz="3200" dirty="0"/>
              <a:t>Presentazione del progetto a </a:t>
            </a:r>
            <a:r>
              <a:rPr lang="it-IT" sz="3200" b="1" dirty="0"/>
              <a:t>Rende</a:t>
            </a:r>
            <a:r>
              <a:rPr lang="it-IT" sz="3200" dirty="0"/>
              <a:t> e </a:t>
            </a:r>
            <a:r>
              <a:rPr lang="it-IT" sz="3200" b="1" dirty="0"/>
              <a:t>Castiglione Cosentino</a:t>
            </a:r>
          </a:p>
          <a:p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INCONTRI E INIZIATIVE APERTE ALLA COMUNITÀ CON EVENTI PROMOZIONALI E INFORMALI</a:t>
            </a:r>
            <a:br>
              <a:rPr lang="it-IT" sz="3600" dirty="0"/>
            </a:br>
            <a:r>
              <a:rPr lang="it-IT" sz="3600" dirty="0"/>
              <a:t>Occasioni per far conoscere il Centro e avvicinare le famiglie</a:t>
            </a:r>
          </a:p>
          <a:p>
            <a:r>
              <a:rPr lang="it-IT" sz="3600" dirty="0"/>
              <a:t>    Marano Principato: </a:t>
            </a:r>
            <a:r>
              <a:rPr lang="it-IT" sz="3600" b="1" dirty="0"/>
              <a:t>strutture gonfiabili e attività per le famiglie</a:t>
            </a:r>
            <a:br>
              <a:rPr lang="it-IT" sz="3600" dirty="0"/>
            </a:br>
            <a:r>
              <a:rPr lang="it-IT" sz="3600" dirty="0"/>
              <a:t>    Rende: </a:t>
            </a:r>
            <a:r>
              <a:rPr lang="it-IT" sz="3600" b="1" dirty="0"/>
              <a:t>spettacolo con artista di strada</a:t>
            </a:r>
          </a:p>
          <a:p>
            <a:r>
              <a:rPr lang="it-IT" sz="3600" dirty="0"/>
              <a:t>    Previsti altri 9 eventi in ogni Comune dell’ATS + 6 seminari </a:t>
            </a:r>
          </a:p>
          <a:p>
            <a:endParaRPr lang="it-IT" sz="3600" dirty="0"/>
          </a:p>
          <a:p>
            <a:endParaRPr lang="it-IT" sz="36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3EA5563-D352-4FD5-A490-569442065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399" y="108659"/>
            <a:ext cx="2275316" cy="2680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0815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sz="7200" b="1" dirty="0" err="1">
                <a:solidFill>
                  <a:srgbClr val="FFFFFF"/>
                </a:solidFill>
                <a:latin typeface="Arial"/>
              </a:rPr>
              <a:t>Dallo</a:t>
            </a:r>
            <a:r>
              <a:rPr sz="7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7200" b="1" dirty="0" err="1">
                <a:solidFill>
                  <a:srgbClr val="FFFFFF"/>
                </a:solidFill>
                <a:latin typeface="Arial"/>
              </a:rPr>
              <a:t>sportello</a:t>
            </a:r>
            <a:r>
              <a:rPr sz="7200" b="1" dirty="0">
                <a:solidFill>
                  <a:srgbClr val="FFFFFF"/>
                </a:solidFill>
                <a:latin typeface="Arial"/>
              </a:rPr>
              <a:t> al </a:t>
            </a:r>
            <a:r>
              <a:rPr sz="7200" b="1" dirty="0" err="1">
                <a:solidFill>
                  <a:srgbClr val="FFFFFF"/>
                </a:solidFill>
                <a:latin typeface="Arial"/>
              </a:rPr>
              <a:t>percorso</a:t>
            </a:r>
            <a:endParaRPr sz="7200" spc="-105" dirty="0"/>
          </a:p>
        </p:txBody>
      </p:sp>
      <p:sp>
        <p:nvSpPr>
          <p:cNvPr id="4" name="TextBox 3"/>
          <p:cNvSpPr txBox="1"/>
          <p:nvPr/>
        </p:nvSpPr>
        <p:spPr>
          <a:xfrm>
            <a:off x="869311" y="3060440"/>
            <a:ext cx="15087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dirty="0" err="1">
                <a:solidFill>
                  <a:schemeClr val="tx1"/>
                </a:solidFill>
                <a:latin typeface="Arial"/>
              </a:rPr>
              <a:t>Servizi</a:t>
            </a:r>
            <a:r>
              <a:rPr sz="4400" b="1" dirty="0">
                <a:solidFill>
                  <a:schemeClr val="tx1"/>
                </a:solidFill>
                <a:latin typeface="Arial"/>
              </a:rPr>
              <a:t> </a:t>
            </a:r>
            <a:r>
              <a:rPr sz="4400" b="1" dirty="0" err="1">
                <a:solidFill>
                  <a:schemeClr val="tx1"/>
                </a:solidFill>
                <a:latin typeface="Arial"/>
              </a:rPr>
              <a:t>ordinari</a:t>
            </a:r>
            <a:r>
              <a:rPr sz="4400" b="1" dirty="0">
                <a:solidFill>
                  <a:schemeClr val="tx1"/>
                </a:solidFill>
                <a:latin typeface="Arial"/>
              </a:rPr>
              <a:t> + </a:t>
            </a:r>
            <a:r>
              <a:rPr sz="4400" b="1" dirty="0" err="1">
                <a:solidFill>
                  <a:schemeClr val="tx1"/>
                </a:solidFill>
                <a:latin typeface="Arial"/>
              </a:rPr>
              <a:t>percorsi</a:t>
            </a:r>
            <a:r>
              <a:rPr sz="4400" b="1" dirty="0">
                <a:solidFill>
                  <a:schemeClr val="tx1"/>
                </a:solidFill>
                <a:latin typeface="Arial"/>
              </a:rPr>
              <a:t> </a:t>
            </a:r>
            <a:r>
              <a:rPr sz="4400" b="1" dirty="0" err="1">
                <a:solidFill>
                  <a:schemeClr val="tx1"/>
                </a:solidFill>
                <a:latin typeface="Arial"/>
              </a:rPr>
              <a:t>specialistici</a:t>
            </a:r>
            <a:r>
              <a:rPr sz="4400" b="1" dirty="0">
                <a:solidFill>
                  <a:schemeClr val="tx1"/>
                </a:solidFill>
                <a:latin typeface="Arial"/>
              </a:rPr>
              <a:t> + </a:t>
            </a:r>
            <a:r>
              <a:rPr sz="4400" b="1" dirty="0" err="1">
                <a:solidFill>
                  <a:schemeClr val="tx1"/>
                </a:solidFill>
                <a:latin typeface="Arial"/>
              </a:rPr>
              <a:t>laboratori</a:t>
            </a:r>
            <a:endParaRPr sz="4400" b="1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9311" y="4289716"/>
            <a:ext cx="4458339" cy="2756149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8491" y="4289715"/>
            <a:ext cx="3826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dirty="0">
                <a:solidFill>
                  <a:srgbClr val="F17B00"/>
                </a:solidFill>
                <a:latin typeface="Arial"/>
              </a:rPr>
              <a:t>ACCOGLIENZA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8906" y="4874490"/>
            <a:ext cx="438316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>
                <a:solidFill>
                  <a:srgbClr val="231F20"/>
                </a:solidFill>
                <a:latin typeface="Arial"/>
              </a:rPr>
              <a:t>Sportello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informativo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ascolto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orientamento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e </a:t>
            </a:r>
            <a:r>
              <a:rPr lang="it-IT" sz="3200" b="0" dirty="0">
                <a:solidFill>
                  <a:srgbClr val="231F20"/>
                </a:solidFill>
                <a:latin typeface="Arial"/>
              </a:rPr>
              <a:t>decodifica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della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domanda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45394" y="4289715"/>
            <a:ext cx="4458339" cy="273901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26286" y="4351270"/>
            <a:ext cx="428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dirty="0">
                <a:solidFill>
                  <a:srgbClr val="F17B00"/>
                </a:solidFill>
                <a:latin typeface="Arial"/>
              </a:rPr>
              <a:t>ACCOMPAGNAMENTO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6286" y="4866694"/>
            <a:ext cx="438316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 err="1">
                <a:solidFill>
                  <a:srgbClr val="231F20"/>
                </a:solidFill>
                <a:latin typeface="Arial"/>
              </a:rPr>
              <a:t>Supporto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alla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genitorialità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presa in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carico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e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percorsi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personalizzati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17056" y="4256806"/>
            <a:ext cx="4458339" cy="2804831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459140" y="4278760"/>
            <a:ext cx="2916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dirty="0">
                <a:solidFill>
                  <a:srgbClr val="F17B00"/>
                </a:solidFill>
                <a:latin typeface="Arial"/>
              </a:rPr>
              <a:t>LABORATORI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14200" y="4937759"/>
            <a:ext cx="42428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dirty="0" err="1">
                <a:solidFill>
                  <a:srgbClr val="231F20"/>
                </a:solidFill>
                <a:latin typeface="Arial"/>
              </a:rPr>
              <a:t>Attività</a:t>
            </a:r>
            <a:r>
              <a:rPr sz="2800" b="0" dirty="0">
                <a:solidFill>
                  <a:srgbClr val="231F20"/>
                </a:solidFill>
                <a:latin typeface="Arial"/>
              </a:rPr>
              <a:t> educative, </a:t>
            </a:r>
            <a:r>
              <a:rPr sz="2800" b="0" dirty="0" err="1">
                <a:solidFill>
                  <a:srgbClr val="231F20"/>
                </a:solidFill>
                <a:latin typeface="Arial"/>
              </a:rPr>
              <a:t>digitali</a:t>
            </a:r>
            <a:r>
              <a:rPr sz="28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2800" b="0" dirty="0" err="1">
                <a:solidFill>
                  <a:srgbClr val="231F20"/>
                </a:solidFill>
                <a:latin typeface="Arial"/>
              </a:rPr>
              <a:t>autonomie</a:t>
            </a:r>
            <a:r>
              <a:rPr sz="28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2800" b="0" dirty="0" err="1">
                <a:solidFill>
                  <a:srgbClr val="231F20"/>
                </a:solidFill>
                <a:latin typeface="Arial"/>
              </a:rPr>
              <a:t>gruppi</a:t>
            </a:r>
            <a:r>
              <a:rPr sz="2800" b="0" dirty="0">
                <a:solidFill>
                  <a:srgbClr val="231F20"/>
                </a:solidFill>
                <a:latin typeface="Arial"/>
              </a:rPr>
              <a:t> </a:t>
            </a:r>
            <a:r>
              <a:rPr lang="it-IT" sz="2800" b="0" dirty="0">
                <a:solidFill>
                  <a:srgbClr val="231F20"/>
                </a:solidFill>
                <a:latin typeface="Arial"/>
              </a:rPr>
              <a:t>AMA </a:t>
            </a:r>
            <a:r>
              <a:rPr sz="2800" b="0" dirty="0">
                <a:solidFill>
                  <a:srgbClr val="231F20"/>
                </a:solidFill>
                <a:latin typeface="Arial"/>
              </a:rPr>
              <a:t>e </a:t>
            </a:r>
            <a:r>
              <a:rPr lang="it-IT" sz="2800" b="0" dirty="0">
                <a:solidFill>
                  <a:srgbClr val="231F20"/>
                </a:solidFill>
                <a:latin typeface="Arial"/>
              </a:rPr>
              <a:t>coinvolgimento attivo delle famiglie. </a:t>
            </a:r>
            <a:endParaRPr sz="2800" b="0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910185" y="4256806"/>
            <a:ext cx="4458339" cy="288278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5066762" y="4273445"/>
            <a:ext cx="2916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dirty="0">
                <a:solidFill>
                  <a:srgbClr val="F17B00"/>
                </a:solidFill>
                <a:latin typeface="Arial"/>
              </a:rPr>
              <a:t>RETE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998857" y="4866693"/>
            <a:ext cx="445833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 err="1">
                <a:solidFill>
                  <a:srgbClr val="231F20"/>
                </a:solidFill>
                <a:latin typeface="Arial"/>
              </a:rPr>
              <a:t>Raccordo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con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Servizi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Sociali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scuole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ASP, ETS e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risorse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della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comunità</a:t>
            </a:r>
            <a:r>
              <a:rPr sz="980" b="0" dirty="0">
                <a:solidFill>
                  <a:srgbClr val="231F20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6416" y="7870928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dirty="0">
                <a:solidFill>
                  <a:srgbClr val="231F20"/>
                </a:solidFill>
                <a:latin typeface="Arial"/>
              </a:rPr>
              <a:t>Centro </a:t>
            </a:r>
            <a:r>
              <a:rPr sz="4400" b="1" dirty="0" err="1">
                <a:solidFill>
                  <a:srgbClr val="231F20"/>
                </a:solidFill>
                <a:latin typeface="Arial"/>
              </a:rPr>
              <a:t>Famiglia</a:t>
            </a:r>
            <a:r>
              <a:rPr sz="4400" b="1" dirty="0">
                <a:solidFill>
                  <a:srgbClr val="231F20"/>
                </a:solidFill>
                <a:latin typeface="Arial"/>
              </a:rPr>
              <a:t> 4.0: </a:t>
            </a:r>
            <a:r>
              <a:rPr sz="4400" b="1" dirty="0" err="1">
                <a:solidFill>
                  <a:srgbClr val="231F20"/>
                </a:solidFill>
                <a:latin typeface="Arial"/>
              </a:rPr>
              <a:t>tre</a:t>
            </a:r>
            <a:r>
              <a:rPr sz="4400" b="1" dirty="0">
                <a:solidFill>
                  <a:srgbClr val="231F20"/>
                </a:solidFill>
                <a:latin typeface="Arial"/>
              </a:rPr>
              <a:t> </a:t>
            </a:r>
            <a:r>
              <a:rPr sz="4400" b="1" dirty="0" err="1">
                <a:solidFill>
                  <a:srgbClr val="231F20"/>
                </a:solidFill>
                <a:latin typeface="Arial"/>
              </a:rPr>
              <a:t>nuove</a:t>
            </a:r>
            <a:r>
              <a:rPr sz="4400" b="1" dirty="0">
                <a:solidFill>
                  <a:srgbClr val="231F20"/>
                </a:solidFill>
                <a:latin typeface="Arial"/>
              </a:rPr>
              <a:t> </a:t>
            </a:r>
            <a:r>
              <a:rPr sz="4400" b="1" dirty="0" err="1">
                <a:solidFill>
                  <a:srgbClr val="231F20"/>
                </a:solidFill>
                <a:latin typeface="Arial"/>
              </a:rPr>
              <a:t>direttrici</a:t>
            </a:r>
            <a:endParaRPr sz="4400" b="1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14400" y="8832849"/>
            <a:ext cx="5556250" cy="2062103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8832850"/>
            <a:ext cx="55562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3200" b="1" dirty="0">
                <a:solidFill>
                  <a:srgbClr val="BA6100"/>
                </a:solidFill>
                <a:latin typeface="Arial"/>
              </a:rPr>
              <a:t>Lab. Salvagente digitale </a:t>
            </a:r>
            <a:endParaRPr sz="3200" b="1" dirty="0">
              <a:solidFill>
                <a:srgbClr val="BA6100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9355196"/>
            <a:ext cx="55562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3200" b="0" dirty="0" err="1">
                <a:solidFill>
                  <a:srgbClr val="231F20"/>
                </a:solidFill>
                <a:latin typeface="Arial"/>
              </a:rPr>
              <a:t>alfabetizzazione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mediatica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e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prevenzione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d</a:t>
            </a:r>
            <a:r>
              <a:rPr lang="it-IT" sz="3200" b="0" dirty="0">
                <a:solidFill>
                  <a:srgbClr val="231F20"/>
                </a:solidFill>
                <a:latin typeface="Arial"/>
              </a:rPr>
              <a:t>a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rischi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della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rete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45903" y="8760907"/>
            <a:ext cx="5494388" cy="2033781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78597" y="8787879"/>
            <a:ext cx="5306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3200" b="1" dirty="0">
                <a:solidFill>
                  <a:srgbClr val="BA6100"/>
                </a:solidFill>
                <a:latin typeface="Arial"/>
              </a:rPr>
              <a:t>Lab. Crescere insieme </a:t>
            </a:r>
            <a:endParaRPr sz="3200" b="1" dirty="0">
              <a:solidFill>
                <a:srgbClr val="BA61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05021" y="9255436"/>
            <a:ext cx="5494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 err="1">
                <a:solidFill>
                  <a:srgbClr val="231F20"/>
                </a:solidFill>
                <a:latin typeface="Arial"/>
              </a:rPr>
              <a:t>interventi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sui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comportamenti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a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rischio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e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sull’uso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di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sostanze</a:t>
            </a:r>
            <a:r>
              <a:rPr lang="it-IT" sz="3200" b="0" dirty="0">
                <a:solidFill>
                  <a:srgbClr val="231F20"/>
                </a:solidFill>
                <a:latin typeface="Arial"/>
              </a:rPr>
              <a:t> psicotrope</a:t>
            </a:r>
            <a:endParaRPr sz="3200" b="0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3874135" y="8742241"/>
            <a:ext cx="5494389" cy="2152711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4011506" y="8861169"/>
            <a:ext cx="48010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dirty="0" err="1">
                <a:solidFill>
                  <a:srgbClr val="BA6100"/>
                </a:solidFill>
                <a:latin typeface="Arial"/>
              </a:rPr>
              <a:t>Invecchiamento</a:t>
            </a:r>
            <a:r>
              <a:rPr sz="3200" b="1" dirty="0">
                <a:solidFill>
                  <a:srgbClr val="BA6100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BA6100"/>
                </a:solidFill>
                <a:latin typeface="Arial"/>
              </a:rPr>
              <a:t>attivo</a:t>
            </a:r>
            <a:endParaRPr sz="3200" b="1" dirty="0">
              <a:solidFill>
                <a:srgbClr val="BA6100"/>
              </a:solidFill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11506" y="9415450"/>
            <a:ext cx="53570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0" dirty="0" err="1">
                <a:solidFill>
                  <a:srgbClr val="231F20"/>
                </a:solidFill>
                <a:latin typeface="Arial"/>
              </a:rPr>
              <a:t>autonomie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,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partecipazione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e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relazioni</a:t>
            </a:r>
            <a:r>
              <a:rPr sz="3200" b="0" dirty="0">
                <a:solidFill>
                  <a:srgbClr val="231F20"/>
                </a:solidFill>
                <a:latin typeface="Arial"/>
              </a:rPr>
              <a:t> </a:t>
            </a:r>
            <a:r>
              <a:rPr sz="3200" b="0" dirty="0" err="1">
                <a:solidFill>
                  <a:srgbClr val="231F20"/>
                </a:solidFill>
                <a:latin typeface="Arial"/>
              </a:rPr>
              <a:t>intergenerazionali</a:t>
            </a:r>
            <a:endParaRPr sz="3200" b="0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17158A30-A48F-431B-8668-3A3948479638}"/>
              </a:ext>
            </a:extLst>
          </p:cNvPr>
          <p:cNvSpPr txBox="1"/>
          <p:nvPr/>
        </p:nvSpPr>
        <p:spPr>
          <a:xfrm>
            <a:off x="1858949" y="1729360"/>
            <a:ext cx="14128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0" dirty="0">
                <a:solidFill>
                  <a:schemeClr val="tx1"/>
                </a:solidFill>
                <a:latin typeface="Arial"/>
              </a:rPr>
              <a:t>ATS n. 2 di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Rende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 |  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Centri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per la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famiglia</a:t>
            </a:r>
            <a:endParaRPr sz="4800" b="0" dirty="0">
              <a:solidFill>
                <a:schemeClr val="tx1"/>
              </a:solidFill>
              <a:latin typeface="Arial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3A83F7B7-B131-4B7E-9F5E-17E04F2E8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342" y="-13661"/>
            <a:ext cx="1949961" cy="2649483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942D92A6-8E66-28F0-1E6F-F6248928F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399" y="108659"/>
            <a:ext cx="2275316" cy="26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417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0896" y="36576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74320" y="32004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Deborah Naccarato-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914889"/>
            <a:ext cx="6208776" cy="41321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85432" y="36576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48856" y="32004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G_20251129_1621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296" y="1584879"/>
            <a:ext cx="6208776" cy="27921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3459968" y="36576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3423392" y="32004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G_20251130_1120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14832" y="1584483"/>
            <a:ext cx="6208776" cy="279292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10896" y="576072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74320" y="571500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G_20251130_1159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6979007"/>
            <a:ext cx="6208776" cy="279379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885432" y="576072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48856" y="571500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magine WhatsApp 2025-11-22 ore 20.31.08_98568ebc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394" y="5806440"/>
            <a:ext cx="3632579" cy="51389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459968" y="5760720"/>
            <a:ext cx="6391656" cy="532180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3423392" y="5715000"/>
            <a:ext cx="6391656" cy="532180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magine WhatsApp 2025-11-27 ore 09.02.24_51e532b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31837" y="5806440"/>
            <a:ext cx="3574766" cy="51389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417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8892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30237"/>
            <a:ext cx="6317318" cy="47379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2242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662" y="384048"/>
            <a:ext cx="3922776" cy="52303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425593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4012" y="384048"/>
            <a:ext cx="3922776" cy="5230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8892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658" y="5852159"/>
            <a:ext cx="2942082" cy="52303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52242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0662" y="5852159"/>
            <a:ext cx="3922776" cy="52303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3425593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4012" y="5852159"/>
            <a:ext cx="3922776" cy="5230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da aranc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417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8892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311" y="384048"/>
            <a:ext cx="3922776" cy="52303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2242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662" y="384048"/>
            <a:ext cx="3922776" cy="52303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425593" y="342900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4012" y="384048"/>
            <a:ext cx="3922776" cy="5230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8892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" y="6098349"/>
            <a:ext cx="6317318" cy="473798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52242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0662" y="5852159"/>
            <a:ext cx="3922776" cy="52303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3425593" y="5811012"/>
            <a:ext cx="6399614" cy="5312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4012" y="5852159"/>
            <a:ext cx="3922776" cy="5230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1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985" y="621792"/>
            <a:ext cx="3911155" cy="5214874"/>
          </a:xfrm>
          <a:prstGeom prst="rect">
            <a:avLst/>
          </a:prstGeom>
        </p:spPr>
      </p:pic>
      <p:pic>
        <p:nvPicPr>
          <p:cNvPr id="18" name="Picture 3" descr="2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472" y="621792"/>
            <a:ext cx="3911155" cy="5214874"/>
          </a:xfrm>
          <a:prstGeom prst="rect">
            <a:avLst/>
          </a:prstGeom>
        </p:spPr>
      </p:pic>
      <p:pic>
        <p:nvPicPr>
          <p:cNvPr id="19" name="Picture 4" descr="3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4959" y="621792"/>
            <a:ext cx="3911155" cy="5214874"/>
          </a:xfrm>
          <a:prstGeom prst="rect">
            <a:avLst/>
          </a:prstGeom>
        </p:spPr>
      </p:pic>
      <p:pic>
        <p:nvPicPr>
          <p:cNvPr id="20" name="Picture 5" descr="4.jf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179" y="5928106"/>
            <a:ext cx="3911155" cy="5214874"/>
          </a:xfrm>
          <a:prstGeom prst="rect">
            <a:avLst/>
          </a:prstGeom>
        </p:spPr>
      </p:pic>
      <p:pic>
        <p:nvPicPr>
          <p:cNvPr id="21" name="Picture 6" descr="5.jf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472" y="5928106"/>
            <a:ext cx="3911155" cy="5214874"/>
          </a:xfrm>
          <a:prstGeom prst="rect">
            <a:avLst/>
          </a:prstGeom>
        </p:spPr>
      </p:pic>
      <p:pic>
        <p:nvPicPr>
          <p:cNvPr id="22" name="Picture 7" descr="6.jf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14959" y="5928106"/>
            <a:ext cx="3911155" cy="52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96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74797" y="429364"/>
            <a:ext cx="18212523" cy="10640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sz="5800" b="1" dirty="0" err="1">
                <a:solidFill>
                  <a:srgbClr val="FFFFFF"/>
                </a:solidFill>
                <a:latin typeface="Arial"/>
              </a:rPr>
              <a:t>Esperienze</a:t>
            </a:r>
            <a:r>
              <a:rPr sz="5800" b="1" dirty="0">
                <a:solidFill>
                  <a:srgbClr val="FFFFFF"/>
                </a:solidFill>
                <a:latin typeface="Arial"/>
              </a:rPr>
              <a:t> e </a:t>
            </a:r>
            <a:r>
              <a:rPr sz="5800" b="1" dirty="0" err="1">
                <a:solidFill>
                  <a:srgbClr val="FFFFFF"/>
                </a:solidFill>
                <a:latin typeface="Arial"/>
              </a:rPr>
              <a:t>innovazioni</a:t>
            </a:r>
            <a:r>
              <a:rPr sz="5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5800" b="1" dirty="0" err="1">
                <a:solidFill>
                  <a:srgbClr val="FFFFFF"/>
                </a:solidFill>
                <a:latin typeface="Arial"/>
              </a:rPr>
              <a:t>diventate</a:t>
            </a:r>
            <a:r>
              <a:rPr sz="58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5800" b="1" dirty="0" err="1">
                <a:solidFill>
                  <a:srgbClr val="FFFFFF"/>
                </a:solidFill>
                <a:latin typeface="Arial"/>
              </a:rPr>
              <a:t>metodo</a:t>
            </a:r>
            <a:endParaRPr sz="5800" spc="-105" dirty="0"/>
          </a:p>
        </p:txBody>
      </p:sp>
      <p:sp>
        <p:nvSpPr>
          <p:cNvPr id="4" name="Rounded Rectangle 3"/>
          <p:cNvSpPr/>
          <p:nvPr/>
        </p:nvSpPr>
        <p:spPr>
          <a:xfrm>
            <a:off x="6898388" y="3639220"/>
            <a:ext cx="5959729" cy="69589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74149" y="3626520"/>
            <a:ext cx="5890117" cy="69589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/>
              <a:t>PROSSIMITÀ DIFFUSA</a:t>
            </a:r>
            <a:br>
              <a:rPr lang="it-IT"/>
            </a:br>
            <a:r>
              <a:rPr lang="it-IT"/>
              <a:t>Due sedi + modello itinerante</a:t>
            </a:r>
            <a:br>
              <a:rPr lang="it-IT"/>
            </a:br>
            <a:r>
              <a:rPr lang="it-IT"/>
              <a:t>→ il servizio raggiunge le famiglie anche nei territori privi di una sede stabile</a:t>
            </a: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3245596" y="3601120"/>
            <a:ext cx="5928568" cy="6958929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78D48879-3CB6-4972-8C8A-006F99694FEA}"/>
              </a:ext>
            </a:extLst>
          </p:cNvPr>
          <p:cNvSpPr txBox="1"/>
          <p:nvPr/>
        </p:nvSpPr>
        <p:spPr>
          <a:xfrm>
            <a:off x="274797" y="1613664"/>
            <a:ext cx="14128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0" dirty="0">
                <a:solidFill>
                  <a:schemeClr val="tx1"/>
                </a:solidFill>
                <a:latin typeface="Arial"/>
              </a:rPr>
              <a:t>ATS n. 2 di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Rende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 |  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Centri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per la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famiglia</a:t>
            </a:r>
            <a:endParaRPr sz="4800" b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221D22A-B7F4-4907-98B2-C6343DDE35FB}"/>
              </a:ext>
            </a:extLst>
          </p:cNvPr>
          <p:cNvSpPr txBox="1"/>
          <p:nvPr/>
        </p:nvSpPr>
        <p:spPr>
          <a:xfrm>
            <a:off x="734732" y="6902977"/>
            <a:ext cx="57735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800" b="1" dirty="0"/>
              <a:t>DAL PROBLEMA ALLE RISORSE</a:t>
            </a:r>
            <a:br>
              <a:rPr lang="it-IT" sz="2800" dirty="0"/>
            </a:br>
            <a:r>
              <a:rPr lang="it-IT" sz="3200" dirty="0"/>
              <a:t>Dalla sola presa in carico del disagio alla valorizzazione delle capacità e delle competenze delle persone attraverso il progetto Time to Care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FDF6CED-5C91-48C1-B8B6-CD5EA4214FDA}"/>
              </a:ext>
            </a:extLst>
          </p:cNvPr>
          <p:cNvSpPr txBox="1"/>
          <p:nvPr/>
        </p:nvSpPr>
        <p:spPr>
          <a:xfrm>
            <a:off x="762438" y="3802510"/>
            <a:ext cx="570182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3200" b="1" dirty="0"/>
              <a:t>PROSSIMITÀ DIFFUSA</a:t>
            </a:r>
            <a:br>
              <a:rPr lang="it-IT" sz="3200" dirty="0"/>
            </a:br>
            <a:r>
              <a:rPr lang="it-IT" sz="3200" dirty="0"/>
              <a:t>Due sedi + modello itinerante</a:t>
            </a:r>
            <a:br>
              <a:rPr lang="it-IT" sz="3200" dirty="0"/>
            </a:br>
            <a:r>
              <a:rPr lang="it-IT" sz="3200" dirty="0"/>
              <a:t>→ il servizio raggiunge le famiglie anche nei territori privi di una sede stabile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74E30BD-44EE-4A07-BC46-2F0E3DE35AE4}"/>
              </a:ext>
            </a:extLst>
          </p:cNvPr>
          <p:cNvSpPr txBox="1"/>
          <p:nvPr/>
        </p:nvSpPr>
        <p:spPr>
          <a:xfrm>
            <a:off x="7232038" y="3802510"/>
            <a:ext cx="578962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/>
              <a:t>EMPOWERMENT E PARTECIPAZIONE</a:t>
            </a:r>
            <a:br>
              <a:rPr lang="it-IT" sz="3200" dirty="0"/>
            </a:br>
            <a:r>
              <a:rPr lang="it-IT" sz="3200" dirty="0"/>
              <a:t>Laboratori, gruppi, attività educative e intergenerazionali</a:t>
            </a:r>
            <a:br>
              <a:rPr lang="it-IT" sz="3200" dirty="0"/>
            </a:br>
            <a:r>
              <a:rPr lang="it-IT" sz="3200" dirty="0"/>
              <a:t>→ le persone diventano protagoniste dei percorsi</a:t>
            </a:r>
          </a:p>
          <a:p>
            <a:endParaRPr lang="it-IT" sz="3200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066ED5B-EB7A-4263-A8A0-D50508E87B0C}"/>
              </a:ext>
            </a:extLst>
          </p:cNvPr>
          <p:cNvSpPr txBox="1"/>
          <p:nvPr/>
        </p:nvSpPr>
        <p:spPr>
          <a:xfrm>
            <a:off x="7156296" y="7099969"/>
            <a:ext cx="577758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/>
              <a:t>PREVENZIONE E PROMOZIONE</a:t>
            </a:r>
            <a:br>
              <a:rPr lang="it-IT" sz="2800" dirty="0"/>
            </a:br>
            <a:r>
              <a:rPr lang="it-IT" sz="2800" dirty="0"/>
              <a:t>Il Centro non interviene soltanto quando emerge una criticità</a:t>
            </a:r>
            <a:br>
              <a:rPr lang="it-IT" sz="2800" dirty="0"/>
            </a:br>
            <a:r>
              <a:rPr lang="it-IT" sz="2800" dirty="0"/>
              <a:t>→ lavora prima, rafforzando benessere, relazioni e autonomie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7AF9DEA-EB5C-4C96-A3F6-103AF59FBACA}"/>
              </a:ext>
            </a:extLst>
          </p:cNvPr>
          <p:cNvSpPr txBox="1"/>
          <p:nvPr/>
        </p:nvSpPr>
        <p:spPr>
          <a:xfrm>
            <a:off x="13693457" y="3689661"/>
            <a:ext cx="54743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/>
              <a:t>IL CENTRO COME SPAZIO DI COMUNITÀ</a:t>
            </a:r>
            <a:br>
              <a:rPr lang="it-IT" sz="2800" dirty="0"/>
            </a:br>
            <a:r>
              <a:rPr lang="it-IT" sz="2800" dirty="0"/>
              <a:t>Non solo sportello e colloquio, ma luogo di incontro, socialità, apprendimento e costruzione di relazioni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5ADA837-B9C9-449B-B078-555E8AF78674}"/>
              </a:ext>
            </a:extLst>
          </p:cNvPr>
          <p:cNvSpPr txBox="1"/>
          <p:nvPr/>
        </p:nvSpPr>
        <p:spPr>
          <a:xfrm>
            <a:off x="13289609" y="7155386"/>
            <a:ext cx="588455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800" b="1" dirty="0"/>
              <a:t>PERSONALIZZAZIONE</a:t>
            </a:r>
            <a:br>
              <a:rPr lang="it-IT" sz="2800" dirty="0"/>
            </a:br>
            <a:r>
              <a:rPr lang="it-IT" sz="2800" dirty="0"/>
              <a:t>Un servizio capace di modulare interventi e percorsi sulla domanda reale, integrando équipe, laboratori e rete territoriale.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EA067BB-71CF-BC84-0E29-EB55FEC55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342" y="-13661"/>
            <a:ext cx="1949961" cy="264948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5730DBD-D85B-E597-67E4-BCDF5DEEF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399" y="108659"/>
            <a:ext cx="2275316" cy="26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71054" y="430918"/>
            <a:ext cx="17304608" cy="10815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sz="6600" b="1" dirty="0" err="1">
                <a:solidFill>
                  <a:srgbClr val="FFFFFF"/>
                </a:solidFill>
                <a:latin typeface="Arial"/>
              </a:rPr>
              <a:t>Dalle</a:t>
            </a:r>
            <a:r>
              <a:rPr sz="6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criticità</a:t>
            </a:r>
            <a:r>
              <a:rPr sz="6600" b="1" dirty="0">
                <a:solidFill>
                  <a:srgbClr val="FFFFFF"/>
                </a:solidFill>
                <a:latin typeface="Arial"/>
              </a:rPr>
              <a:t> alle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prossime</a:t>
            </a:r>
            <a:r>
              <a:rPr sz="6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6600" b="1" dirty="0" err="1">
                <a:solidFill>
                  <a:srgbClr val="FFFFFF"/>
                </a:solidFill>
                <a:latin typeface="Arial"/>
              </a:rPr>
              <a:t>evoluzioni</a:t>
            </a:r>
            <a:endParaRPr sz="6600" spc="-105" dirty="0"/>
          </a:p>
        </p:txBody>
      </p:sp>
      <p:sp>
        <p:nvSpPr>
          <p:cNvPr id="4" name="TextBox 3"/>
          <p:cNvSpPr txBox="1"/>
          <p:nvPr/>
        </p:nvSpPr>
        <p:spPr>
          <a:xfrm>
            <a:off x="713232" y="2757289"/>
            <a:ext cx="65836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dirty="0">
                <a:solidFill>
                  <a:srgbClr val="F17B00"/>
                </a:solidFill>
                <a:latin typeface="Arial"/>
              </a:rPr>
              <a:t>CRITICITÀ EMERSE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832" y="3480719"/>
            <a:ext cx="8739051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F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requenza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più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bassa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nei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periodi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estivi</a:t>
            </a:r>
            <a:r>
              <a:rPr sz="2800" dirty="0">
                <a:solidFill>
                  <a:srgbClr val="231F20"/>
                </a:solidFill>
                <a:latin typeface="Arial"/>
              </a:rPr>
              <a:t> 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necessità</a:t>
            </a:r>
            <a:r>
              <a:rPr sz="2800" dirty="0">
                <a:solidFill>
                  <a:srgbClr val="231F20"/>
                </a:solidFill>
                <a:latin typeface="Arial"/>
              </a:rPr>
              <a:t> di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programmazione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flessibile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;</a:t>
            </a:r>
          </a:p>
          <a:p>
            <a:pPr>
              <a:spcAft>
                <a:spcPts val="400"/>
              </a:spcAft>
            </a:pPr>
            <a:endParaRPr lang="it-IT"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lang="it-IT" sz="280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dirty="0"/>
              <a:t>Stigma e resistenze nell’accesso ai servizi sociali. Alcune famiglie vivono ancora con difficoltà il fatto di rivolgersi a un servizio percepito come destinato a situazioni problematiche o di fragilità.</a:t>
            </a:r>
            <a:endParaRPr lang="it-IT" sz="2800" dirty="0">
              <a:solidFill>
                <a:srgbClr val="231F20"/>
              </a:solidFill>
              <a:latin typeface="Arial"/>
            </a:endParaRPr>
          </a:p>
          <a:p>
            <a:pPr>
              <a:spcAft>
                <a:spcPts val="400"/>
              </a:spcAft>
            </a:pPr>
            <a:endParaRPr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N</a:t>
            </a:r>
            <a:r>
              <a:rPr lang="it-IT" sz="2800" dirty="0"/>
              <a:t>ecessità di migliorare la sicurezza e la fruibilità degli spazi del Centro di Rende, anche attraverso il potenziamento degli arredi e delle attrezzature;</a:t>
            </a:r>
          </a:p>
          <a:p>
            <a:pPr>
              <a:spcAft>
                <a:spcPts val="400"/>
              </a:spcAft>
            </a:pPr>
            <a:endParaRPr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N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ecessità</a:t>
            </a:r>
            <a:r>
              <a:rPr sz="2800" dirty="0">
                <a:solidFill>
                  <a:srgbClr val="231F20"/>
                </a:solidFill>
                <a:latin typeface="Arial"/>
              </a:rPr>
              <a:t> di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ampliare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continuità</a:t>
            </a:r>
            <a:r>
              <a:rPr sz="2800" dirty="0">
                <a:solidFill>
                  <a:srgbClr val="231F20"/>
                </a:solidFill>
                <a:latin typeface="Arial"/>
              </a:rPr>
              <a:t> 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copertura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territoriale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, + fondi per la promozione </a:t>
            </a:r>
            <a:endParaRPr sz="2800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4396" y="2829139"/>
            <a:ext cx="45719" cy="714029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455469" y="2764104"/>
            <a:ext cx="76865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dirty="0">
                <a:solidFill>
                  <a:srgbClr val="F17B00"/>
                </a:solidFill>
                <a:latin typeface="Arial"/>
              </a:rPr>
              <a:t>DOVE STIAMO ANDANDO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55469" y="3635144"/>
            <a:ext cx="9197781" cy="595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00"/>
              </a:spcAft>
            </a:pPr>
            <a:r>
              <a:rPr lang="it-IT" sz="2800" dirty="0">
                <a:solidFill>
                  <a:srgbClr val="231F20"/>
                </a:solidFill>
                <a:latin typeface="Arial"/>
              </a:rPr>
              <a:t>• A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mpliamento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dell’apertura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fino</a:t>
            </a:r>
            <a:r>
              <a:rPr sz="2800" dirty="0">
                <a:solidFill>
                  <a:srgbClr val="231F20"/>
                </a:solidFill>
                <a:latin typeface="Arial"/>
              </a:rPr>
              <a:t> a 20 ore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settimanali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su</a:t>
            </a:r>
            <a:r>
              <a:rPr sz="2800" dirty="0">
                <a:solidFill>
                  <a:srgbClr val="231F20"/>
                </a:solidFill>
                <a:latin typeface="Arial"/>
              </a:rPr>
              <a:t> 5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giornate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;</a:t>
            </a:r>
            <a:endParaRPr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R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afforzamento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dell’équipe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multidisciplinare</a:t>
            </a:r>
            <a:r>
              <a:rPr sz="2800" dirty="0">
                <a:solidFill>
                  <a:srgbClr val="231F20"/>
                </a:solidFill>
                <a:latin typeface="Arial"/>
              </a:rPr>
              <a:t> 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delle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competenze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specialistiche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;</a:t>
            </a:r>
            <a:endParaRPr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 P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otenziamento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delle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funzioni</a:t>
            </a:r>
            <a:r>
              <a:rPr sz="2800" dirty="0">
                <a:solidFill>
                  <a:srgbClr val="231F20"/>
                </a:solidFill>
                <a:latin typeface="Arial"/>
              </a:rPr>
              <a:t> informative,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dell’affido</a:t>
            </a:r>
            <a:r>
              <a:rPr sz="2800" dirty="0">
                <a:solidFill>
                  <a:srgbClr val="231F20"/>
                </a:solidFill>
                <a:latin typeface="Arial"/>
              </a:rPr>
              <a:t>/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adozione</a:t>
            </a:r>
            <a:r>
              <a:rPr sz="2800" dirty="0">
                <a:solidFill>
                  <a:srgbClr val="231F20"/>
                </a:solidFill>
                <a:latin typeface="Arial"/>
              </a:rPr>
              <a:t> 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dei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primi</a:t>
            </a:r>
            <a:r>
              <a:rPr sz="2800" dirty="0">
                <a:solidFill>
                  <a:srgbClr val="231F20"/>
                </a:solidFill>
                <a:latin typeface="Arial"/>
              </a:rPr>
              <a:t> 1.000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giorni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;</a:t>
            </a:r>
          </a:p>
          <a:p>
            <a:pPr algn="just">
              <a:spcAft>
                <a:spcPts val="400"/>
              </a:spcAft>
            </a:pPr>
            <a:r>
              <a:rPr lang="it-IT" sz="2800" dirty="0">
                <a:solidFill>
                  <a:srgbClr val="231F20"/>
                </a:solidFill>
                <a:latin typeface="Arial"/>
              </a:rPr>
              <a:t>• P</a:t>
            </a:r>
            <a:r>
              <a:rPr lang="it-IT" sz="2800" dirty="0"/>
              <a:t>otenziamento degli spazi con arredi e attrezzature, compreso l’adeguamento dello Spazio Neutro con specifiche strumentazioni;</a:t>
            </a:r>
            <a:endParaRPr sz="2800" dirty="0">
              <a:solidFill>
                <a:srgbClr val="231F20"/>
              </a:solidFill>
              <a:latin typeface="Arial"/>
            </a:endParaRPr>
          </a:p>
          <a:p>
            <a:pPr algn="just">
              <a:spcAft>
                <a:spcPts val="400"/>
              </a:spcAft>
            </a:pPr>
            <a:r>
              <a:rPr sz="2800" dirty="0">
                <a:solidFill>
                  <a:srgbClr val="231F20"/>
                </a:solidFill>
                <a:latin typeface="Arial"/>
              </a:rPr>
              <a:t>• Centro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itinerante</a:t>
            </a:r>
            <a:r>
              <a:rPr sz="2800" dirty="0">
                <a:solidFill>
                  <a:srgbClr val="231F20"/>
                </a:solidFill>
                <a:latin typeface="Arial"/>
              </a:rPr>
              <a:t> e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maggiore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presenza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nei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Comuni</a:t>
            </a:r>
            <a:r>
              <a:rPr sz="2800" dirty="0">
                <a:solidFill>
                  <a:srgbClr val="231F2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privi</a:t>
            </a:r>
            <a:r>
              <a:rPr sz="2800" dirty="0">
                <a:solidFill>
                  <a:srgbClr val="231F20"/>
                </a:solidFill>
                <a:latin typeface="Arial"/>
              </a:rPr>
              <a:t> di </a:t>
            </a:r>
            <a:r>
              <a:rPr sz="2800" dirty="0" err="1">
                <a:solidFill>
                  <a:srgbClr val="231F20"/>
                </a:solidFill>
                <a:latin typeface="Arial"/>
              </a:rPr>
              <a:t>sede</a:t>
            </a:r>
            <a:r>
              <a:rPr sz="2800" dirty="0">
                <a:solidFill>
                  <a:srgbClr val="231F20"/>
                </a:solidFill>
                <a:latin typeface="Arial"/>
              </a:rPr>
              <a:t> stabile</a:t>
            </a:r>
            <a:r>
              <a:rPr lang="it-IT" sz="2800" dirty="0">
                <a:solidFill>
                  <a:srgbClr val="231F20"/>
                </a:solidFill>
                <a:latin typeface="Arial"/>
              </a:rPr>
              <a:t>, con </a:t>
            </a:r>
            <a:r>
              <a:rPr lang="it-IT" sz="2800" dirty="0"/>
              <a:t>dotazione di un’unità mobile per portare il Centro per la Famiglia direttamente nei territori.</a:t>
            </a:r>
            <a:endParaRPr lang="it-IT" sz="2800" dirty="0">
              <a:solidFill>
                <a:srgbClr val="231F20"/>
              </a:solidFill>
              <a:latin typeface="Arial"/>
            </a:endParaRPr>
          </a:p>
          <a:p>
            <a:pPr>
              <a:spcAft>
                <a:spcPts val="400"/>
              </a:spcAft>
            </a:pPr>
            <a:endParaRPr sz="2800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3893" y="10150281"/>
            <a:ext cx="18373224" cy="1016234"/>
          </a:xfrm>
          <a:prstGeom prst="roundRect">
            <a:avLst/>
          </a:prstGeom>
          <a:solidFill>
            <a:srgbClr val="23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7560" y="10303320"/>
            <a:ext cx="18373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dirty="0" err="1">
                <a:solidFill>
                  <a:srgbClr val="FFFFFF"/>
                </a:solidFill>
                <a:latin typeface="Arial"/>
              </a:rPr>
              <a:t>Obiettivo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: </a:t>
            </a:r>
            <a:r>
              <a:rPr lang="it-IT" sz="3600" b="1" dirty="0">
                <a:solidFill>
                  <a:srgbClr val="FFFFFF"/>
                </a:solidFill>
                <a:latin typeface="Arial"/>
              </a:rPr>
              <a:t>creare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Arial"/>
              </a:rPr>
              <a:t>un’unica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it-IT" sz="3600" b="1" dirty="0">
                <a:solidFill>
                  <a:srgbClr val="FFFFFF"/>
                </a:solidFill>
                <a:latin typeface="Arial"/>
              </a:rPr>
              <a:t>grande </a:t>
            </a:r>
            <a:r>
              <a:rPr sz="3600" b="1" dirty="0" err="1">
                <a:solidFill>
                  <a:srgbClr val="FFFFFF"/>
                </a:solidFill>
                <a:latin typeface="Arial"/>
              </a:rPr>
              <a:t>infrastruttura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Arial"/>
              </a:rPr>
              <a:t>territoriale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 di </a:t>
            </a:r>
            <a:r>
              <a:rPr sz="3600" b="1" dirty="0" err="1">
                <a:solidFill>
                  <a:srgbClr val="FFFFFF"/>
                </a:solidFill>
                <a:latin typeface="Arial"/>
              </a:rPr>
              <a:t>prossimità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60EB5D62-639F-4193-A955-E5C1DB5CECFE}"/>
              </a:ext>
            </a:extLst>
          </p:cNvPr>
          <p:cNvSpPr txBox="1"/>
          <p:nvPr/>
        </p:nvSpPr>
        <p:spPr>
          <a:xfrm>
            <a:off x="309916" y="1747993"/>
            <a:ext cx="14128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0" dirty="0">
                <a:solidFill>
                  <a:schemeClr val="tx1"/>
                </a:solidFill>
                <a:latin typeface="Arial"/>
              </a:rPr>
              <a:t>ATS n. 2 di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Rende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 |  I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Centri</a:t>
            </a:r>
            <a:r>
              <a:rPr sz="4800" b="0" dirty="0">
                <a:solidFill>
                  <a:schemeClr val="tx1"/>
                </a:solidFill>
                <a:latin typeface="Arial"/>
              </a:rPr>
              <a:t> per la </a:t>
            </a:r>
            <a:r>
              <a:rPr sz="4800" b="0" dirty="0" err="1">
                <a:solidFill>
                  <a:schemeClr val="tx1"/>
                </a:solidFill>
                <a:latin typeface="Arial"/>
              </a:rPr>
              <a:t>famiglia</a:t>
            </a:r>
            <a:endParaRPr sz="4800" b="0" dirty="0">
              <a:solidFill>
                <a:schemeClr val="tx1"/>
              </a:solidFill>
              <a:latin typeface="Arial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7DED47E-B662-0FA4-4122-06E60570E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342" y="-13661"/>
            <a:ext cx="1949961" cy="264948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53D134F-5B09-B3D3-DE52-24859F397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1399" y="108659"/>
            <a:ext cx="2275316" cy="268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04100" cy="1828800"/>
          </a:xfrm>
          <a:prstGeom prst="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07074" y="113782"/>
            <a:ext cx="15087600" cy="10525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6600" b="1" dirty="0">
                <a:solidFill>
                  <a:srgbClr val="FFFFFF"/>
                </a:solidFill>
                <a:latin typeface="Aptos"/>
              </a:rPr>
              <a:t>Come è </a:t>
            </a:r>
            <a:r>
              <a:rPr sz="6600" b="1" dirty="0" err="1">
                <a:solidFill>
                  <a:srgbClr val="FFFFFF"/>
                </a:solidFill>
                <a:latin typeface="Aptos"/>
              </a:rPr>
              <a:t>cresciuta</a:t>
            </a:r>
            <a:r>
              <a:rPr sz="66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6600" b="1" dirty="0" err="1">
                <a:solidFill>
                  <a:srgbClr val="FFFFFF"/>
                </a:solidFill>
                <a:latin typeface="Aptos"/>
              </a:rPr>
              <a:t>l’équipe</a:t>
            </a:r>
            <a:endParaRPr sz="6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4420" y="1121879"/>
            <a:ext cx="16916400" cy="5293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3200" b="0" dirty="0">
                <a:solidFill>
                  <a:srgbClr val="FFFFFF"/>
                </a:solidFill>
                <a:latin typeface="Aptos"/>
              </a:rPr>
              <a:t>Dalle </a:t>
            </a:r>
            <a:r>
              <a:rPr sz="3200" b="0" dirty="0" err="1">
                <a:solidFill>
                  <a:srgbClr val="FFFFFF"/>
                </a:solidFill>
                <a:latin typeface="Aptos"/>
              </a:rPr>
              <a:t>professionalità</a:t>
            </a:r>
            <a:r>
              <a:rPr sz="3200" b="0" dirty="0">
                <a:solidFill>
                  <a:srgbClr val="FFFFFF"/>
                </a:solidFill>
                <a:latin typeface="Aptos"/>
              </a:rPr>
              <a:t> di base a un presidio </a:t>
            </a:r>
            <a:r>
              <a:rPr sz="3200" b="0" dirty="0" err="1">
                <a:solidFill>
                  <a:srgbClr val="FFFFFF"/>
                </a:solidFill>
                <a:latin typeface="Aptos"/>
              </a:rPr>
              <a:t>multidisciplinare</a:t>
            </a:r>
            <a:r>
              <a:rPr sz="3200" b="0" dirty="0">
                <a:solidFill>
                  <a:srgbClr val="FFFFFF"/>
                </a:solidFill>
                <a:latin typeface="Aptos"/>
              </a:rPr>
              <a:t> sempre </a:t>
            </a:r>
            <a:r>
              <a:rPr sz="3200" b="0" dirty="0" err="1">
                <a:solidFill>
                  <a:srgbClr val="FFFFFF"/>
                </a:solidFill>
                <a:latin typeface="Aptos"/>
              </a:rPr>
              <a:t>più</a:t>
            </a:r>
            <a:r>
              <a:rPr sz="32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FFFFFF"/>
                </a:solidFill>
                <a:latin typeface="Aptos"/>
              </a:rPr>
              <a:t>specializzato</a:t>
            </a:r>
            <a:endParaRPr sz="32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2331720"/>
            <a:ext cx="5486400" cy="6446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DF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234440" y="2633472"/>
            <a:ext cx="841248" cy="841248"/>
          </a:xfrm>
          <a:prstGeom prst="ellipse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706624"/>
            <a:ext cx="370332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78500"/>
                </a:solidFill>
                <a:latin typeface="Aptos"/>
              </a:rPr>
              <a:t>IL PUNTO DI PARTENZA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3657600"/>
            <a:ext cx="4800600" cy="7132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400" b="0">
                <a:solidFill>
                  <a:srgbClr val="5E6971"/>
                </a:solidFill>
                <a:latin typeface="Aptos"/>
              </a:rPr>
              <a:t>Un’équipe di base per accoglienza, presa in carico e sostegno alle famiglie.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34440" y="4617720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Assistente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sociale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94760" y="4617720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Psicologo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34440" y="5166359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Pedagogista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94760" y="5166359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Educatore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4440" y="5715000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Legale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794760" y="5715000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Mediatore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culturale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707233" y="2309201"/>
            <a:ext cx="5486400" cy="6446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DF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132320" y="2633472"/>
            <a:ext cx="841248" cy="841248"/>
          </a:xfrm>
          <a:prstGeom prst="ellipse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2024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2706624"/>
            <a:ext cx="370332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38A85C"/>
                </a:solidFill>
                <a:latin typeface="Aptos"/>
              </a:rPr>
              <a:t>ALLARGAMENTO TEMATICO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657600"/>
            <a:ext cx="4800600" cy="7132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400" b="0">
                <a:solidFill>
                  <a:srgbClr val="5E6971"/>
                </a:solidFill>
                <a:latin typeface="Aptos"/>
              </a:rPr>
              <a:t>Le nuove aree di intervento portano competenze specifiche dentro i laboratori.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32320" y="4617720"/>
            <a:ext cx="2212848" cy="521208"/>
          </a:xfrm>
          <a:prstGeom prst="roundRect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2 Docenti </a:t>
            </a:r>
            <a:r>
              <a:rPr b="1" dirty="0">
                <a:solidFill>
                  <a:srgbClr val="FFFFFF"/>
                </a:solidFill>
                <a:latin typeface="Aptos"/>
              </a:rPr>
              <a:t>Informatica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92640" y="4617719"/>
            <a:ext cx="2212848" cy="822961"/>
          </a:xfrm>
          <a:prstGeom prst="roundRect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2 Psicologi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Prevenzione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dipendenze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119622" y="5312663"/>
            <a:ext cx="2212848" cy="539497"/>
          </a:xfrm>
          <a:prstGeom prst="roundRect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2 Docenti </a:t>
            </a:r>
            <a:r>
              <a:rPr b="1" dirty="0">
                <a:solidFill>
                  <a:srgbClr val="FFFFFF"/>
                </a:solidFill>
                <a:latin typeface="Aptos"/>
              </a:rPr>
              <a:t>Teatro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sociale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679942" y="5605272"/>
            <a:ext cx="2212848" cy="393192"/>
          </a:xfrm>
          <a:prstGeom prst="roundRect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Educatori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132320" y="5998464"/>
            <a:ext cx="2212848" cy="393192"/>
          </a:xfrm>
          <a:prstGeom prst="roundRect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>
                <a:solidFill>
                  <a:srgbClr val="FFFFFF"/>
                </a:solidFill>
                <a:latin typeface="Aptos"/>
              </a:rPr>
              <a:t>Tutor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710160" y="2331720"/>
            <a:ext cx="5486400" cy="6446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DF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3030200" y="2633472"/>
            <a:ext cx="841248" cy="841248"/>
          </a:xfrm>
          <a:prstGeom prst="ellipse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2025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081760" y="2706624"/>
            <a:ext cx="370332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 dirty="0">
                <a:solidFill>
                  <a:srgbClr val="1F8094"/>
                </a:solidFill>
                <a:latin typeface="Aptos"/>
              </a:rPr>
              <a:t>POTENZIAMENTO SPECIALISTICO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030200" y="3657600"/>
            <a:ext cx="4800600" cy="7132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400" b="0">
                <a:solidFill>
                  <a:srgbClr val="5E6971"/>
                </a:solidFill>
                <a:latin typeface="Aptos"/>
              </a:rPr>
              <a:t>La rete professionale si articola attorno a informazione, genitorialità, affido/adozione e primi 1.000 giorni.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3030200" y="461772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Assistente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sociale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5590520" y="461772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Psicolog</a:t>
            </a:r>
            <a:r>
              <a:rPr lang="it-IT" b="1" dirty="0">
                <a:solidFill>
                  <a:srgbClr val="FFFFFF"/>
                </a:solidFill>
                <a:latin typeface="Aptos"/>
              </a:rPr>
              <a:t>o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3030200" y="5166359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5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Educatori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5590520" y="5166359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Mediatore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familiare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3066776" y="571500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2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Puericultrici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5590520" y="571500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Informatico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3030200" y="626364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Comunicazione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5590520" y="6263640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Legale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3030200" y="6812279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Mediatore</a:t>
            </a:r>
            <a:r>
              <a:rPr b="1" dirty="0">
                <a:solidFill>
                  <a:srgbClr val="FFFFFF"/>
                </a:solidFill>
                <a:latin typeface="Aptos"/>
              </a:rPr>
              <a:t> </a:t>
            </a:r>
            <a:r>
              <a:rPr b="1" dirty="0" err="1">
                <a:solidFill>
                  <a:srgbClr val="FFFFFF"/>
                </a:solidFill>
                <a:latin typeface="Aptos"/>
              </a:rPr>
              <a:t>culturale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5590520" y="6812279"/>
            <a:ext cx="2212848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b="1" dirty="0" err="1">
                <a:solidFill>
                  <a:srgbClr val="FFFFFF"/>
                </a:solidFill>
                <a:latin typeface="Aptos"/>
              </a:rPr>
              <a:t>Amministrativo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6446520" y="5440680"/>
            <a:ext cx="310896" cy="530352"/>
          </a:xfrm>
          <a:prstGeom prst="chevron">
            <a:avLst/>
          </a:prstGeom>
          <a:solidFill>
            <a:srgbClr val="38A8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Chevron 38"/>
          <p:cNvSpPr/>
          <p:nvPr/>
        </p:nvSpPr>
        <p:spPr>
          <a:xfrm>
            <a:off x="12344400" y="5440680"/>
            <a:ext cx="310896" cy="530352"/>
          </a:xfrm>
          <a:prstGeom prst="chevron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960120" y="9281159"/>
            <a:ext cx="18312130" cy="1014261"/>
          </a:xfrm>
          <a:prstGeom prst="roundRect">
            <a:avLst/>
          </a:prstGeom>
          <a:solidFill>
            <a:srgbClr val="F5F7F8"/>
          </a:solidFill>
          <a:ln w="12700">
            <a:solidFill>
              <a:srgbClr val="DBDF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600" b="1" dirty="0" err="1">
                <a:solidFill>
                  <a:srgbClr val="1F303D"/>
                </a:solidFill>
                <a:latin typeface="Aptos"/>
              </a:rPr>
              <a:t>L’evoluzione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non è solo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quantitativa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: il Centro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amplia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progressivamente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le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competenze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per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rispondere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a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bisogni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più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diversi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e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più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 </a:t>
            </a:r>
            <a:r>
              <a:rPr sz="3600" b="1" dirty="0" err="1">
                <a:solidFill>
                  <a:srgbClr val="1F303D"/>
                </a:solidFill>
                <a:latin typeface="Aptos"/>
              </a:rPr>
              <a:t>specifici</a:t>
            </a:r>
            <a:r>
              <a:rPr sz="3600" b="1" dirty="0">
                <a:solidFill>
                  <a:srgbClr val="1F303D"/>
                </a:solidFill>
                <a:latin typeface="Aptos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0120" y="10503589"/>
            <a:ext cx="1719072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0" dirty="0">
                <a:solidFill>
                  <a:srgbClr val="5E6971"/>
                </a:solidFill>
                <a:latin typeface="Aptos"/>
              </a:rPr>
              <a:t>Le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professionalità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riportate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sono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quelle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previste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nei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progetti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delle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diverse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annualità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;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alcune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operano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su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attività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o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laboratori</a:t>
            </a:r>
            <a:r>
              <a:rPr sz="2000" b="0" dirty="0">
                <a:solidFill>
                  <a:srgbClr val="5E6971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5E6971"/>
                </a:solidFill>
                <a:latin typeface="Aptos"/>
              </a:rPr>
              <a:t>specifici</a:t>
            </a:r>
            <a:r>
              <a:rPr sz="900" b="0" dirty="0">
                <a:solidFill>
                  <a:srgbClr val="5E6971"/>
                </a:solidFill>
                <a:latin typeface="Aptos"/>
              </a:rPr>
              <a:t>.</a:t>
            </a:r>
          </a:p>
        </p:txBody>
      </p:sp>
      <p:sp>
        <p:nvSpPr>
          <p:cNvPr id="43" name="Rounded Rectangle 12">
            <a:extLst>
              <a:ext uri="{FF2B5EF4-FFF2-40B4-BE49-F238E27FC236}">
                <a16:creationId xmlns:a16="http://schemas.microsoft.com/office/drawing/2014/main" id="{668761B0-7758-FA0B-01AF-68647CCE6DCA}"/>
              </a:ext>
            </a:extLst>
          </p:cNvPr>
          <p:cNvSpPr/>
          <p:nvPr/>
        </p:nvSpPr>
        <p:spPr>
          <a:xfrm>
            <a:off x="1234440" y="6263640"/>
            <a:ext cx="2212848" cy="393192"/>
          </a:xfrm>
          <a:prstGeom prst="roundRect">
            <a:avLst/>
          </a:prstGeom>
          <a:solidFill>
            <a:srgbClr val="F78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Amministrativo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4" name="Rounded Rectangle 35">
            <a:extLst>
              <a:ext uri="{FF2B5EF4-FFF2-40B4-BE49-F238E27FC236}">
                <a16:creationId xmlns:a16="http://schemas.microsoft.com/office/drawing/2014/main" id="{9F89861A-CE4F-FB60-6416-00F943311AD9}"/>
              </a:ext>
            </a:extLst>
          </p:cNvPr>
          <p:cNvSpPr/>
          <p:nvPr/>
        </p:nvSpPr>
        <p:spPr>
          <a:xfrm>
            <a:off x="13030200" y="7346439"/>
            <a:ext cx="2249424" cy="393192"/>
          </a:xfrm>
          <a:prstGeom prst="roundRect">
            <a:avLst/>
          </a:prstGeom>
          <a:solidFill>
            <a:srgbClr val="1F80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" rIns="45720" bIns="9144" rtlCol="0" anchor="ctr"/>
          <a:lstStyle/>
          <a:p>
            <a:pPr algn="ctr"/>
            <a:r>
              <a:rPr lang="it-IT" b="1" dirty="0">
                <a:solidFill>
                  <a:srgbClr val="FFFFFF"/>
                </a:solidFill>
                <a:latin typeface="Aptos"/>
              </a:rPr>
              <a:t>3 tutor volontari ETS</a:t>
            </a:r>
            <a:endParaRPr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F4B6534D-BEE4-49A4-8319-4D97DF889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850" y="-13661"/>
            <a:ext cx="1471453" cy="1999317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42CBB1B9-2441-DCC4-865A-4356219FB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9149" y="77703"/>
            <a:ext cx="1558701" cy="1836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1115</TotalTime>
  <Words>1121</Words>
  <Application>Microsoft Office PowerPoint</Application>
  <PresentationFormat>Personalizzato</PresentationFormat>
  <Paragraphs>105</Paragraphs>
  <Slides>11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4" baseType="lpstr">
      <vt:lpstr>Aptos</vt:lpstr>
      <vt:lpstr>Arial</vt:lpstr>
      <vt:lpstr>Office Theme</vt:lpstr>
      <vt:lpstr>Due sedi, un unico presidio di comunità</vt:lpstr>
      <vt:lpstr>Presentazione standard di PowerPoint</vt:lpstr>
      <vt:lpstr>Due sedi un unico modello</vt:lpstr>
      <vt:lpstr>Dallo sportello al percorso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Esperienze e innovazioni diventate metodo</vt:lpstr>
      <vt:lpstr>Dalle criticità alle prossime evoluzioni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Davide Franceschiello</cp:lastModifiedBy>
  <cp:revision>27</cp:revision>
  <dcterms:created xsi:type="dcterms:W3CDTF">2026-09-21T14:45:11Z</dcterms:created>
  <dcterms:modified xsi:type="dcterms:W3CDTF">2026-10-02T13:12:44Z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