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73" r:id="rId11"/>
    <p:sldId id="275" r:id="rId12"/>
    <p:sldId id="276" r:id="rId13"/>
    <p:sldId id="277" r:id="rId14"/>
    <p:sldId id="278" r:id="rId15"/>
    <p:sldId id="279" r:id="rId16"/>
    <p:sldId id="270" r:id="rId17"/>
    <p:sldId id="280" r:id="rId18"/>
    <p:sldId id="271" r:id="rId19"/>
    <p:sldId id="281" r:id="rId20"/>
    <p:sldId id="272" r:id="rId21"/>
    <p:sldId id="283" r:id="rId22"/>
    <p:sldId id="367" r:id="rId23"/>
    <p:sldId id="368" r:id="rId24"/>
  </p:sldIdLst>
  <p:sldSz cx="20104100" cy="11417300"/>
  <p:notesSz cx="114173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3242AB9-6527-491E-903D-15241099D1F0}" v="95" dt="2026-10-05T10:28:06.6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1"/>
    <p:restoredTop sz="91849" autoAdjust="0"/>
  </p:normalViewPr>
  <p:slideViewPr>
    <p:cSldViewPr showGuides="1">
      <p:cViewPr varScale="1">
        <p:scale>
          <a:sx n="41" d="100"/>
          <a:sy n="41" d="100"/>
        </p:scale>
        <p:origin x="836" y="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co Belletti" userId="8aab8328-f97d-4e75-ac0b-1ac5dbd93949" providerId="ADAL" clId="{4CBB7DCA-222D-4CBB-98E8-65FC6FEEFE09}"/>
    <pc:docChg chg="undo redo custSel addSld delSld modSld modNotesMaster">
      <pc:chgData name="Francesco Belletti" userId="8aab8328-f97d-4e75-ac0b-1ac5dbd93949" providerId="ADAL" clId="{4CBB7DCA-222D-4CBB-98E8-65FC6FEEFE09}" dt="2026-10-05T10:28:06.699" v="5556"/>
      <pc:docMkLst>
        <pc:docMk/>
      </pc:docMkLst>
      <pc:sldChg chg="modSp mod">
        <pc:chgData name="Francesco Belletti" userId="8aab8328-f97d-4e75-ac0b-1ac5dbd93949" providerId="ADAL" clId="{4CBB7DCA-222D-4CBB-98E8-65FC6FEEFE09}" dt="2026-10-02T13:59:35.237" v="253" actId="114"/>
        <pc:sldMkLst>
          <pc:docMk/>
          <pc:sldMk cId="0" sldId="256"/>
        </pc:sldMkLst>
        <pc:spChg chg="mod">
          <ac:chgData name="Francesco Belletti" userId="8aab8328-f97d-4e75-ac0b-1ac5dbd93949" providerId="ADAL" clId="{4CBB7DCA-222D-4CBB-98E8-65FC6FEEFE09}" dt="2026-10-02T13:58:35.646" v="158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Francesco Belletti" userId="8aab8328-f97d-4e75-ac0b-1ac5dbd93949" providerId="ADAL" clId="{4CBB7DCA-222D-4CBB-98E8-65FC6FEEFE09}" dt="2026-10-02T13:57:25.162" v="26" actId="6549"/>
          <ac:spMkLst>
            <pc:docMk/>
            <pc:sldMk cId="0" sldId="256"/>
            <ac:spMk id="5" creationId="{00000000-0000-0000-0000-000000000000}"/>
          </ac:spMkLst>
        </pc:spChg>
        <pc:spChg chg="mod">
          <ac:chgData name="Francesco Belletti" userId="8aab8328-f97d-4e75-ac0b-1ac5dbd93949" providerId="ADAL" clId="{4CBB7DCA-222D-4CBB-98E8-65FC6FEEFE09}" dt="2026-10-02T13:58:29.713" v="157" actId="20577"/>
          <ac:spMkLst>
            <pc:docMk/>
            <pc:sldMk cId="0" sldId="256"/>
            <ac:spMk id="6" creationId="{00000000-0000-0000-0000-000000000000}"/>
          </ac:spMkLst>
        </pc:spChg>
        <pc:spChg chg="mod">
          <ac:chgData name="Francesco Belletti" userId="8aab8328-f97d-4e75-ac0b-1ac5dbd93949" providerId="ADAL" clId="{4CBB7DCA-222D-4CBB-98E8-65FC6FEEFE09}" dt="2026-10-02T13:59:35.237" v="253" actId="114"/>
          <ac:spMkLst>
            <pc:docMk/>
            <pc:sldMk cId="0" sldId="256"/>
            <ac:spMk id="13" creationId="{00000000-0000-0000-0000-000000000000}"/>
          </ac:spMkLst>
        </pc:spChg>
      </pc:sldChg>
      <pc:sldChg chg="modSp mod">
        <pc:chgData name="Francesco Belletti" userId="8aab8328-f97d-4e75-ac0b-1ac5dbd93949" providerId="ADAL" clId="{4CBB7DCA-222D-4CBB-98E8-65FC6FEEFE09}" dt="2026-10-05T10:27:42.390" v="5555" actId="113"/>
        <pc:sldMkLst>
          <pc:docMk/>
          <pc:sldMk cId="0" sldId="257"/>
        </pc:sldMkLst>
        <pc:spChg chg="mod">
          <ac:chgData name="Francesco Belletti" userId="8aab8328-f97d-4e75-ac0b-1ac5dbd93949" providerId="ADAL" clId="{4CBB7DCA-222D-4CBB-98E8-65FC6FEEFE09}" dt="2026-10-02T14:20:46.932" v="462" actId="1076"/>
          <ac:spMkLst>
            <pc:docMk/>
            <pc:sldMk cId="0" sldId="257"/>
            <ac:spMk id="2" creationId="{00000000-0000-0000-0000-000000000000}"/>
          </ac:spMkLst>
        </pc:spChg>
        <pc:spChg chg="mod">
          <ac:chgData name="Francesco Belletti" userId="8aab8328-f97d-4e75-ac0b-1ac5dbd93949" providerId="ADAL" clId="{4CBB7DCA-222D-4CBB-98E8-65FC6FEEFE09}" dt="2026-10-02T14:32:12.042" v="1289" actId="20577"/>
          <ac:spMkLst>
            <pc:docMk/>
            <pc:sldMk cId="0" sldId="257"/>
            <ac:spMk id="3" creationId="{00000000-0000-0000-0000-000000000000}"/>
          </ac:spMkLst>
        </pc:spChg>
        <pc:spChg chg="mod">
          <ac:chgData name="Francesco Belletti" userId="8aab8328-f97d-4e75-ac0b-1ac5dbd93949" providerId="ADAL" clId="{4CBB7DCA-222D-4CBB-98E8-65FC6FEEFE09}" dt="2026-10-05T10:27:42.390" v="5555" actId="113"/>
          <ac:spMkLst>
            <pc:docMk/>
            <pc:sldMk cId="0" sldId="257"/>
            <ac:spMk id="4" creationId="{00000000-0000-0000-0000-000000000000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3:36.838" v="5492" actId="6549"/>
        <pc:sldMkLst>
          <pc:docMk/>
          <pc:sldMk cId="3944058930" sldId="262"/>
        </pc:sldMkLst>
        <pc:spChg chg="mod">
          <ac:chgData name="Francesco Belletti" userId="8aab8328-f97d-4e75-ac0b-1ac5dbd93949" providerId="ADAL" clId="{4CBB7DCA-222D-4CBB-98E8-65FC6FEEFE09}" dt="2026-10-02T14:26:29.252" v="883" actId="20577"/>
          <ac:spMkLst>
            <pc:docMk/>
            <pc:sldMk cId="3944058930" sldId="262"/>
            <ac:spMk id="3" creationId="{EE34BAF8-0282-ACA2-D6E5-7826E510B9F0}"/>
          </ac:spMkLst>
        </pc:spChg>
        <pc:spChg chg="mod">
          <ac:chgData name="Francesco Belletti" userId="8aab8328-f97d-4e75-ac0b-1ac5dbd93949" providerId="ADAL" clId="{4CBB7DCA-222D-4CBB-98E8-65FC6FEEFE09}" dt="2026-10-05T10:23:36.838" v="5492" actId="6549"/>
          <ac:spMkLst>
            <pc:docMk/>
            <pc:sldMk cId="3944058930" sldId="262"/>
            <ac:spMk id="4" creationId="{C682A40D-E616-E216-B69F-C8DF26A80B4B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3:42.617" v="5493" actId="6549"/>
        <pc:sldMkLst>
          <pc:docMk/>
          <pc:sldMk cId="3132927842" sldId="263"/>
        </pc:sldMkLst>
        <pc:spChg chg="mod">
          <ac:chgData name="Francesco Belletti" userId="8aab8328-f97d-4e75-ac0b-1ac5dbd93949" providerId="ADAL" clId="{4CBB7DCA-222D-4CBB-98E8-65FC6FEEFE09}" dt="2026-10-02T14:54:11.850" v="2985" actId="20577"/>
          <ac:spMkLst>
            <pc:docMk/>
            <pc:sldMk cId="3132927842" sldId="263"/>
            <ac:spMk id="3" creationId="{8B25AACA-678A-9C71-6435-5E50AA94AC52}"/>
          </ac:spMkLst>
        </pc:spChg>
        <pc:spChg chg="mod">
          <ac:chgData name="Francesco Belletti" userId="8aab8328-f97d-4e75-ac0b-1ac5dbd93949" providerId="ADAL" clId="{4CBB7DCA-222D-4CBB-98E8-65FC6FEEFE09}" dt="2026-10-05T10:23:42.617" v="5493" actId="6549"/>
          <ac:spMkLst>
            <pc:docMk/>
            <pc:sldMk cId="3132927842" sldId="263"/>
            <ac:spMk id="4" creationId="{CBD0E94C-2DCB-3045-25E6-C0A3C1F307C0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3:46.242" v="5494" actId="6549"/>
        <pc:sldMkLst>
          <pc:docMk/>
          <pc:sldMk cId="78439574" sldId="264"/>
        </pc:sldMkLst>
        <pc:spChg chg="mod">
          <ac:chgData name="Francesco Belletti" userId="8aab8328-f97d-4e75-ac0b-1ac5dbd93949" providerId="ADAL" clId="{4CBB7DCA-222D-4CBB-98E8-65FC6FEEFE09}" dt="2026-10-02T14:27:45.818" v="907" actId="6549"/>
          <ac:spMkLst>
            <pc:docMk/>
            <pc:sldMk cId="78439574" sldId="264"/>
            <ac:spMk id="3" creationId="{A85381AB-5AF7-E7DE-3278-B03A28F5FD18}"/>
          </ac:spMkLst>
        </pc:spChg>
        <pc:spChg chg="mod">
          <ac:chgData name="Francesco Belletti" userId="8aab8328-f97d-4e75-ac0b-1ac5dbd93949" providerId="ADAL" clId="{4CBB7DCA-222D-4CBB-98E8-65FC6FEEFE09}" dt="2026-10-05T10:23:46.242" v="5494" actId="6549"/>
          <ac:spMkLst>
            <pc:docMk/>
            <pc:sldMk cId="78439574" sldId="264"/>
            <ac:spMk id="4" creationId="{E5C324D0-5377-612D-3225-84413AE31248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3:49.362" v="5495" actId="6549"/>
        <pc:sldMkLst>
          <pc:docMk/>
          <pc:sldMk cId="1384903295" sldId="265"/>
        </pc:sldMkLst>
        <pc:spChg chg="mod">
          <ac:chgData name="Francesco Belletti" userId="8aab8328-f97d-4e75-ac0b-1ac5dbd93949" providerId="ADAL" clId="{4CBB7DCA-222D-4CBB-98E8-65FC6FEEFE09}" dt="2026-10-02T14:53:01.924" v="2840" actId="1037"/>
          <ac:spMkLst>
            <pc:docMk/>
            <pc:sldMk cId="1384903295" sldId="265"/>
            <ac:spMk id="2" creationId="{9E2174A5-05DD-931E-CC0A-99712EC04AC5}"/>
          </ac:spMkLst>
        </pc:spChg>
        <pc:spChg chg="mod">
          <ac:chgData name="Francesco Belletti" userId="8aab8328-f97d-4e75-ac0b-1ac5dbd93949" providerId="ADAL" clId="{4CBB7DCA-222D-4CBB-98E8-65FC6FEEFE09}" dt="2026-10-02T14:28:06.733" v="914" actId="6549"/>
          <ac:spMkLst>
            <pc:docMk/>
            <pc:sldMk cId="1384903295" sldId="265"/>
            <ac:spMk id="3" creationId="{11326284-B691-7B4C-FADB-8A14CEAFCCAD}"/>
          </ac:spMkLst>
        </pc:spChg>
        <pc:spChg chg="mod">
          <ac:chgData name="Francesco Belletti" userId="8aab8328-f97d-4e75-ac0b-1ac5dbd93949" providerId="ADAL" clId="{4CBB7DCA-222D-4CBB-98E8-65FC6FEEFE09}" dt="2026-10-05T10:23:49.362" v="5495" actId="6549"/>
          <ac:spMkLst>
            <pc:docMk/>
            <pc:sldMk cId="1384903295" sldId="265"/>
            <ac:spMk id="4" creationId="{7866A6D5-D5C6-86ED-8B7C-F1E806E7E6DC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3:52.381" v="5496" actId="6549"/>
        <pc:sldMkLst>
          <pc:docMk/>
          <pc:sldMk cId="623597937" sldId="266"/>
        </pc:sldMkLst>
        <pc:spChg chg="mod">
          <ac:chgData name="Francesco Belletti" userId="8aab8328-f97d-4e75-ac0b-1ac5dbd93949" providerId="ADAL" clId="{4CBB7DCA-222D-4CBB-98E8-65FC6FEEFE09}" dt="2026-10-02T15:14:38.306" v="4025" actId="20577"/>
          <ac:spMkLst>
            <pc:docMk/>
            <pc:sldMk cId="623597937" sldId="266"/>
            <ac:spMk id="3" creationId="{9503634B-F637-259D-7119-BAB915891F56}"/>
          </ac:spMkLst>
        </pc:spChg>
        <pc:spChg chg="mod">
          <ac:chgData name="Francesco Belletti" userId="8aab8328-f97d-4e75-ac0b-1ac5dbd93949" providerId="ADAL" clId="{4CBB7DCA-222D-4CBB-98E8-65FC6FEEFE09}" dt="2026-10-05T10:23:52.381" v="5496" actId="6549"/>
          <ac:spMkLst>
            <pc:docMk/>
            <pc:sldMk cId="623597937" sldId="266"/>
            <ac:spMk id="4" creationId="{6EB2EA13-547A-5319-E91F-1617694A2B77}"/>
          </ac:spMkLst>
        </pc:spChg>
      </pc:sldChg>
      <pc:sldChg chg="addSp delSp modSp add mod">
        <pc:chgData name="Francesco Belletti" userId="8aab8328-f97d-4e75-ac0b-1ac5dbd93949" providerId="ADAL" clId="{4CBB7DCA-222D-4CBB-98E8-65FC6FEEFE09}" dt="2026-10-05T10:14:47.044" v="5491" actId="20577"/>
        <pc:sldMkLst>
          <pc:docMk/>
          <pc:sldMk cId="2775614954" sldId="267"/>
        </pc:sldMkLst>
        <pc:spChg chg="mod">
          <ac:chgData name="Francesco Belletti" userId="8aab8328-f97d-4e75-ac0b-1ac5dbd93949" providerId="ADAL" clId="{4CBB7DCA-222D-4CBB-98E8-65FC6FEEFE09}" dt="2026-10-02T15:28:25.350" v="4320"/>
          <ac:spMkLst>
            <pc:docMk/>
            <pc:sldMk cId="2775614954" sldId="267"/>
            <ac:spMk id="3" creationId="{A8D61757-386D-4141-EE65-6181A06BAFC7}"/>
          </ac:spMkLst>
        </pc:spChg>
        <pc:spChg chg="mod">
          <ac:chgData name="Francesco Belletti" userId="8aab8328-f97d-4e75-ac0b-1ac5dbd93949" providerId="ADAL" clId="{4CBB7DCA-222D-4CBB-98E8-65FC6FEEFE09}" dt="2026-10-05T10:14:47.044" v="5491" actId="20577"/>
          <ac:spMkLst>
            <pc:docMk/>
            <pc:sldMk cId="2775614954" sldId="267"/>
            <ac:spMk id="4" creationId="{D5E9AE97-90BB-89FE-9E21-4C3882F89B36}"/>
          </ac:spMkLst>
        </pc:spChg>
      </pc:sldChg>
      <pc:sldChg chg="modSp add mod">
        <pc:chgData name="Francesco Belletti" userId="8aab8328-f97d-4e75-ac0b-1ac5dbd93949" providerId="ADAL" clId="{4CBB7DCA-222D-4CBB-98E8-65FC6FEEFE09}" dt="2026-10-02T15:27:49.854" v="4318" actId="20577"/>
        <pc:sldMkLst>
          <pc:docMk/>
          <pc:sldMk cId="2262129378" sldId="268"/>
        </pc:sldMkLst>
        <pc:spChg chg="mod">
          <ac:chgData name="Francesco Belletti" userId="8aab8328-f97d-4e75-ac0b-1ac5dbd93949" providerId="ADAL" clId="{4CBB7DCA-222D-4CBB-98E8-65FC6FEEFE09}" dt="2026-10-02T15:18:40.952" v="4065" actId="20577"/>
          <ac:spMkLst>
            <pc:docMk/>
            <pc:sldMk cId="2262129378" sldId="268"/>
            <ac:spMk id="3" creationId="{1CB6EEEF-2632-C7D4-36B3-5FB69C5ED314}"/>
          </ac:spMkLst>
        </pc:spChg>
        <pc:spChg chg="mod">
          <ac:chgData name="Francesco Belletti" userId="8aab8328-f97d-4e75-ac0b-1ac5dbd93949" providerId="ADAL" clId="{4CBB7DCA-222D-4CBB-98E8-65FC6FEEFE09}" dt="2026-10-02T15:27:49.854" v="4318" actId="20577"/>
          <ac:spMkLst>
            <pc:docMk/>
            <pc:sldMk cId="2262129378" sldId="268"/>
            <ac:spMk id="4" creationId="{870E9D66-7F5B-2167-E59A-592935792786}"/>
          </ac:spMkLst>
        </pc:spChg>
      </pc:sldChg>
      <pc:sldChg chg="modSp add del mod">
        <pc:chgData name="Francesco Belletti" userId="8aab8328-f97d-4e75-ac0b-1ac5dbd93949" providerId="ADAL" clId="{4CBB7DCA-222D-4CBB-98E8-65FC6FEEFE09}" dt="2026-10-05T10:24:40.527" v="5506" actId="47"/>
        <pc:sldMkLst>
          <pc:docMk/>
          <pc:sldMk cId="1124530344" sldId="269"/>
        </pc:sldMkLst>
        <pc:spChg chg="mod">
          <ac:chgData name="Francesco Belletti" userId="8aab8328-f97d-4e75-ac0b-1ac5dbd93949" providerId="ADAL" clId="{4CBB7DCA-222D-4CBB-98E8-65FC6FEEFE09}" dt="2026-10-02T16:59:01.575" v="4448" actId="6549"/>
          <ac:spMkLst>
            <pc:docMk/>
            <pc:sldMk cId="1124530344" sldId="269"/>
            <ac:spMk id="3" creationId="{D89FB87F-EA52-B45F-303C-BB5B491B17DD}"/>
          </ac:spMkLst>
        </pc:spChg>
        <pc:spChg chg="mod">
          <ac:chgData name="Francesco Belletti" userId="8aab8328-f97d-4e75-ac0b-1ac5dbd93949" providerId="ADAL" clId="{4CBB7DCA-222D-4CBB-98E8-65FC6FEEFE09}" dt="2026-10-02T17:02:50.036" v="4501" actId="255"/>
          <ac:spMkLst>
            <pc:docMk/>
            <pc:sldMk cId="1124530344" sldId="269"/>
            <ac:spMk id="4" creationId="{F71413D4-8EF5-25E6-E126-7E4DBBB2F272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5:52.158" v="5542" actId="20577"/>
        <pc:sldMkLst>
          <pc:docMk/>
          <pc:sldMk cId="2633611698" sldId="270"/>
        </pc:sldMkLst>
        <pc:spChg chg="mod">
          <ac:chgData name="Francesco Belletti" userId="8aab8328-f97d-4e75-ac0b-1ac5dbd93949" providerId="ADAL" clId="{4CBB7DCA-222D-4CBB-98E8-65FC6FEEFE09}" dt="2026-10-02T17:04:24.925" v="4526" actId="20577"/>
          <ac:spMkLst>
            <pc:docMk/>
            <pc:sldMk cId="2633611698" sldId="270"/>
            <ac:spMk id="3" creationId="{2E69F3DF-0C30-1059-A053-CCD86FCC7C40}"/>
          </ac:spMkLst>
        </pc:spChg>
        <pc:spChg chg="mod">
          <ac:chgData name="Francesco Belletti" userId="8aab8328-f97d-4e75-ac0b-1ac5dbd93949" providerId="ADAL" clId="{4CBB7DCA-222D-4CBB-98E8-65FC6FEEFE09}" dt="2026-10-05T10:25:52.158" v="5542" actId="20577"/>
          <ac:spMkLst>
            <pc:docMk/>
            <pc:sldMk cId="2633611698" sldId="270"/>
            <ac:spMk id="4" creationId="{0C096B82-439D-5080-B660-CADC8C4B5FB7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5:14.594" v="5517" actId="20577"/>
        <pc:sldMkLst>
          <pc:docMk/>
          <pc:sldMk cId="4020320346" sldId="271"/>
        </pc:sldMkLst>
        <pc:spChg chg="mod">
          <ac:chgData name="Francesco Belletti" userId="8aab8328-f97d-4e75-ac0b-1ac5dbd93949" providerId="ADAL" clId="{4CBB7DCA-222D-4CBB-98E8-65FC6FEEFE09}" dt="2026-10-02T17:13:08.413" v="4590" actId="1076"/>
          <ac:spMkLst>
            <pc:docMk/>
            <pc:sldMk cId="4020320346" sldId="271"/>
            <ac:spMk id="2" creationId="{67A868EF-5308-B116-20E8-1817A8226276}"/>
          </ac:spMkLst>
        </pc:spChg>
        <pc:spChg chg="mod">
          <ac:chgData name="Francesco Belletti" userId="8aab8328-f97d-4e75-ac0b-1ac5dbd93949" providerId="ADAL" clId="{4CBB7DCA-222D-4CBB-98E8-65FC6FEEFE09}" dt="2026-10-02T17:13:56.467" v="4605" actId="948"/>
          <ac:spMkLst>
            <pc:docMk/>
            <pc:sldMk cId="4020320346" sldId="271"/>
            <ac:spMk id="3" creationId="{ED7809BA-7011-37C3-6D48-FA06781B5A4C}"/>
          </ac:spMkLst>
        </pc:spChg>
        <pc:spChg chg="mod">
          <ac:chgData name="Francesco Belletti" userId="8aab8328-f97d-4e75-ac0b-1ac5dbd93949" providerId="ADAL" clId="{4CBB7DCA-222D-4CBB-98E8-65FC6FEEFE09}" dt="2026-10-05T10:25:14.594" v="5517" actId="20577"/>
          <ac:spMkLst>
            <pc:docMk/>
            <pc:sldMk cId="4020320346" sldId="271"/>
            <ac:spMk id="4" creationId="{0808A7CA-5F8E-4546-9A67-22F6A6F13E7B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5:46.689" v="5540" actId="12"/>
        <pc:sldMkLst>
          <pc:docMk/>
          <pc:sldMk cId="3819181540" sldId="272"/>
        </pc:sldMkLst>
        <pc:spChg chg="mod">
          <ac:chgData name="Francesco Belletti" userId="8aab8328-f97d-4e75-ac0b-1ac5dbd93949" providerId="ADAL" clId="{4CBB7DCA-222D-4CBB-98E8-65FC6FEEFE09}" dt="2026-10-02T17:20:42.240" v="4990" actId="1076"/>
          <ac:spMkLst>
            <pc:docMk/>
            <pc:sldMk cId="3819181540" sldId="272"/>
            <ac:spMk id="2" creationId="{FE86EE5D-EEFD-A9DE-CEAD-F5A5004B816A}"/>
          </ac:spMkLst>
        </pc:spChg>
        <pc:spChg chg="mod">
          <ac:chgData name="Francesco Belletti" userId="8aab8328-f97d-4e75-ac0b-1ac5dbd93949" providerId="ADAL" clId="{4CBB7DCA-222D-4CBB-98E8-65FC6FEEFE09}" dt="2026-10-02T17:21:12.349" v="5001" actId="20577"/>
          <ac:spMkLst>
            <pc:docMk/>
            <pc:sldMk cId="3819181540" sldId="272"/>
            <ac:spMk id="3" creationId="{67E559E1-8CBF-8C47-4B83-E1B1EA7023D9}"/>
          </ac:spMkLst>
        </pc:spChg>
        <pc:spChg chg="mod">
          <ac:chgData name="Francesco Belletti" userId="8aab8328-f97d-4e75-ac0b-1ac5dbd93949" providerId="ADAL" clId="{4CBB7DCA-222D-4CBB-98E8-65FC6FEEFE09}" dt="2026-10-05T10:25:46.689" v="5540" actId="12"/>
          <ac:spMkLst>
            <pc:docMk/>
            <pc:sldMk cId="3819181540" sldId="272"/>
            <ac:spMk id="4" creationId="{FEC104A0-0234-D574-5AD5-1ED7F23957BD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4:07.823" v="5498" actId="20577"/>
        <pc:sldMkLst>
          <pc:docMk/>
          <pc:sldMk cId="4204787379" sldId="273"/>
        </pc:sldMkLst>
        <pc:spChg chg="mod">
          <ac:chgData name="Francesco Belletti" userId="8aab8328-f97d-4e75-ac0b-1ac5dbd93949" providerId="ADAL" clId="{4CBB7DCA-222D-4CBB-98E8-65FC6FEEFE09}" dt="2026-10-02T16:47:30.231" v="4362" actId="20577"/>
          <ac:spMkLst>
            <pc:docMk/>
            <pc:sldMk cId="4204787379" sldId="273"/>
            <ac:spMk id="3" creationId="{EB83856F-CF52-730F-E7B7-6562BFF15E4A}"/>
          </ac:spMkLst>
        </pc:spChg>
        <pc:spChg chg="mod">
          <ac:chgData name="Francesco Belletti" userId="8aab8328-f97d-4e75-ac0b-1ac5dbd93949" providerId="ADAL" clId="{4CBB7DCA-222D-4CBB-98E8-65FC6FEEFE09}" dt="2026-10-05T10:24:07.823" v="5498" actId="20577"/>
          <ac:spMkLst>
            <pc:docMk/>
            <pc:sldMk cId="4204787379" sldId="273"/>
            <ac:spMk id="4" creationId="{8F0AB13A-8369-649C-3AB1-68ED139EFD47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4:15.247" v="5500" actId="20577"/>
        <pc:sldMkLst>
          <pc:docMk/>
          <pc:sldMk cId="3416381275" sldId="275"/>
        </pc:sldMkLst>
        <pc:spChg chg="mod">
          <ac:chgData name="Francesco Belletti" userId="8aab8328-f97d-4e75-ac0b-1ac5dbd93949" providerId="ADAL" clId="{4CBB7DCA-222D-4CBB-98E8-65FC6FEEFE09}" dt="2026-10-02T16:47:21.690" v="4358" actId="14100"/>
          <ac:spMkLst>
            <pc:docMk/>
            <pc:sldMk cId="3416381275" sldId="275"/>
            <ac:spMk id="3" creationId="{33520C59-E588-A7EB-9941-39657241D50E}"/>
          </ac:spMkLst>
        </pc:spChg>
        <pc:spChg chg="mod">
          <ac:chgData name="Francesco Belletti" userId="8aab8328-f97d-4e75-ac0b-1ac5dbd93949" providerId="ADAL" clId="{4CBB7DCA-222D-4CBB-98E8-65FC6FEEFE09}" dt="2026-10-05T10:24:15.247" v="5500" actId="20577"/>
          <ac:spMkLst>
            <pc:docMk/>
            <pc:sldMk cId="3416381275" sldId="275"/>
            <ac:spMk id="4" creationId="{A07CC4A6-11CD-D487-923A-B6DEC2C33E3E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4:20.926" v="5502" actId="20577"/>
        <pc:sldMkLst>
          <pc:docMk/>
          <pc:sldMk cId="272795268" sldId="276"/>
        </pc:sldMkLst>
        <pc:spChg chg="mod">
          <ac:chgData name="Francesco Belletti" userId="8aab8328-f97d-4e75-ac0b-1ac5dbd93949" providerId="ADAL" clId="{4CBB7DCA-222D-4CBB-98E8-65FC6FEEFE09}" dt="2026-10-02T16:49:01.588" v="4377" actId="255"/>
          <ac:spMkLst>
            <pc:docMk/>
            <pc:sldMk cId="272795268" sldId="276"/>
            <ac:spMk id="3" creationId="{168C034B-A08D-19C1-55B7-723DF42A36F5}"/>
          </ac:spMkLst>
        </pc:spChg>
        <pc:spChg chg="mod">
          <ac:chgData name="Francesco Belletti" userId="8aab8328-f97d-4e75-ac0b-1ac5dbd93949" providerId="ADAL" clId="{4CBB7DCA-222D-4CBB-98E8-65FC6FEEFE09}" dt="2026-10-05T10:24:20.926" v="5502" actId="20577"/>
          <ac:spMkLst>
            <pc:docMk/>
            <pc:sldMk cId="272795268" sldId="276"/>
            <ac:spMk id="4" creationId="{F86163E2-29E0-A774-E2DF-29826F835059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4:28.053" v="5505" actId="20577"/>
        <pc:sldMkLst>
          <pc:docMk/>
          <pc:sldMk cId="1076843039" sldId="277"/>
        </pc:sldMkLst>
        <pc:spChg chg="mod">
          <ac:chgData name="Francesco Belletti" userId="8aab8328-f97d-4e75-ac0b-1ac5dbd93949" providerId="ADAL" clId="{4CBB7DCA-222D-4CBB-98E8-65FC6FEEFE09}" dt="2026-10-02T16:49:55.694" v="4386" actId="255"/>
          <ac:spMkLst>
            <pc:docMk/>
            <pc:sldMk cId="1076843039" sldId="277"/>
            <ac:spMk id="3" creationId="{14C73C1B-02EC-F1FA-62CD-98E43F56AA47}"/>
          </ac:spMkLst>
        </pc:spChg>
        <pc:spChg chg="mod">
          <ac:chgData name="Francesco Belletti" userId="8aab8328-f97d-4e75-ac0b-1ac5dbd93949" providerId="ADAL" clId="{4CBB7DCA-222D-4CBB-98E8-65FC6FEEFE09}" dt="2026-10-05T10:24:28.053" v="5505" actId="20577"/>
          <ac:spMkLst>
            <pc:docMk/>
            <pc:sldMk cId="1076843039" sldId="277"/>
            <ac:spMk id="4" creationId="{49820460-C5AA-DE62-EB4E-4517D1B2E591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4:43.114" v="5508" actId="20577"/>
        <pc:sldMkLst>
          <pc:docMk/>
          <pc:sldMk cId="3500143822" sldId="278"/>
        </pc:sldMkLst>
        <pc:spChg chg="mod">
          <ac:chgData name="Francesco Belletti" userId="8aab8328-f97d-4e75-ac0b-1ac5dbd93949" providerId="ADAL" clId="{4CBB7DCA-222D-4CBB-98E8-65FC6FEEFE09}" dt="2026-10-05T10:24:43.114" v="5508" actId="20577"/>
          <ac:spMkLst>
            <pc:docMk/>
            <pc:sldMk cId="3500143822" sldId="278"/>
            <ac:spMk id="4" creationId="{986472A1-934F-8EB1-5F6C-BB05CB2CC579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4:48.091" v="5510" actId="20577"/>
        <pc:sldMkLst>
          <pc:docMk/>
          <pc:sldMk cId="3294389094" sldId="279"/>
        </pc:sldMkLst>
        <pc:spChg chg="mod">
          <ac:chgData name="Francesco Belletti" userId="8aab8328-f97d-4e75-ac0b-1ac5dbd93949" providerId="ADAL" clId="{4CBB7DCA-222D-4CBB-98E8-65FC6FEEFE09}" dt="2026-10-02T17:07:35.922" v="4554" actId="6549"/>
          <ac:spMkLst>
            <pc:docMk/>
            <pc:sldMk cId="3294389094" sldId="279"/>
            <ac:spMk id="3" creationId="{20084D49-3557-3751-0607-B273E8E3EA10}"/>
          </ac:spMkLst>
        </pc:spChg>
        <pc:spChg chg="mod">
          <ac:chgData name="Francesco Belletti" userId="8aab8328-f97d-4e75-ac0b-1ac5dbd93949" providerId="ADAL" clId="{4CBB7DCA-222D-4CBB-98E8-65FC6FEEFE09}" dt="2026-10-05T10:24:48.091" v="5510" actId="20577"/>
          <ac:spMkLst>
            <pc:docMk/>
            <pc:sldMk cId="3294389094" sldId="279"/>
            <ac:spMk id="4" creationId="{8BDD2AE8-CC5F-988B-7308-78888434F7D8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6:05.297" v="5543" actId="255"/>
        <pc:sldMkLst>
          <pc:docMk/>
          <pc:sldMk cId="764917645" sldId="280"/>
        </pc:sldMkLst>
        <pc:spChg chg="mod">
          <ac:chgData name="Francesco Belletti" userId="8aab8328-f97d-4e75-ac0b-1ac5dbd93949" providerId="ADAL" clId="{4CBB7DCA-222D-4CBB-98E8-65FC6FEEFE09}" dt="2026-10-02T17:10:07.948" v="4572" actId="948"/>
          <ac:spMkLst>
            <pc:docMk/>
            <pc:sldMk cId="764917645" sldId="280"/>
            <ac:spMk id="3" creationId="{8F79740C-543F-53FC-C490-7D7D77F0F5E6}"/>
          </ac:spMkLst>
        </pc:spChg>
        <pc:spChg chg="mod">
          <ac:chgData name="Francesco Belletti" userId="8aab8328-f97d-4e75-ac0b-1ac5dbd93949" providerId="ADAL" clId="{4CBB7DCA-222D-4CBB-98E8-65FC6FEEFE09}" dt="2026-10-05T10:26:05.297" v="5543" actId="255"/>
          <ac:spMkLst>
            <pc:docMk/>
            <pc:sldMk cId="764917645" sldId="280"/>
            <ac:spMk id="4" creationId="{319BD3F1-B108-8DCE-C834-9DE57668D6FE}"/>
          </ac:spMkLst>
        </pc:spChg>
      </pc:sldChg>
      <pc:sldChg chg="addSp delSp modSp add mod">
        <pc:chgData name="Francesco Belletti" userId="8aab8328-f97d-4e75-ac0b-1ac5dbd93949" providerId="ADAL" clId="{4CBB7DCA-222D-4CBB-98E8-65FC6FEEFE09}" dt="2026-10-05T10:25:34.564" v="5535" actId="6549"/>
        <pc:sldMkLst>
          <pc:docMk/>
          <pc:sldMk cId="3642048058" sldId="281"/>
        </pc:sldMkLst>
        <pc:spChg chg="mod">
          <ac:chgData name="Francesco Belletti" userId="8aab8328-f97d-4e75-ac0b-1ac5dbd93949" providerId="ADAL" clId="{4CBB7DCA-222D-4CBB-98E8-65FC6FEEFE09}" dt="2026-10-02T17:16:31.488" v="4632" actId="5793"/>
          <ac:spMkLst>
            <pc:docMk/>
            <pc:sldMk cId="3642048058" sldId="281"/>
            <ac:spMk id="3" creationId="{10E15E38-C36D-6132-3DF6-DBCEE2349E84}"/>
          </ac:spMkLst>
        </pc:spChg>
        <pc:spChg chg="mod">
          <ac:chgData name="Francesco Belletti" userId="8aab8328-f97d-4e75-ac0b-1ac5dbd93949" providerId="ADAL" clId="{4CBB7DCA-222D-4CBB-98E8-65FC6FEEFE09}" dt="2026-10-05T10:25:34.564" v="5535" actId="6549"/>
          <ac:spMkLst>
            <pc:docMk/>
            <pc:sldMk cId="3642048058" sldId="281"/>
            <ac:spMk id="4" creationId="{BC65A0A1-3CC9-8629-B39D-B6F6536C274D}"/>
          </ac:spMkLst>
        </pc:spChg>
      </pc:sldChg>
      <pc:sldChg chg="modSp add del mod">
        <pc:chgData name="Francesco Belletti" userId="8aab8328-f97d-4e75-ac0b-1ac5dbd93949" providerId="ADAL" clId="{4CBB7DCA-222D-4CBB-98E8-65FC6FEEFE09}" dt="2026-10-05T10:26:23.389" v="5546" actId="47"/>
        <pc:sldMkLst>
          <pc:docMk/>
          <pc:sldMk cId="3247497565" sldId="282"/>
        </pc:sldMkLst>
        <pc:spChg chg="mod">
          <ac:chgData name="Francesco Belletti" userId="8aab8328-f97d-4e75-ac0b-1ac5dbd93949" providerId="ADAL" clId="{4CBB7DCA-222D-4CBB-98E8-65FC6FEEFE09}" dt="2026-10-02T17:23:09.993" v="5014" actId="1076"/>
          <ac:spMkLst>
            <pc:docMk/>
            <pc:sldMk cId="3247497565" sldId="282"/>
            <ac:spMk id="2" creationId="{C6B79779-C8A4-4E35-F239-039890AE7063}"/>
          </ac:spMkLst>
        </pc:spChg>
        <pc:spChg chg="mod">
          <ac:chgData name="Francesco Belletti" userId="8aab8328-f97d-4e75-ac0b-1ac5dbd93949" providerId="ADAL" clId="{4CBB7DCA-222D-4CBB-98E8-65FC6FEEFE09}" dt="2026-10-02T17:25:54.536" v="5040" actId="20577"/>
          <ac:spMkLst>
            <pc:docMk/>
            <pc:sldMk cId="3247497565" sldId="282"/>
            <ac:spMk id="3" creationId="{1A986CC7-9209-F3F7-7B73-4E2F0122727B}"/>
          </ac:spMkLst>
        </pc:spChg>
        <pc:spChg chg="mod">
          <ac:chgData name="Francesco Belletti" userId="8aab8328-f97d-4e75-ac0b-1ac5dbd93949" providerId="ADAL" clId="{4CBB7DCA-222D-4CBB-98E8-65FC6FEEFE09}" dt="2026-10-02T17:28:45.809" v="5069" actId="6549"/>
          <ac:spMkLst>
            <pc:docMk/>
            <pc:sldMk cId="3247497565" sldId="282"/>
            <ac:spMk id="4" creationId="{6DE72BAF-FA07-E1A7-10E4-E879B2446772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6:19.609" v="5545" actId="20577"/>
        <pc:sldMkLst>
          <pc:docMk/>
          <pc:sldMk cId="1443176581" sldId="283"/>
        </pc:sldMkLst>
        <pc:spChg chg="mod">
          <ac:chgData name="Francesco Belletti" userId="8aab8328-f97d-4e75-ac0b-1ac5dbd93949" providerId="ADAL" clId="{4CBB7DCA-222D-4CBB-98E8-65FC6FEEFE09}" dt="2026-10-05T10:26:19.609" v="5545" actId="20577"/>
          <ac:spMkLst>
            <pc:docMk/>
            <pc:sldMk cId="1443176581" sldId="283"/>
            <ac:spMk id="4" creationId="{979B18C9-4528-8144-32B6-FCF3079254A8}"/>
          </ac:spMkLst>
        </pc:spChg>
      </pc:sldChg>
      <pc:sldChg chg="modSp add del mod">
        <pc:chgData name="Francesco Belletti" userId="8aab8328-f97d-4e75-ac0b-1ac5dbd93949" providerId="ADAL" clId="{4CBB7DCA-222D-4CBB-98E8-65FC6FEEFE09}" dt="2026-10-05T09:49:02.564" v="5211" actId="47"/>
        <pc:sldMkLst>
          <pc:docMk/>
          <pc:sldMk cId="0" sldId="364"/>
        </pc:sldMkLst>
        <pc:spChg chg="mod">
          <ac:chgData name="Francesco Belletti" userId="8aab8328-f97d-4e75-ac0b-1ac5dbd93949" providerId="ADAL" clId="{4CBB7DCA-222D-4CBB-98E8-65FC6FEEFE09}" dt="2026-10-05T09:46:04.616" v="5182" actId="1076"/>
          <ac:spMkLst>
            <pc:docMk/>
            <pc:sldMk cId="0" sldId="364"/>
            <ac:spMk id="3" creationId="{00000000-0000-0000-0000-000000000000}"/>
          </ac:spMkLst>
        </pc:spChg>
      </pc:sldChg>
      <pc:sldChg chg="modSp add del mod">
        <pc:chgData name="Francesco Belletti" userId="8aab8328-f97d-4e75-ac0b-1ac5dbd93949" providerId="ADAL" clId="{4CBB7DCA-222D-4CBB-98E8-65FC6FEEFE09}" dt="2026-10-05T09:49:00.587" v="5210" actId="47"/>
        <pc:sldMkLst>
          <pc:docMk/>
          <pc:sldMk cId="0" sldId="366"/>
        </pc:sldMkLst>
        <pc:spChg chg="mod">
          <ac:chgData name="Francesco Belletti" userId="8aab8328-f97d-4e75-ac0b-1ac5dbd93949" providerId="ADAL" clId="{4CBB7DCA-222D-4CBB-98E8-65FC6FEEFE09}" dt="2026-10-05T09:42:27.865" v="5150" actId="6549"/>
          <ac:spMkLst>
            <pc:docMk/>
            <pc:sldMk cId="0" sldId="366"/>
            <ac:spMk id="2" creationId="{00000000-0000-0000-0000-000000000000}"/>
          </ac:spMkLst>
        </pc:spChg>
        <pc:spChg chg="mod">
          <ac:chgData name="Francesco Belletti" userId="8aab8328-f97d-4e75-ac0b-1ac5dbd93949" providerId="ADAL" clId="{4CBB7DCA-222D-4CBB-98E8-65FC6FEEFE09}" dt="2026-10-05T09:40:48.061" v="5093" actId="21"/>
          <ac:spMkLst>
            <pc:docMk/>
            <pc:sldMk cId="0" sldId="366"/>
            <ac:spMk id="3" creationId="{00000000-0000-0000-0000-000000000000}"/>
          </ac:spMkLst>
        </pc:spChg>
      </pc:sldChg>
      <pc:sldChg chg="modSp add mod">
        <pc:chgData name="Francesco Belletti" userId="8aab8328-f97d-4e75-ac0b-1ac5dbd93949" providerId="ADAL" clId="{4CBB7DCA-222D-4CBB-98E8-65FC6FEEFE09}" dt="2026-10-05T10:27:14.374" v="5553" actId="113"/>
        <pc:sldMkLst>
          <pc:docMk/>
          <pc:sldMk cId="2258061485" sldId="367"/>
        </pc:sldMkLst>
        <pc:spChg chg="mod">
          <ac:chgData name="Francesco Belletti" userId="8aab8328-f97d-4e75-ac0b-1ac5dbd93949" providerId="ADAL" clId="{4CBB7DCA-222D-4CBB-98E8-65FC6FEEFE09}" dt="2026-10-05T09:55:57.618" v="5296" actId="6549"/>
          <ac:spMkLst>
            <pc:docMk/>
            <pc:sldMk cId="2258061485" sldId="367"/>
            <ac:spMk id="3" creationId="{BFEC58B8-C75F-6C4B-23B6-B8A3C27223F5}"/>
          </ac:spMkLst>
        </pc:spChg>
        <pc:spChg chg="mod">
          <ac:chgData name="Francesco Belletti" userId="8aab8328-f97d-4e75-ac0b-1ac5dbd93949" providerId="ADAL" clId="{4CBB7DCA-222D-4CBB-98E8-65FC6FEEFE09}" dt="2026-10-05T10:27:14.374" v="5553" actId="113"/>
          <ac:spMkLst>
            <pc:docMk/>
            <pc:sldMk cId="2258061485" sldId="367"/>
            <ac:spMk id="4" creationId="{5C7B8BEC-DF02-3B29-03C1-F4BA2FA02988}"/>
          </ac:spMkLst>
        </pc:spChg>
      </pc:sldChg>
      <pc:sldChg chg="addSp delSp modSp add mod">
        <pc:chgData name="Francesco Belletti" userId="8aab8328-f97d-4e75-ac0b-1ac5dbd93949" providerId="ADAL" clId="{4CBB7DCA-222D-4CBB-98E8-65FC6FEEFE09}" dt="2026-10-05T10:27:23.071" v="5554" actId="113"/>
        <pc:sldMkLst>
          <pc:docMk/>
          <pc:sldMk cId="168528357" sldId="368"/>
        </pc:sldMkLst>
        <pc:spChg chg="mod">
          <ac:chgData name="Francesco Belletti" userId="8aab8328-f97d-4e75-ac0b-1ac5dbd93949" providerId="ADAL" clId="{4CBB7DCA-222D-4CBB-98E8-65FC6FEEFE09}" dt="2026-10-05T09:55:37.034" v="5289" actId="20577"/>
          <ac:spMkLst>
            <pc:docMk/>
            <pc:sldMk cId="168528357" sldId="368"/>
            <ac:spMk id="3" creationId="{05FA8264-A04D-B688-DC93-AD80763B12F4}"/>
          </ac:spMkLst>
        </pc:spChg>
        <pc:spChg chg="mod">
          <ac:chgData name="Francesco Belletti" userId="8aab8328-f97d-4e75-ac0b-1ac5dbd93949" providerId="ADAL" clId="{4CBB7DCA-222D-4CBB-98E8-65FC6FEEFE09}" dt="2026-10-05T09:45:21.394" v="5170" actId="20577"/>
          <ac:spMkLst>
            <pc:docMk/>
            <pc:sldMk cId="168528357" sldId="368"/>
            <ac:spMk id="4" creationId="{49C70AE4-5122-0366-6131-EEC75F7DEE5B}"/>
          </ac:spMkLst>
        </pc:spChg>
        <pc:spChg chg="add del mod">
          <ac:chgData name="Francesco Belletti" userId="8aab8328-f97d-4e75-ac0b-1ac5dbd93949" providerId="ADAL" clId="{4CBB7DCA-222D-4CBB-98E8-65FC6FEEFE09}" dt="2026-10-05T09:46:25.443" v="5186"/>
          <ac:spMkLst>
            <pc:docMk/>
            <pc:sldMk cId="168528357" sldId="368"/>
            <ac:spMk id="6" creationId="{A6B856C5-55CE-F5BF-3322-76A24BF2BC3C}"/>
          </ac:spMkLst>
        </pc:spChg>
        <pc:spChg chg="add mod">
          <ac:chgData name="Francesco Belletti" userId="8aab8328-f97d-4e75-ac0b-1ac5dbd93949" providerId="ADAL" clId="{4CBB7DCA-222D-4CBB-98E8-65FC6FEEFE09}" dt="2026-10-05T10:27:23.071" v="5554" actId="113"/>
          <ac:spMkLst>
            <pc:docMk/>
            <pc:sldMk cId="168528357" sldId="368"/>
            <ac:spMk id="7" creationId="{13BF2727-0295-2BF2-EE6E-87CF263DFFB2}"/>
          </ac:spMkLst>
        </pc:spChg>
      </pc:sldChg>
      <pc:sldMasterChg chg="delSldLayout">
        <pc:chgData name="Francesco Belletti" userId="8aab8328-f97d-4e75-ac0b-1ac5dbd93949" providerId="ADAL" clId="{4CBB7DCA-222D-4CBB-98E8-65FC6FEEFE09}" dt="2026-10-05T09:49:02.564" v="5211" actId="47"/>
        <pc:sldMasterMkLst>
          <pc:docMk/>
          <pc:sldMasterMk cId="0" sldId="2147483648"/>
        </pc:sldMasterMkLst>
        <pc:sldLayoutChg chg="del">
          <pc:chgData name="Francesco Belletti" userId="8aab8328-f97d-4e75-ac0b-1ac5dbd93949" providerId="ADAL" clId="{4CBB7DCA-222D-4CBB-98E8-65FC6FEEFE09}" dt="2026-10-05T09:49:02.564" v="5211" actId="47"/>
          <pc:sldLayoutMkLst>
            <pc:docMk/>
            <pc:sldMasterMk cId="0" sldId="2147483648"/>
            <pc:sldLayoutMk cId="2497660092" sldId="214748365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947737" cy="10091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6466859" y="0"/>
            <a:ext cx="4947737" cy="10091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7D44D-CEA1-43D1-A553-C34F4C48FB00}" type="datetimeFigureOut">
              <a:rPr lang="it-IT" smtClean="0"/>
              <a:t>05/10/2026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-263525" y="2513013"/>
            <a:ext cx="1194435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1141370" y="9674680"/>
            <a:ext cx="9134561" cy="791640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19094983"/>
            <a:ext cx="4947737" cy="10091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6466859" y="19094983"/>
            <a:ext cx="4947737" cy="10091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BC020F-4AE4-4083-A7A7-E7A251269B5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11036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BC020F-4AE4-4083-A7A7-E7A251269B59}" type="slidenum">
              <a:rPr lang="it-IT" smtClean="0"/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427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/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/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/>
          <p:cNvSpPr txBox="1">
            <a:spLocks noGrp="1"/>
          </p:cNvSpPr>
          <p:nvPr>
            <p:ph type="title" hasCustomPrompt="1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/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Sottotitolo, seconda riga</a:t>
            </a:r>
            <a:endParaRPr sz="4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11" name="object 7"/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/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/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/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0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/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/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Relatore/Relatrice</a:t>
            </a:r>
            <a:endParaRPr sz="5650" dirty="0">
              <a:latin typeface="Arial" panose="020B0604020202020204"/>
              <a:cs typeface="Arial" panose="020B0604020202020204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 </a:t>
            </a:r>
            <a:endParaRPr sz="4800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/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/>
          <p:cNvSpPr txBox="1">
            <a:spLocks noGrp="1"/>
          </p:cNvSpPr>
          <p:nvPr>
            <p:ph type="title" idx="4294967295" hasCustomPrompt="1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/>
          <p:cNvSpPr txBox="1">
            <a:spLocks noGrp="1"/>
          </p:cNvSpPr>
          <p:nvPr>
            <p:ph type="body" idx="9" hasCustomPrompt="1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/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/>
          <p:cNvSpPr txBox="1">
            <a:spLocks noGrp="1"/>
          </p:cNvSpPr>
          <p:nvPr>
            <p:ph type="title" idx="4294967295" hasCustomPrompt="1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/>
          <p:cNvSpPr txBox="1">
            <a:spLocks noGrp="1"/>
          </p:cNvSpPr>
          <p:nvPr>
            <p:ph type="body" idx="9" hasCustomPrompt="1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-158750" y="-158750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4367510" cy="11695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I Centri per la famiglia</a:t>
            </a:r>
            <a:endParaRPr dirty="0"/>
          </a:p>
        </p:txBody>
      </p:sp>
      <p:sp>
        <p:nvSpPr>
          <p:cNvPr id="6" name="object 6"/>
          <p:cNvSpPr txBox="1"/>
          <p:nvPr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Tra presente e futuro: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Prime indicazioni per nuove Linee di indirizzo</a:t>
            </a:r>
            <a:endParaRPr sz="4800" dirty="0">
              <a:latin typeface="Arial" panose="020B0604020202020204"/>
              <a:cs typeface="Arial" panose="020B0604020202020204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0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/>
          <p:cNvSpPr txBox="1"/>
          <p:nvPr/>
        </p:nvSpPr>
        <p:spPr>
          <a:xfrm>
            <a:off x="2501302" y="5924557"/>
            <a:ext cx="16237548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 panose="020B0604020202020204"/>
                <a:cs typeface="Arial" panose="020B0604020202020204"/>
              </a:rPr>
              <a:t>Francesco BELLETTI</a:t>
            </a:r>
            <a:endParaRPr sz="5650" dirty="0">
              <a:latin typeface="Arial" panose="020B0604020202020204"/>
              <a:cs typeface="Arial" panose="020B0604020202020204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Direttore Cisf </a:t>
            </a:r>
            <a:r>
              <a:rPr lang="it-IT" sz="4800" b="1" i="1" dirty="0">
                <a:solidFill>
                  <a:srgbClr val="231F20"/>
                </a:solidFill>
                <a:latin typeface="Arial" panose="020B0604020202020204"/>
                <a:cs typeface="Arial" panose="020B0604020202020204"/>
              </a:rPr>
              <a:t>(Centro Internazionale Studi Famiglia)</a:t>
            </a:r>
            <a:endParaRPr sz="4800" i="1" dirty="0">
              <a:latin typeface="Arial" panose="020B0604020202020204"/>
              <a:cs typeface="Arial" panose="020B0604020202020204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Linee di indirizzo (</a:t>
            </a:r>
            <a:r>
              <a:rPr lang="it-IT" spc="-250" dirty="0" err="1"/>
              <a:t>LdI</a:t>
            </a:r>
            <a:r>
              <a:rPr lang="it-IT" spc="-250" dirty="0"/>
              <a:t>):</a:t>
            </a:r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Punti di attenzione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693779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b="0" spc="-250" dirty="0"/>
              <a:t>Nella possibile definizione delle </a:t>
            </a:r>
            <a:r>
              <a:rPr lang="it-IT" sz="6000" b="0" spc="-250" dirty="0" err="1"/>
              <a:t>LdI</a:t>
            </a:r>
            <a:r>
              <a:rPr lang="it-IT" sz="6000" b="0" spc="-250" dirty="0"/>
              <a:t> sono emersi cinque nodi strategici, attorno a cui sviluppare una riflessione: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6000" b="0" spc="-250" dirty="0"/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4400" dirty="0"/>
              <a:t>L’identità dei </a:t>
            </a:r>
            <a:r>
              <a:rPr lang="it-IT" sz="4400" dirty="0" err="1"/>
              <a:t>CpF</a:t>
            </a:r>
            <a:endParaRPr lang="it-IT" sz="4400" dirty="0"/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4400" dirty="0"/>
              <a:t>Governance e territorio </a:t>
            </a:r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4400" dirty="0"/>
              <a:t>I destinatari delle attività</a:t>
            </a:r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4400" dirty="0"/>
              <a:t>Gli operatori</a:t>
            </a:r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4400" dirty="0"/>
              <a:t>Strumenti per l’innovazione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E94FD-726D-B273-B21C-B267C200B4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074A6FC1-AB1F-D6EC-C1A9-0E0921072C11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EE34BAF8-0282-ACA2-D6E5-7826E510B9F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90052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42950" indent="-742950">
              <a:lnSpc>
                <a:spcPts val="8945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8000" b="0" dirty="0"/>
              <a:t>L’identità dei </a:t>
            </a:r>
            <a:r>
              <a:rPr lang="it-IT" sz="8000" b="0" dirty="0" err="1"/>
              <a:t>CpF</a:t>
            </a:r>
            <a:endParaRPr lang="it-IT" spc="-250" dirty="0"/>
          </a:p>
          <a:p>
            <a:pPr marL="12700">
              <a:lnSpc>
                <a:spcPts val="5765"/>
              </a:lnSpc>
            </a:pPr>
            <a:endParaRPr lang="it-IT"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682A40D-E616-E216-B69F-C8DF26A80B4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99401"/>
            <a:ext cx="17456874" cy="72763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927100" indent="-914400">
              <a:lnSpc>
                <a:spcPct val="100000"/>
              </a:lnSpc>
              <a:spcBef>
                <a:spcPts val="120"/>
              </a:spcBef>
              <a:buAutoNum type="arabicPeriod"/>
            </a:pPr>
            <a:r>
              <a:rPr lang="it-IT" sz="4400" spc="-250" dirty="0"/>
              <a:t>Evoluzione del sistema dei </a:t>
            </a:r>
            <a:r>
              <a:rPr lang="it-IT" sz="4400" spc="-250" dirty="0" err="1"/>
              <a:t>CpF</a:t>
            </a:r>
            <a:r>
              <a:rPr lang="it-IT" sz="4400" spc="-250" dirty="0"/>
              <a:t>. </a:t>
            </a:r>
            <a:r>
              <a:rPr lang="it-IT" sz="4400" b="0" i="1" spc="-250" dirty="0"/>
              <a:t>Come siamo arrivati al </a:t>
            </a:r>
            <a:r>
              <a:rPr lang="it-IT" sz="4400" b="0" i="1" spc="-250" dirty="0" err="1"/>
              <a:t>CpF</a:t>
            </a:r>
            <a:r>
              <a:rPr lang="it-IT" sz="4400" b="0" i="1" spc="-250" dirty="0"/>
              <a:t> di oggi?</a:t>
            </a:r>
          </a:p>
          <a:p>
            <a:pPr marL="927100" indent="-914400">
              <a:spcBef>
                <a:spcPts val="120"/>
              </a:spcBef>
              <a:buFontTx/>
              <a:buAutoNum type="arabicPeriod"/>
            </a:pPr>
            <a:r>
              <a:rPr lang="it-IT" sz="4400" dirty="0"/>
              <a:t>Principi che orientano l’azione. </a:t>
            </a:r>
            <a:r>
              <a:rPr lang="it-IT" sz="4400" b="0" i="1" dirty="0"/>
              <a:t>Quali principi guidano l’azione dei </a:t>
            </a:r>
            <a:r>
              <a:rPr lang="it-IT" sz="4400" b="0" i="1" dirty="0" err="1"/>
              <a:t>CpF</a:t>
            </a:r>
            <a:r>
              <a:rPr lang="it-IT" sz="4400" b="0" i="1" dirty="0"/>
              <a:t>? </a:t>
            </a:r>
          </a:p>
          <a:p>
            <a:pPr marL="927100" indent="-914400">
              <a:spcBef>
                <a:spcPts val="120"/>
              </a:spcBef>
              <a:buFontTx/>
              <a:buAutoNum type="arabicPeriod"/>
            </a:pPr>
            <a:r>
              <a:rPr lang="it-IT" sz="4400" dirty="0"/>
              <a:t>Funzioni strategiche del Centro per la Famiglia.</a:t>
            </a:r>
            <a:r>
              <a:rPr lang="it-IT" sz="4400" b="0" i="1" dirty="0"/>
              <a:t> Quale contributo è chiamato a offrire il Centro alle politiche familiari?</a:t>
            </a:r>
          </a:p>
          <a:p>
            <a:pPr marL="927100" indent="-914400">
              <a:spcBef>
                <a:spcPts val="120"/>
              </a:spcBef>
              <a:buFontTx/>
              <a:buAutoNum type="arabicPeriod"/>
            </a:pPr>
            <a:r>
              <a:rPr lang="it-IT" sz="4400" spc="-250" dirty="0"/>
              <a:t>Identità e ruolo del </a:t>
            </a:r>
            <a:r>
              <a:rPr lang="it-IT" sz="4400" spc="-250" dirty="0" err="1"/>
              <a:t>CpF</a:t>
            </a:r>
            <a:r>
              <a:rPr lang="it-IT" sz="4400" spc="-250" dirty="0"/>
              <a:t>. </a:t>
            </a:r>
            <a:r>
              <a:rPr lang="it-IT" sz="4400" b="0" i="1" spc="-250" dirty="0"/>
              <a:t>Cosa è oggi un </a:t>
            </a:r>
            <a:r>
              <a:rPr lang="it-IT" sz="4400" b="0" i="1" spc="-250" dirty="0" err="1"/>
              <a:t>CpF</a:t>
            </a:r>
            <a:r>
              <a:rPr lang="it-IT" sz="4400" b="0" i="1" spc="-250" dirty="0"/>
              <a:t>? </a:t>
            </a:r>
          </a:p>
          <a:p>
            <a:pPr marL="12700">
              <a:spcBef>
                <a:spcPts val="120"/>
              </a:spcBef>
            </a:pPr>
            <a:endParaRPr lang="it-IT" sz="4400" b="0" i="1" dirty="0"/>
          </a:p>
          <a:p>
            <a:pPr marL="927100" indent="-914400">
              <a:lnSpc>
                <a:spcPct val="100000"/>
              </a:lnSpc>
              <a:spcBef>
                <a:spcPts val="120"/>
              </a:spcBef>
              <a:buAutoNum type="arabicPeriod"/>
            </a:pPr>
            <a:endParaRPr lang="it-IT" sz="5400" b="0" i="1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6000" b="0" i="1" spc="-25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3944058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C94499-844C-AB85-5801-81B68EF7D3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C9B5A7C-A2F7-C22F-2A0E-C2989C263679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8B25AACA-678A-9C71-6435-5E50AA94AC5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2980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8000" b="0" dirty="0"/>
              <a:t>2. Governance e reti territoriali</a:t>
            </a:r>
            <a:br>
              <a:rPr lang="it-IT" sz="8000" b="0" dirty="0"/>
            </a:br>
            <a:endParaRPr lang="it-IT" spc="-250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BD0E94C-2DCB-3045-25E6-C0A3C1F307C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72199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914400" indent="-914400">
              <a:spcBef>
                <a:spcPts val="120"/>
              </a:spcBef>
              <a:buAutoNum type="arabicPeriod"/>
            </a:pPr>
            <a:r>
              <a:rPr lang="it-IT" sz="4800" dirty="0"/>
              <a:t>Governance, alleanze e organizzazione territoriale. </a:t>
            </a:r>
            <a:r>
              <a:rPr lang="it-IT" sz="4800" b="0" i="1" dirty="0"/>
              <a:t>Come il Centro costruisce alleanze e organizza la propria presenza nel territorio?</a:t>
            </a:r>
          </a:p>
          <a:p>
            <a:pPr marL="914400" indent="-914400">
              <a:spcBef>
                <a:spcPts val="120"/>
              </a:spcBef>
              <a:buAutoNum type="arabicPeriod"/>
            </a:pPr>
            <a:r>
              <a:rPr lang="it-IT" sz="4800" dirty="0"/>
              <a:t>La comunicazione. </a:t>
            </a:r>
            <a:r>
              <a:rPr lang="it-IT" sz="4800" b="0" i="1" dirty="0"/>
              <a:t>Come rendere il Centro riconoscibile, accessibile e capace di promuovere una cultura della famiglia?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31329278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D8B15C-2E13-1AE4-BAFF-4010C7DC7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67D67E0-2DD6-D0DB-4864-4F70014037A9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A85381AB-5AF7-E7DE-3278-B03A28F5FD1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99285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8000" b="0" dirty="0"/>
              <a:t>3. I destinatari delle attività</a:t>
            </a:r>
            <a:br>
              <a:rPr lang="it-IT" sz="8000" b="0" dirty="0"/>
            </a:br>
            <a:endParaRPr lang="it-IT"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5C324D0-5377-612D-3225-84413AE3124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465768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155700" indent="-1143000">
              <a:lnSpc>
                <a:spcPct val="100000"/>
              </a:lnSpc>
              <a:spcBef>
                <a:spcPts val="120"/>
              </a:spcBef>
              <a:buAutoNum type="arabicPeriod"/>
            </a:pPr>
            <a:r>
              <a:rPr lang="it-IT" sz="6000" spc="-250" dirty="0"/>
              <a:t>I destinatari</a:t>
            </a:r>
            <a:r>
              <a:rPr lang="it-IT" sz="6000" b="0" spc="-250" dirty="0"/>
              <a:t>. </a:t>
            </a:r>
            <a:r>
              <a:rPr lang="it-IT" sz="6000" b="0" i="1" spc="-250" dirty="0"/>
              <a:t>A chi si rivolgono i </a:t>
            </a:r>
            <a:r>
              <a:rPr lang="it-IT" sz="6000" b="0" i="1" spc="-250" dirty="0" err="1"/>
              <a:t>CpF</a:t>
            </a:r>
            <a:r>
              <a:rPr lang="it-IT" sz="6000" b="0" i="1" spc="-250" dirty="0"/>
              <a:t>?</a:t>
            </a:r>
          </a:p>
          <a:p>
            <a:pPr marL="1155700" indent="-1143000">
              <a:lnSpc>
                <a:spcPct val="100000"/>
              </a:lnSpc>
              <a:spcBef>
                <a:spcPts val="120"/>
              </a:spcBef>
              <a:buAutoNum type="arabicPeriod"/>
            </a:pPr>
            <a:r>
              <a:rPr lang="it-IT" sz="6000" dirty="0"/>
              <a:t>Da spazi a luoghi.</a:t>
            </a:r>
            <a:r>
              <a:rPr lang="it-IT" sz="6000" b="0" dirty="0"/>
              <a:t> </a:t>
            </a:r>
            <a:r>
              <a:rPr lang="it-IT" sz="6000" b="0" i="1" dirty="0"/>
              <a:t>Come trasformare uno spazio dedicato alle famiglie in un luogo riconoscibile, accogliente e generativo? 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6000" b="0" dirty="0"/>
          </a:p>
        </p:txBody>
      </p:sp>
    </p:spTree>
    <p:extLst>
      <p:ext uri="{BB962C8B-B14F-4D97-AF65-F5344CB8AC3E}">
        <p14:creationId xmlns:p14="http://schemas.microsoft.com/office/powerpoint/2010/main" val="78439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075EC-1467-49D5-1B90-74E53BAE80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9E2174A5-05DD-931E-CC0A-99712EC04AC5}"/>
              </a:ext>
            </a:extLst>
          </p:cNvPr>
          <p:cNvSpPr/>
          <p:nvPr/>
        </p:nvSpPr>
        <p:spPr>
          <a:xfrm>
            <a:off x="-1524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11326284-B691-7B4C-FADB-8A14CEAFCCA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2464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8000" b="0" dirty="0"/>
              <a:t>4. Gli operatori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7866A6D5-D5C6-86ED-8B7C-F1E806E7E6D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71541" y="3263900"/>
            <a:ext cx="17456874" cy="49911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800" b="0" spc="-250" dirty="0"/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4400" dirty="0"/>
              <a:t>Operatori, professionalità e competenze. </a:t>
            </a:r>
            <a:r>
              <a:rPr lang="it-IT" sz="4400" b="0" i="1" dirty="0"/>
              <a:t>Chi rende possibile il funzionamento del </a:t>
            </a:r>
            <a:r>
              <a:rPr lang="it-IT" sz="4400" b="0" i="1" dirty="0" err="1"/>
              <a:t>CpF</a:t>
            </a:r>
            <a:r>
              <a:rPr lang="it-IT" sz="4400" b="0" i="1" dirty="0"/>
              <a:t>?</a:t>
            </a:r>
          </a:p>
          <a:p>
            <a:pPr marL="742950" indent="-742950">
              <a:spcBef>
                <a:spcPts val="120"/>
              </a:spcBef>
              <a:buFont typeface="+mj-lt"/>
              <a:buAutoNum type="arabicPeriod"/>
            </a:pPr>
            <a:r>
              <a:rPr lang="it-IT" sz="4800" dirty="0"/>
              <a:t>Percorsi formativi.</a:t>
            </a:r>
            <a:r>
              <a:rPr lang="it-IT" sz="4800" i="1" dirty="0"/>
              <a:t> </a:t>
            </a:r>
            <a:r>
              <a:rPr lang="it-IT" sz="4800" b="0" i="1" dirty="0"/>
              <a:t>Tra competenze specialistiche, </a:t>
            </a:r>
            <a:r>
              <a:rPr lang="it-IT" sz="4800" b="0" i="1" dirty="0" err="1"/>
              <a:t>interprofessionalità</a:t>
            </a:r>
            <a:r>
              <a:rPr lang="it-IT" sz="4800" b="0" i="1" dirty="0"/>
              <a:t> ed empowerment familiare</a:t>
            </a:r>
            <a:endParaRPr lang="it-IT" sz="4800" b="0" dirty="0"/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13849032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D024D7-64E9-929F-5387-BA42DC4A5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3E74CC9-C116-E7B0-DCB7-73A37A7B40F6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9503634B-F637-259D-7119-BAB915891F5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2464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8000" b="0" dirty="0"/>
              <a:t>5. Strumenti per innovare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EB2EA13-547A-5319-E91F-1617694A2B7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321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it-IT" sz="4800" b="0" dirty="0"/>
              <a:t>1. </a:t>
            </a:r>
            <a:r>
              <a:rPr lang="it-IT" sz="4800" dirty="0"/>
              <a:t>Sviluppo, innovazione ed ecosistema digitale. </a:t>
            </a:r>
            <a:r>
              <a:rPr lang="it-IT" sz="4800" b="0" i="1" dirty="0"/>
              <a:t>Quali leve consentono al Centro di sperimentare, apprendere e svilupparsi nel tempo?</a:t>
            </a:r>
          </a:p>
          <a:p>
            <a:r>
              <a:rPr lang="it-IT" sz="4800" dirty="0"/>
              <a:t> 2. Monitoraggio e valutazione. </a:t>
            </a:r>
            <a:r>
              <a:rPr lang="it-IT" sz="4800" b="0" i="1" dirty="0"/>
              <a:t>Come conoscere, valutare e migliorare il contributo del Centro alle famiglie e al territorio?</a:t>
            </a:r>
          </a:p>
          <a:p>
            <a:endParaRPr lang="it-IT" sz="600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623597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0346D-C29D-F6A7-CCE7-526C134596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AC09307-9011-8443-FF67-FD681EE58141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A8D61757-386D-4141-EE65-6181A06BAFC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00054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Linee di indirizzo (</a:t>
            </a:r>
            <a:r>
              <a:rPr lang="it-IT" spc="-250" dirty="0" err="1"/>
              <a:t>LdI</a:t>
            </a:r>
            <a:r>
              <a:rPr lang="it-IT" spc="-250" dirty="0"/>
              <a:t>):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5400" dirty="0"/>
              <a:t>CINQUE NODI TEMATICI, 12 DIMENSIONI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D5E9AE97-90BB-89FE-9E21-4C3882F89B3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27050" y="3263900"/>
            <a:ext cx="19735800" cy="1173911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4000" dirty="0"/>
              <a:t>L’identità dei </a:t>
            </a:r>
            <a:r>
              <a:rPr lang="it-IT" sz="4000" dirty="0" err="1"/>
              <a:t>CpF</a:t>
            </a:r>
            <a:r>
              <a:rPr lang="it-IT" sz="4000" b="0" dirty="0"/>
              <a:t>		   1.1 Evoluzione del sistema dei </a:t>
            </a:r>
            <a:r>
              <a:rPr lang="it-IT" sz="4000" b="0" dirty="0" err="1"/>
              <a:t>CpF</a:t>
            </a:r>
            <a:endParaRPr lang="it-IT" sz="40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b="0" dirty="0"/>
              <a:t>							</a:t>
            </a:r>
            <a:r>
              <a:rPr lang="it-IT" sz="4000" b="0"/>
              <a:t>   1.2 Principi </a:t>
            </a:r>
            <a:r>
              <a:rPr lang="it-IT" sz="4000" b="0" dirty="0"/>
              <a:t>che orientano l’azione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b="0" dirty="0"/>
              <a:t>							   1.3 Funzioni strategiche del </a:t>
            </a:r>
            <a:r>
              <a:rPr lang="it-IT" sz="4000" b="0" dirty="0" err="1"/>
              <a:t>CpF</a:t>
            </a:r>
            <a:endParaRPr lang="it-IT" sz="4000" b="0" dirty="0"/>
          </a:p>
          <a:p>
            <a:pPr marL="2114550" lvl="3" indent="-742950">
              <a:spcBef>
                <a:spcPts val="120"/>
              </a:spcBef>
              <a:buFont typeface="+mj-lt"/>
              <a:buAutoNum type="arabicPeriod"/>
            </a:pPr>
            <a:endParaRPr lang="it-IT" sz="1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b="0" dirty="0"/>
              <a:t>                                                1.4 Identità e ruolo del </a:t>
            </a:r>
            <a:r>
              <a:rPr lang="it-IT" sz="4000" b="0" dirty="0" err="1"/>
              <a:t>CpF</a:t>
            </a:r>
            <a:endParaRPr lang="it-IT" sz="4000" b="0" dirty="0"/>
          </a:p>
          <a:p>
            <a:pPr marL="2571750" lvl="4" indent="-742950">
              <a:spcBef>
                <a:spcPts val="120"/>
              </a:spcBef>
              <a:buFont typeface="+mj-lt"/>
              <a:buAutoNum type="arabicPeriod"/>
            </a:pPr>
            <a:endParaRPr lang="it-IT" sz="1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dirty="0"/>
              <a:t>2. Governance e territorio</a:t>
            </a:r>
            <a:r>
              <a:rPr lang="it-IT" sz="4000" b="0" dirty="0"/>
              <a:t>    2.1 Governance, alleanze e organizzazione territoriale 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b="0" dirty="0"/>
              <a:t>							   2.2 La comunicazione 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dirty="0"/>
              <a:t>3. I destinatari delle attività</a:t>
            </a:r>
            <a:r>
              <a:rPr lang="it-IT" sz="4000" b="0" dirty="0"/>
              <a:t>  3.1 I destinatari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b="0" dirty="0"/>
              <a:t>							   3.2 Da spazi a luoghi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dirty="0"/>
              <a:t>4. Gli operatori </a:t>
            </a:r>
            <a:r>
              <a:rPr lang="it-IT" sz="4000" b="0" dirty="0"/>
              <a:t>			   4.1 Operatori, professionalità e competenze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3600" b="0" dirty="0"/>
              <a:t>						  	   </a:t>
            </a:r>
            <a:r>
              <a:rPr lang="it-IT" sz="4000" b="0" dirty="0"/>
              <a:t>4.2 Percorsi formativi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dirty="0"/>
              <a:t>5. Strumenti per innovare     </a:t>
            </a:r>
            <a:r>
              <a:rPr lang="it-IT" sz="4000" b="0" dirty="0"/>
              <a:t>5.1 Sviluppo, innovazione ed ecosistema digitale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000" b="0" dirty="0"/>
              <a:t>							   5.2 Monitoraggio e valutazione</a:t>
            </a:r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endParaRPr lang="it-IT" sz="4400" b="0" dirty="0"/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endParaRPr lang="it-IT" sz="4400" b="0" dirty="0"/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endParaRPr lang="it-IT" sz="4400" b="0" dirty="0"/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endParaRPr lang="it-IT" sz="4400" b="0" dirty="0"/>
          </a:p>
          <a:p>
            <a:pPr marL="742950" indent="-742950">
              <a:lnSpc>
                <a:spcPct val="100000"/>
              </a:lnSpc>
              <a:spcBef>
                <a:spcPts val="120"/>
              </a:spcBef>
              <a:buFont typeface="+mj-lt"/>
              <a:buAutoNum type="arabicPeriod"/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2775614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BD27DB-B8FC-0CDC-72BB-F170754F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56C022E-6D80-B95D-0606-6B34A67F7FDB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1CB6EEEF-2632-C7D4-36B3-5FB69C5ED3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Linee di indirizzo (</a:t>
            </a:r>
            <a:r>
              <a:rPr lang="it-IT" spc="-250" dirty="0" err="1"/>
              <a:t>LdI</a:t>
            </a:r>
            <a:r>
              <a:rPr lang="it-IT" spc="-250" dirty="0"/>
              <a:t>):</a:t>
            </a:r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IMPLEMENTAZIONE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70E9D66-7F5B-2167-E59A-59293579278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698396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it-IT" sz="4000" dirty="0"/>
              <a:t>STRUTTURA COMUNE DI OGNI DIMENSIONE</a:t>
            </a:r>
          </a:p>
          <a:p>
            <a:pPr lvl="0"/>
            <a:endParaRPr lang="it-IT" sz="4000" b="0" dirty="0"/>
          </a:p>
          <a:p>
            <a:pPr lvl="0"/>
            <a:r>
              <a:rPr lang="it-IT" sz="4000" b="0" dirty="0"/>
              <a:t>1. Domanda guida / obiettivo</a:t>
            </a:r>
          </a:p>
          <a:p>
            <a:pPr lvl="0"/>
            <a:r>
              <a:rPr lang="it-IT" sz="4000" b="0" dirty="0"/>
              <a:t>2. Breve inquadramento della Dimensione</a:t>
            </a:r>
          </a:p>
          <a:p>
            <a:pPr lvl="0"/>
            <a:r>
              <a:rPr lang="it-IT" sz="4000" b="0" dirty="0"/>
              <a:t>3. Elementi qualificanti</a:t>
            </a:r>
          </a:p>
          <a:p>
            <a:pPr lvl="0"/>
            <a:r>
              <a:rPr lang="it-IT" sz="4000" b="0" dirty="0"/>
              <a:t>4. Indirizzi essenziali</a:t>
            </a:r>
          </a:p>
          <a:p>
            <a:pPr lvl="0"/>
            <a:r>
              <a:rPr lang="it-IT" sz="4000" b="0" dirty="0"/>
              <a:t>5. Riferimenti programmatori nazionali</a:t>
            </a:r>
          </a:p>
          <a:p>
            <a:pPr lvl="0"/>
            <a:r>
              <a:rPr lang="it-IT" sz="4000" b="0" dirty="0"/>
              <a:t>6. Dalle Linee di indirizzo all’azione: domande stimolo per operatori e territori, azioni prioritarie, attenzioni e indicatori essenziali</a:t>
            </a:r>
          </a:p>
          <a:p>
            <a:r>
              <a:rPr lang="it-IT" sz="4800" b="0" dirty="0"/>
              <a:t> 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22621293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1F4D2-499D-AE26-DC9B-6CD838AC8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6104DF0-72C7-A417-8189-41C70D4C61C1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EB83856F-CF52-730F-E7B7-6562BFF15E4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6443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42950" indent="-742950">
              <a:lnSpc>
                <a:spcPts val="8945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8000" b="0" dirty="0"/>
              <a:t>L’identità dei </a:t>
            </a:r>
            <a:r>
              <a:rPr lang="it-IT" sz="8000" b="0" dirty="0" err="1"/>
              <a:t>CpF</a:t>
            </a:r>
            <a:endParaRPr lang="it-IT" spc="-250" dirty="0"/>
          </a:p>
          <a:p>
            <a:pPr marL="12700">
              <a:lnSpc>
                <a:spcPts val="5765"/>
              </a:lnSpc>
            </a:pPr>
            <a:r>
              <a:rPr lang="it-IT" sz="4000" spc="-250" dirty="0"/>
              <a:t>1.1 Evoluzione del sistema dei </a:t>
            </a:r>
            <a:r>
              <a:rPr lang="it-IT" sz="4000" spc="-250" dirty="0" err="1"/>
              <a:t>CpF</a:t>
            </a:r>
            <a:r>
              <a:rPr lang="it-IT" sz="4000" spc="-250" dirty="0"/>
              <a:t>. </a:t>
            </a:r>
            <a:r>
              <a:rPr lang="it-IT" sz="4000" b="0" i="1" spc="-250" dirty="0"/>
              <a:t>Come siamo arrivati al </a:t>
            </a:r>
            <a:r>
              <a:rPr lang="it-IT" sz="4000" b="0" i="1" spc="-250" dirty="0" err="1"/>
              <a:t>CpF</a:t>
            </a:r>
            <a:r>
              <a:rPr lang="it-IT" sz="4000" b="0" i="1" spc="-250" dirty="0"/>
              <a:t> di oggi?</a:t>
            </a:r>
            <a:br>
              <a:rPr lang="it-IT" sz="5400" b="0" i="1" spc="-250" dirty="0"/>
            </a:br>
            <a:endParaRPr lang="it-IT"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F0AB13A-8369-649C-3AB1-68ED139EFD4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99401"/>
            <a:ext cx="17456874" cy="885114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3600" dirty="0"/>
              <a:t>ELEMENTI QUALIFICANTI</a:t>
            </a:r>
          </a:p>
          <a:p>
            <a:endParaRPr lang="it-IT" sz="36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/>
              <a:t>Le </a:t>
            </a:r>
            <a:r>
              <a:rPr lang="en-US" sz="3600" b="0" dirty="0" err="1"/>
              <a:t>origini</a:t>
            </a:r>
            <a:r>
              <a:rPr lang="en-US" sz="3600" b="0" dirty="0"/>
              <a:t> e le prime </a:t>
            </a:r>
            <a:r>
              <a:rPr lang="en-US" sz="3600" b="0" dirty="0" err="1"/>
              <a:t>esperienze</a:t>
            </a:r>
            <a:r>
              <a:rPr lang="en-US" sz="3600" b="0" dirty="0"/>
              <a:t> </a:t>
            </a:r>
            <a:r>
              <a:rPr lang="en-US" sz="3600" b="0" dirty="0" err="1"/>
              <a:t>territoriali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/>
              <a:t>Lo </a:t>
            </a:r>
            <a:r>
              <a:rPr lang="en-US" sz="3600" b="0" dirty="0" err="1"/>
              <a:t>sviluppo</a:t>
            </a:r>
            <a:r>
              <a:rPr lang="en-US" sz="3600" b="0" dirty="0"/>
              <a:t> delle </a:t>
            </a:r>
            <a:r>
              <a:rPr lang="en-US" sz="3600" b="0" dirty="0" err="1"/>
              <a:t>politiche</a:t>
            </a:r>
            <a:r>
              <a:rPr lang="en-US" sz="3600" b="0" dirty="0"/>
              <a:t> </a:t>
            </a:r>
            <a:r>
              <a:rPr lang="en-US" sz="3600" b="0" dirty="0" err="1"/>
              <a:t>familiari</a:t>
            </a:r>
            <a:r>
              <a:rPr lang="en-US" sz="3600" b="0" dirty="0"/>
              <a:t> </a:t>
            </a:r>
            <a:r>
              <a:rPr lang="en-US" sz="3600" b="0" dirty="0" err="1"/>
              <a:t>nazionali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/>
              <a:t>Il Fondo per le </a:t>
            </a:r>
            <a:r>
              <a:rPr lang="en-US" sz="3600" b="0" dirty="0" err="1"/>
              <a:t>politiche</a:t>
            </a:r>
            <a:r>
              <a:rPr lang="en-US" sz="3600" b="0" dirty="0"/>
              <a:t> della </a:t>
            </a:r>
            <a:r>
              <a:rPr lang="en-US" sz="3600" b="0" dirty="0" err="1"/>
              <a:t>famiglia</a:t>
            </a:r>
            <a:r>
              <a:rPr lang="en-US" sz="3600" b="0" dirty="0"/>
              <a:t> e </a:t>
            </a:r>
            <a:r>
              <a:rPr lang="en-US" sz="3600" b="0" dirty="0" err="1"/>
              <a:t>i</a:t>
            </a:r>
            <a:r>
              <a:rPr lang="en-US" sz="3600" b="0" dirty="0"/>
              <a:t> </a:t>
            </a:r>
            <a:r>
              <a:rPr lang="en-US" sz="3600" b="0" dirty="0" err="1"/>
              <a:t>primi</a:t>
            </a:r>
            <a:r>
              <a:rPr lang="en-US" sz="3600" b="0" dirty="0"/>
              <a:t> </a:t>
            </a:r>
            <a:r>
              <a:rPr lang="en-US" sz="3600" b="0" dirty="0" err="1"/>
              <a:t>finanziamenti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/>
              <a:t>Il Piano </a:t>
            </a:r>
            <a:r>
              <a:rPr lang="en-US" sz="3600" b="0" dirty="0" err="1"/>
              <a:t>nazionale</a:t>
            </a:r>
            <a:r>
              <a:rPr lang="en-US" sz="3600" b="0" dirty="0"/>
              <a:t> per la </a:t>
            </a:r>
            <a:r>
              <a:rPr lang="en-US" sz="3600" b="0" dirty="0" err="1"/>
              <a:t>famiglia</a:t>
            </a:r>
            <a:r>
              <a:rPr lang="en-US" sz="3600" b="0" dirty="0"/>
              <a:t> e il </a:t>
            </a:r>
            <a:r>
              <a:rPr lang="en-US" sz="3600" b="0" dirty="0" err="1"/>
              <a:t>riconoscimento</a:t>
            </a:r>
            <a:r>
              <a:rPr lang="en-US" sz="3600" b="0" dirty="0"/>
              <a:t> </a:t>
            </a:r>
            <a:r>
              <a:rPr lang="en-US" sz="3600" b="0" dirty="0" err="1"/>
              <a:t>dei</a:t>
            </a:r>
            <a:r>
              <a:rPr lang="en-US" sz="3600" b="0" dirty="0"/>
              <a:t> CPF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/>
              <a:t>Il </a:t>
            </a:r>
            <a:r>
              <a:rPr lang="en-US" sz="3600" b="0" dirty="0" err="1"/>
              <a:t>Modello</a:t>
            </a:r>
            <a:r>
              <a:rPr lang="en-US" sz="3600" b="0" dirty="0"/>
              <a:t> </a:t>
            </a:r>
            <a:r>
              <a:rPr lang="en-US" sz="3600" b="0" dirty="0" err="1"/>
              <a:t>condiviso</a:t>
            </a:r>
            <a:r>
              <a:rPr lang="en-US" sz="3600" b="0" dirty="0"/>
              <a:t> del 2022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/>
              <a:t>Il </a:t>
            </a:r>
            <a:r>
              <a:rPr lang="en-US" sz="3600" b="0" dirty="0" err="1"/>
              <a:t>rafforzamento</a:t>
            </a:r>
            <a:r>
              <a:rPr lang="en-US" sz="3600" b="0" dirty="0"/>
              <a:t> </a:t>
            </a:r>
            <a:r>
              <a:rPr lang="en-US" sz="3600" b="0" dirty="0" err="1"/>
              <a:t>recente</a:t>
            </a:r>
            <a:r>
              <a:rPr lang="en-US" sz="3600" b="0" dirty="0"/>
              <a:t> della rete </a:t>
            </a:r>
            <a:r>
              <a:rPr lang="en-US" sz="3600" b="0" dirty="0" err="1"/>
              <a:t>dei</a:t>
            </a:r>
            <a:r>
              <a:rPr lang="en-US" sz="3600" b="0" dirty="0"/>
              <a:t> CPF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/>
              <a:t>Dal </a:t>
            </a:r>
            <a:r>
              <a:rPr lang="en-US" sz="3600" b="0" dirty="0" err="1"/>
              <a:t>servizio</a:t>
            </a:r>
            <a:r>
              <a:rPr lang="en-US" sz="3600" b="0" dirty="0"/>
              <a:t> </a:t>
            </a:r>
            <a:r>
              <a:rPr lang="en-US" sz="3600" b="0" dirty="0" err="1"/>
              <a:t>territoriale</a:t>
            </a:r>
            <a:r>
              <a:rPr lang="en-US" sz="3600" b="0" dirty="0"/>
              <a:t> </a:t>
            </a:r>
            <a:r>
              <a:rPr lang="en-US" sz="3600" b="0" dirty="0" err="1"/>
              <a:t>all’infrastruttura</a:t>
            </a:r>
            <a:r>
              <a:rPr lang="en-US" sz="3600" b="0" dirty="0"/>
              <a:t> e hub delle </a:t>
            </a:r>
            <a:r>
              <a:rPr lang="en-US" sz="3600" b="0" dirty="0" err="1"/>
              <a:t>politiche</a:t>
            </a:r>
            <a:r>
              <a:rPr lang="en-US" sz="3600" b="0" dirty="0"/>
              <a:t> </a:t>
            </a:r>
            <a:r>
              <a:rPr lang="en-US" sz="3600" b="0" dirty="0" err="1"/>
              <a:t>familiari</a:t>
            </a:r>
            <a:endParaRPr lang="it-IT" sz="3600" b="0" dirty="0"/>
          </a:p>
          <a:p>
            <a:pPr marL="12700">
              <a:spcBef>
                <a:spcPts val="120"/>
              </a:spcBef>
            </a:pPr>
            <a:endParaRPr lang="it-IT" sz="4400" b="0" i="1" dirty="0"/>
          </a:p>
          <a:p>
            <a:pPr marL="12700">
              <a:spcBef>
                <a:spcPts val="120"/>
              </a:spcBef>
            </a:pPr>
            <a:endParaRPr lang="it-IT" sz="4400" b="0" i="1" dirty="0"/>
          </a:p>
          <a:p>
            <a:pPr marL="927100" indent="-914400">
              <a:lnSpc>
                <a:spcPct val="100000"/>
              </a:lnSpc>
              <a:spcBef>
                <a:spcPts val="120"/>
              </a:spcBef>
              <a:buAutoNum type="arabicPeriod"/>
            </a:pPr>
            <a:endParaRPr lang="it-IT" sz="5400" b="0" i="1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6000" b="0" i="1" spc="-25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42047873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710B4A-092E-3C5C-5F3D-F0CE37F441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57353AD-3424-97B9-679A-BD319CF7E490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33520C59-E588-A7EB-9941-39657241D50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4250" y="450850"/>
            <a:ext cx="18211934" cy="257512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42950" indent="-742950">
              <a:lnSpc>
                <a:spcPts val="8945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8000" b="0" dirty="0"/>
              <a:t>L’identità dei </a:t>
            </a:r>
            <a:r>
              <a:rPr lang="it-IT" sz="8000" b="0" dirty="0" err="1"/>
              <a:t>CpF</a:t>
            </a:r>
            <a:endParaRPr lang="it-IT" spc="-250" dirty="0"/>
          </a:p>
          <a:p>
            <a:pPr marL="12700">
              <a:lnSpc>
                <a:spcPts val="5765"/>
              </a:lnSpc>
            </a:pPr>
            <a:r>
              <a:rPr lang="it-IT" sz="4000" dirty="0"/>
              <a:t>1.2 Principi che orientano l’azione. </a:t>
            </a:r>
            <a:r>
              <a:rPr lang="it-IT" sz="4000" b="0" i="1" dirty="0"/>
              <a:t>Quali principi guidano l’azione dei </a:t>
            </a:r>
            <a:r>
              <a:rPr lang="it-IT" sz="4000" b="0" i="1" dirty="0" err="1"/>
              <a:t>CpF</a:t>
            </a:r>
            <a:r>
              <a:rPr lang="it-IT" sz="4000" b="0" i="1" dirty="0"/>
              <a:t>? </a:t>
            </a:r>
            <a:br>
              <a:rPr lang="it-IT" sz="4000" b="0" i="1" dirty="0"/>
            </a:br>
            <a:endParaRPr lang="it-IT" sz="400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07CC4A6-11CD-D487-923A-B6DEC2C33E3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99401"/>
            <a:ext cx="17456874" cy="773545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3600" dirty="0"/>
              <a:t>ELEMENTI QUALIFICANTI</a:t>
            </a:r>
          </a:p>
          <a:p>
            <a:endParaRPr lang="it-IT" sz="36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Centralità</a:t>
            </a:r>
            <a:r>
              <a:rPr lang="en-US" sz="3600" b="0" dirty="0"/>
              <a:t> della </a:t>
            </a:r>
            <a:r>
              <a:rPr lang="en-US" sz="3600" b="0" dirty="0" err="1"/>
              <a:t>famiglia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Universalità</a:t>
            </a:r>
            <a:r>
              <a:rPr lang="en-US" sz="3600" b="0" dirty="0"/>
              <a:t> e </a:t>
            </a:r>
            <a:r>
              <a:rPr lang="en-US" sz="3600" b="0" dirty="0" err="1"/>
              <a:t>accessibilità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Prossimità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Partecipazione</a:t>
            </a:r>
            <a:r>
              <a:rPr lang="en-US" sz="3600" b="0" dirty="0"/>
              <a:t> delle </a:t>
            </a:r>
            <a:r>
              <a:rPr lang="en-US" sz="3600" b="0" dirty="0" err="1"/>
              <a:t>famiglie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Capacitazione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Sussidiarietà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Equità</a:t>
            </a:r>
            <a:r>
              <a:rPr lang="en-US" sz="3600" b="0" dirty="0"/>
              <a:t> </a:t>
            </a:r>
            <a:r>
              <a:rPr lang="en-US" sz="3600" b="0" dirty="0" err="1"/>
              <a:t>territoriale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Innovazione</a:t>
            </a:r>
            <a:r>
              <a:rPr lang="en-US" sz="3600" b="0" dirty="0"/>
              <a:t> </a:t>
            </a:r>
            <a:r>
              <a:rPr lang="en-US" sz="3600" b="0" dirty="0" err="1"/>
              <a:t>sociale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Personalizzazione</a:t>
            </a:r>
            <a:r>
              <a:rPr lang="en-US" sz="3600" b="0" dirty="0"/>
              <a:t> e </a:t>
            </a:r>
            <a:r>
              <a:rPr lang="en-US" sz="3600" b="0" dirty="0" err="1"/>
              <a:t>sostenibilità</a:t>
            </a:r>
            <a:endParaRPr lang="it-IT" sz="3600" b="0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6000" b="0" i="1" spc="-25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34163812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03252F-92D7-B8DC-E9FC-E9BF7F48E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A7C4D09-8D4A-75E7-8E57-DCD5E630A291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168C034B-A08D-19C1-55B7-723DF42A36F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698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42950" indent="-742950">
              <a:spcBef>
                <a:spcPts val="120"/>
              </a:spcBef>
              <a:buFont typeface="+mj-lt"/>
              <a:buAutoNum type="arabicPeriod"/>
            </a:pPr>
            <a:r>
              <a:rPr lang="it-IT" sz="6000" b="0" dirty="0"/>
              <a:t>L’identità dei </a:t>
            </a:r>
            <a:r>
              <a:rPr lang="it-IT" sz="6000" b="0" dirty="0" err="1"/>
              <a:t>CpF</a:t>
            </a:r>
            <a:endParaRPr lang="it-IT" sz="6000" spc="-250" dirty="0"/>
          </a:p>
          <a:p>
            <a:pPr marL="12700"/>
            <a:r>
              <a:rPr lang="it-IT" sz="4000" dirty="0"/>
              <a:t>1.3 Funzioni strategiche del Centro per la Famiglia.</a:t>
            </a:r>
            <a:r>
              <a:rPr lang="it-IT" sz="4000" b="0" i="1" dirty="0"/>
              <a:t> </a:t>
            </a:r>
            <a:br>
              <a:rPr lang="it-IT" sz="4000" b="0" i="1" dirty="0"/>
            </a:br>
            <a:r>
              <a:rPr lang="it-IT" sz="4000" b="0" i="1" dirty="0"/>
              <a:t>Quale contributo è chiamato a offrire il Centro alle politiche familiari?</a:t>
            </a:r>
            <a:endParaRPr lang="it-IT" sz="400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86163E2-29E0-A774-E2DF-29826F8350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84250" y="3299401"/>
            <a:ext cx="18359405" cy="802527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3600" dirty="0"/>
              <a:t>ELEMENTI QUALIFICANTI</a:t>
            </a:r>
          </a:p>
          <a:p>
            <a:endParaRPr lang="it-IT" sz="36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Informare</a:t>
            </a:r>
            <a:r>
              <a:rPr lang="en-US" sz="3600" b="0" dirty="0"/>
              <a:t>, </a:t>
            </a:r>
            <a:r>
              <a:rPr lang="en-US" sz="3600" b="0" dirty="0" err="1"/>
              <a:t>accogliere</a:t>
            </a:r>
            <a:r>
              <a:rPr lang="en-US" sz="3600" b="0" dirty="0"/>
              <a:t>, </a:t>
            </a:r>
            <a:r>
              <a:rPr lang="en-US" sz="3600" b="0" dirty="0" err="1"/>
              <a:t>orientare</a:t>
            </a:r>
            <a:r>
              <a:rPr lang="en-US" sz="3600" b="0" dirty="0"/>
              <a:t>, </a:t>
            </a:r>
            <a:r>
              <a:rPr lang="en-US" sz="3600" b="0" dirty="0" err="1"/>
              <a:t>capacitare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Accompagnare</a:t>
            </a:r>
            <a:r>
              <a:rPr lang="en-US" sz="3600" b="0" dirty="0"/>
              <a:t> le </a:t>
            </a:r>
            <a:r>
              <a:rPr lang="en-US" sz="3600" b="0" dirty="0" err="1"/>
              <a:t>famiglie</a:t>
            </a:r>
            <a:r>
              <a:rPr lang="en-US" sz="3600" b="0" dirty="0"/>
              <a:t> </a:t>
            </a:r>
            <a:r>
              <a:rPr lang="en-US" sz="3600" b="0" dirty="0" err="1"/>
              <a:t>lungo</a:t>
            </a:r>
            <a:r>
              <a:rPr lang="en-US" sz="3600" b="0" dirty="0"/>
              <a:t> il loro </a:t>
            </a:r>
            <a:r>
              <a:rPr lang="en-US" sz="3600" b="0" dirty="0" err="1"/>
              <a:t>corso</a:t>
            </a:r>
            <a:r>
              <a:rPr lang="en-US" sz="3600" b="0" dirty="0"/>
              <a:t> di vita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Sostenere</a:t>
            </a:r>
            <a:r>
              <a:rPr lang="en-US" sz="3600" b="0" dirty="0"/>
              <a:t> </a:t>
            </a:r>
            <a:r>
              <a:rPr lang="en-US" sz="3600" b="0" dirty="0" err="1"/>
              <a:t>natalità</a:t>
            </a:r>
            <a:r>
              <a:rPr lang="en-US" sz="3600" b="0" dirty="0"/>
              <a:t>, </a:t>
            </a:r>
            <a:r>
              <a:rPr lang="en-US" sz="3600" b="0" dirty="0" err="1"/>
              <a:t>genitorialità</a:t>
            </a:r>
            <a:r>
              <a:rPr lang="en-US" sz="3600" b="0" dirty="0"/>
              <a:t> e </a:t>
            </a:r>
            <a:r>
              <a:rPr lang="en-US" sz="3600" b="0" dirty="0" err="1"/>
              <a:t>relazioni</a:t>
            </a:r>
            <a:r>
              <a:rPr lang="en-US" sz="3600" b="0" dirty="0"/>
              <a:t> </a:t>
            </a:r>
            <a:r>
              <a:rPr lang="en-US" sz="3600" b="0" dirty="0" err="1"/>
              <a:t>familiari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Promuovere</a:t>
            </a:r>
            <a:r>
              <a:rPr lang="en-US" sz="3600" b="0" dirty="0"/>
              <a:t> il </a:t>
            </a:r>
            <a:r>
              <a:rPr lang="en-US" sz="3600" b="0" dirty="0" err="1"/>
              <a:t>protagonismo</a:t>
            </a:r>
            <a:r>
              <a:rPr lang="en-US" sz="3600" b="0" dirty="0"/>
              <a:t> e la </a:t>
            </a:r>
            <a:r>
              <a:rPr lang="en-US" sz="3600" b="0" dirty="0" err="1"/>
              <a:t>partecipazione</a:t>
            </a:r>
            <a:r>
              <a:rPr lang="en-US" sz="3600" b="0" dirty="0"/>
              <a:t> delle </a:t>
            </a:r>
            <a:r>
              <a:rPr lang="en-US" sz="3600" b="0" dirty="0" err="1"/>
              <a:t>famiglie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Intercettare</a:t>
            </a:r>
            <a:r>
              <a:rPr lang="en-US" sz="3600" b="0" dirty="0"/>
              <a:t> e </a:t>
            </a:r>
            <a:r>
              <a:rPr lang="en-US" sz="3600" b="0" dirty="0" err="1"/>
              <a:t>leggere</a:t>
            </a:r>
            <a:r>
              <a:rPr lang="en-US" sz="3600" b="0" dirty="0"/>
              <a:t> </a:t>
            </a:r>
            <a:r>
              <a:rPr lang="en-US" sz="3600" b="0" dirty="0" err="1"/>
              <a:t>i</a:t>
            </a:r>
            <a:r>
              <a:rPr lang="en-US" sz="3600" b="0" dirty="0"/>
              <a:t> </a:t>
            </a:r>
            <a:r>
              <a:rPr lang="en-US" sz="3600" b="0" dirty="0" err="1"/>
              <a:t>bisogni</a:t>
            </a:r>
            <a:r>
              <a:rPr lang="en-US" sz="3600" b="0" dirty="0"/>
              <a:t> </a:t>
            </a:r>
            <a:r>
              <a:rPr lang="en-US" sz="3600" b="0" dirty="0" err="1"/>
              <a:t>emergenti</a:t>
            </a:r>
            <a:r>
              <a:rPr lang="en-US" sz="3600" b="0" dirty="0"/>
              <a:t> delle </a:t>
            </a:r>
            <a:r>
              <a:rPr lang="en-US" sz="3600" b="0" dirty="0" err="1"/>
              <a:t>famiglie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Promuovere</a:t>
            </a:r>
            <a:r>
              <a:rPr lang="en-US" sz="3600" b="0" dirty="0"/>
              <a:t> </a:t>
            </a:r>
            <a:r>
              <a:rPr lang="en-US" sz="3600" b="0" dirty="0" err="1"/>
              <a:t>alleanze</a:t>
            </a:r>
            <a:r>
              <a:rPr lang="en-US" sz="3600" b="0" dirty="0"/>
              <a:t> </a:t>
            </a:r>
            <a:r>
              <a:rPr lang="en-US" sz="3600" b="0" dirty="0" err="1"/>
              <a:t>territoriali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Contribuire</a:t>
            </a:r>
            <a:r>
              <a:rPr lang="en-US" sz="3600" b="0" dirty="0"/>
              <a:t> alla </a:t>
            </a:r>
            <a:r>
              <a:rPr lang="en-US" sz="3600" b="0" dirty="0" err="1"/>
              <a:t>programmazione</a:t>
            </a:r>
            <a:r>
              <a:rPr lang="en-US" sz="3600" b="0" dirty="0"/>
              <a:t> delle </a:t>
            </a:r>
            <a:r>
              <a:rPr lang="en-US" sz="3600" b="0" dirty="0" err="1"/>
              <a:t>politiche</a:t>
            </a:r>
            <a:r>
              <a:rPr lang="en-US" sz="3600" b="0" dirty="0"/>
              <a:t> </a:t>
            </a:r>
            <a:r>
              <a:rPr lang="en-US" sz="3600" b="0" dirty="0" err="1"/>
              <a:t>familiari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Promuovere</a:t>
            </a:r>
            <a:r>
              <a:rPr lang="en-US" sz="3600" b="0" dirty="0"/>
              <a:t> le </a:t>
            </a:r>
            <a:r>
              <a:rPr lang="en-US" sz="3600" b="0" dirty="0" err="1"/>
              <a:t>opportunità</a:t>
            </a:r>
            <a:r>
              <a:rPr lang="en-US" sz="3600" b="0" dirty="0"/>
              <a:t> per le </a:t>
            </a:r>
            <a:r>
              <a:rPr lang="en-US" sz="3600" b="0" dirty="0" err="1"/>
              <a:t>famiglie</a:t>
            </a:r>
            <a:endParaRPr lang="it-IT" sz="3600" b="0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5400" b="0" i="1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6000" b="0" i="1" spc="-25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2727952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CB1D7-FE0F-3512-413E-25CAA9BFF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73285E1-3DD0-4170-055B-C7FE49AC4999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14C73C1B-02EC-F1FA-62CD-98E43F56AA4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6443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42950" indent="-742950">
              <a:lnSpc>
                <a:spcPts val="8945"/>
              </a:lnSpc>
              <a:spcBef>
                <a:spcPts val="120"/>
              </a:spcBef>
              <a:buFont typeface="+mj-lt"/>
              <a:buAutoNum type="arabicPeriod"/>
            </a:pPr>
            <a:r>
              <a:rPr lang="it-IT" sz="8000" b="0" dirty="0"/>
              <a:t>L’identità dei </a:t>
            </a:r>
            <a:r>
              <a:rPr lang="it-IT" sz="8000" b="0" dirty="0" err="1"/>
              <a:t>CpF</a:t>
            </a:r>
            <a:endParaRPr lang="it-IT" spc="-250" dirty="0"/>
          </a:p>
          <a:p>
            <a:pPr marL="12700">
              <a:lnSpc>
                <a:spcPts val="5765"/>
              </a:lnSpc>
            </a:pPr>
            <a:r>
              <a:rPr lang="it-IT" sz="4000" spc="-250" dirty="0"/>
              <a:t>1.4 Identità e ruolo del </a:t>
            </a:r>
            <a:r>
              <a:rPr lang="it-IT" sz="4000" spc="-250" dirty="0" err="1"/>
              <a:t>CpF</a:t>
            </a:r>
            <a:r>
              <a:rPr lang="it-IT" sz="4000" spc="-250" dirty="0"/>
              <a:t>. </a:t>
            </a:r>
            <a:r>
              <a:rPr lang="it-IT" sz="4000" b="0" i="1" spc="-250" dirty="0"/>
              <a:t>Cosa è oggi un </a:t>
            </a:r>
            <a:r>
              <a:rPr lang="it-IT" sz="4000" b="0" i="1" spc="-250" dirty="0" err="1"/>
              <a:t>CpF</a:t>
            </a:r>
            <a:r>
              <a:rPr lang="it-IT" sz="4000" b="0" i="1" spc="-250" dirty="0"/>
              <a:t>? </a:t>
            </a:r>
            <a:br>
              <a:rPr lang="it-IT" sz="4000" b="0" i="1" spc="-250" dirty="0"/>
            </a:br>
            <a:endParaRPr lang="it-IT" sz="400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9820460-C5AA-DE62-EB4E-4517D1B2E59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9450" y="3299401"/>
            <a:ext cx="18664205" cy="718145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4000" dirty="0"/>
              <a:t>ELEMENTI QUALIFICANTI</a:t>
            </a:r>
          </a:p>
          <a:p>
            <a:endParaRPr lang="it-IT" sz="40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Missione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Valore </a:t>
            </a:r>
            <a:r>
              <a:rPr lang="en-US" sz="4000" b="0" dirty="0" err="1"/>
              <a:t>pubblico</a:t>
            </a:r>
            <a:r>
              <a:rPr lang="en-US" sz="4000" b="0" dirty="0"/>
              <a:t> del Centro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Il CPF come </a:t>
            </a:r>
            <a:r>
              <a:rPr lang="en-US" sz="4000" b="0" dirty="0" err="1"/>
              <a:t>infrastruttura</a:t>
            </a:r>
            <a:r>
              <a:rPr lang="en-US" sz="4000" b="0" dirty="0"/>
              <a:t> </a:t>
            </a:r>
            <a:r>
              <a:rPr lang="en-US" sz="4000" b="0" dirty="0" err="1"/>
              <a:t>territoriale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Il CPF come hub delle </a:t>
            </a:r>
            <a:r>
              <a:rPr lang="en-US" sz="4000" b="0" dirty="0" err="1"/>
              <a:t>politiche</a:t>
            </a:r>
            <a:r>
              <a:rPr lang="en-US" sz="4000" b="0" dirty="0"/>
              <a:t> </a:t>
            </a:r>
            <a:r>
              <a:rPr lang="en-US" sz="4000" b="0" dirty="0" err="1"/>
              <a:t>familiari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Prossimità</a:t>
            </a:r>
            <a:r>
              <a:rPr lang="en-US" sz="4000" b="0" dirty="0"/>
              <a:t> e </a:t>
            </a:r>
            <a:r>
              <a:rPr lang="en-US" sz="4000" b="0" dirty="0" err="1"/>
              <a:t>accessibilità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Welfare </a:t>
            </a:r>
            <a:r>
              <a:rPr lang="en-US" sz="4000" b="0" dirty="0" err="1"/>
              <a:t>plurale</a:t>
            </a:r>
            <a:r>
              <a:rPr lang="en-US" sz="4000" b="0" dirty="0"/>
              <a:t> e </a:t>
            </a:r>
            <a:r>
              <a:rPr lang="en-US" sz="4000" b="0" dirty="0" err="1"/>
              <a:t>societario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Il </a:t>
            </a:r>
            <a:r>
              <a:rPr lang="en-US" sz="4000" b="0" dirty="0" err="1"/>
              <a:t>contributo</a:t>
            </a:r>
            <a:r>
              <a:rPr lang="en-US" sz="4000" b="0" dirty="0"/>
              <a:t> </a:t>
            </a:r>
            <a:r>
              <a:rPr lang="en-US" sz="4000" b="0" dirty="0" err="1"/>
              <a:t>all’attuazione</a:t>
            </a:r>
            <a:r>
              <a:rPr lang="en-US" sz="4000" b="0" dirty="0"/>
              <a:t> del Piano Nazionale per la Famiglia</a:t>
            </a:r>
            <a:endParaRPr lang="it-IT" sz="4000" b="0" dirty="0"/>
          </a:p>
          <a:p>
            <a:pPr marL="869950" indent="-85725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lang="it-IT" sz="6000" b="0" i="1" spc="-25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1076843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FB445-E044-41A4-DAC0-29B7BCBA6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59696F7F-DB49-1A56-3192-866F336CFF0C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111605F2-EE02-68D7-F524-9111BE9DAA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555350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ts val="8945"/>
              </a:lnSpc>
              <a:spcBef>
                <a:spcPts val="120"/>
              </a:spcBef>
            </a:pPr>
            <a:r>
              <a:rPr lang="it-IT" sz="6000" b="0" dirty="0"/>
              <a:t>2. Governance e reti territoriali</a:t>
            </a:r>
            <a:br>
              <a:rPr lang="it-IT" sz="6000" b="0" dirty="0"/>
            </a:br>
            <a:r>
              <a:rPr lang="it-IT" sz="4000" b="0" dirty="0"/>
              <a:t>2.1 </a:t>
            </a:r>
            <a:r>
              <a:rPr lang="it-IT" sz="4000" dirty="0"/>
              <a:t>Governance, alleanze e organizzazione territoriale. </a:t>
            </a:r>
            <a:r>
              <a:rPr lang="it-IT" sz="4000" b="0" i="1" dirty="0"/>
              <a:t>Come il Centro costruisce alleanze e organizza la propria presenza nel territorio?</a:t>
            </a:r>
            <a:br>
              <a:rPr lang="it-IT" sz="4000" b="0" i="1" dirty="0"/>
            </a:br>
            <a:br>
              <a:rPr lang="it-IT" sz="4000" b="0" dirty="0"/>
            </a:br>
            <a:endParaRPr lang="it-IT" sz="4000" spc="-250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86472A1-934F-8EB1-5F6C-BB05CB2CC57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60450" y="3263900"/>
            <a:ext cx="18283205" cy="928715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3600" dirty="0"/>
              <a:t>(…) ELEMENTI QUALIFICANTI</a:t>
            </a:r>
          </a:p>
          <a:p>
            <a:endParaRPr lang="it-IT" sz="36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/>
              <a:t>Governance </a:t>
            </a:r>
            <a:r>
              <a:rPr lang="en-US" sz="3600" b="0" dirty="0" err="1"/>
              <a:t>sperimentalista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/>
              <a:t>Guida PA (commune)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Alleanze</a:t>
            </a:r>
            <a:r>
              <a:rPr lang="en-US" sz="3600" b="0" dirty="0"/>
              <a:t> </a:t>
            </a:r>
            <a:r>
              <a:rPr lang="en-US" sz="3600" b="0" dirty="0" err="1"/>
              <a:t>istituzionali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Alleanze</a:t>
            </a:r>
            <a:r>
              <a:rPr lang="en-US" sz="3600" b="0" dirty="0"/>
              <a:t> educative </a:t>
            </a:r>
            <a:r>
              <a:rPr lang="en-US" sz="3600" b="0" dirty="0" err="1"/>
              <a:t>territoriali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Alleanze</a:t>
            </a:r>
            <a:r>
              <a:rPr lang="en-US" sz="3600" b="0" dirty="0"/>
              <a:t> </a:t>
            </a:r>
            <a:r>
              <a:rPr lang="en-US" sz="3600" b="0" dirty="0" err="1"/>
              <a:t>sociali</a:t>
            </a:r>
            <a:r>
              <a:rPr lang="en-US" sz="3600" b="0" dirty="0"/>
              <a:t> e con il Terzo </a:t>
            </a:r>
            <a:r>
              <a:rPr lang="en-US" sz="3600" b="0" dirty="0" err="1"/>
              <a:t>settore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Alleanze</a:t>
            </a:r>
            <a:r>
              <a:rPr lang="en-US" sz="3600" b="0" dirty="0"/>
              <a:t> con il </a:t>
            </a:r>
            <a:r>
              <a:rPr lang="en-US" sz="3600" b="0" dirty="0" err="1"/>
              <a:t>sistema</a:t>
            </a:r>
            <a:r>
              <a:rPr lang="en-US" sz="3600" b="0" dirty="0"/>
              <a:t> </a:t>
            </a:r>
            <a:r>
              <a:rPr lang="en-US" sz="3600" b="0" dirty="0" err="1"/>
              <a:t>economico</a:t>
            </a:r>
            <a:r>
              <a:rPr lang="en-US" sz="3600" b="0" dirty="0"/>
              <a:t> e il welfare </a:t>
            </a:r>
            <a:r>
              <a:rPr lang="en-US" sz="3600" b="0" dirty="0" err="1"/>
              <a:t>aziendale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Partecipazione</a:t>
            </a:r>
            <a:r>
              <a:rPr lang="en-US" sz="3600" b="0" dirty="0"/>
              <a:t> delle </a:t>
            </a:r>
            <a:r>
              <a:rPr lang="en-US" sz="3600" b="0" dirty="0" err="1"/>
              <a:t>famiglie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Coprogrammazione</a:t>
            </a:r>
            <a:r>
              <a:rPr lang="en-US" sz="3600" b="0" dirty="0"/>
              <a:t> e </a:t>
            </a:r>
            <a:r>
              <a:rPr lang="en-US" sz="3600" b="0" dirty="0" err="1"/>
              <a:t>coprogettazione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/>
              <a:t>Governance </a:t>
            </a:r>
            <a:r>
              <a:rPr lang="en-US" sz="3600" b="0" dirty="0" err="1"/>
              <a:t>territoriale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Modelli</a:t>
            </a:r>
            <a:r>
              <a:rPr lang="en-US" sz="3600" b="0" dirty="0"/>
              <a:t> </a:t>
            </a:r>
            <a:r>
              <a:rPr lang="en-US" sz="3600" b="0" dirty="0" err="1"/>
              <a:t>organizzativi</a:t>
            </a:r>
            <a:r>
              <a:rPr lang="en-US" sz="3600" b="0" dirty="0"/>
              <a:t> e </a:t>
            </a:r>
            <a:r>
              <a:rPr lang="en-US" sz="3600" b="0" dirty="0" err="1"/>
              <a:t>articolazione</a:t>
            </a:r>
            <a:r>
              <a:rPr lang="en-US" sz="3600" b="0" dirty="0"/>
              <a:t> Hub &amp; Spoke</a:t>
            </a:r>
            <a:endParaRPr lang="it-IT" sz="36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b="0" dirty="0" err="1"/>
              <a:t>Coordinamento</a:t>
            </a:r>
            <a:r>
              <a:rPr lang="en-US" sz="3600" b="0" dirty="0"/>
              <a:t> </a:t>
            </a:r>
            <a:r>
              <a:rPr lang="en-US" sz="3600" b="0" dirty="0" err="1"/>
              <a:t>tra</a:t>
            </a:r>
            <a:r>
              <a:rPr lang="en-US" sz="3600" b="0" dirty="0"/>
              <a:t> </a:t>
            </a:r>
            <a:r>
              <a:rPr lang="en-US" sz="3600" b="0" dirty="0" err="1"/>
              <a:t>livello</a:t>
            </a:r>
            <a:r>
              <a:rPr lang="en-US" sz="3600" b="0" dirty="0"/>
              <a:t> </a:t>
            </a:r>
            <a:r>
              <a:rPr lang="en-US" sz="3600" b="0" dirty="0" err="1"/>
              <a:t>regionale</a:t>
            </a:r>
            <a:r>
              <a:rPr lang="en-US" sz="3600" b="0" dirty="0"/>
              <a:t>, </a:t>
            </a:r>
            <a:r>
              <a:rPr lang="en-US" sz="3600" b="0" dirty="0" err="1"/>
              <a:t>territoriale</a:t>
            </a:r>
            <a:r>
              <a:rPr lang="en-US" sz="3600" b="0" dirty="0"/>
              <a:t> e locale</a:t>
            </a:r>
            <a:endParaRPr lang="it-IT" sz="3600" b="0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35001438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78F86-74C5-A845-1065-CF8A87E083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A7D217D-8C93-FB8D-5EEC-41947389303A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20084D49-3557-3751-0607-B273E8E3EA1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0931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it-IT" sz="8000" b="0" dirty="0"/>
              <a:t>2. Governance e reti territoriali</a:t>
            </a:r>
            <a:br>
              <a:rPr lang="it-IT" sz="8000" b="0" dirty="0"/>
            </a:br>
            <a:r>
              <a:rPr lang="it-IT" sz="4000" b="0" dirty="0"/>
              <a:t>2.2 </a:t>
            </a:r>
            <a:r>
              <a:rPr lang="it-IT" sz="4000" dirty="0"/>
              <a:t>La comunicazione. </a:t>
            </a:r>
            <a:r>
              <a:rPr lang="it-IT" sz="4000" b="0" i="1" dirty="0"/>
              <a:t>Come rendere il Centro riconoscibile, accessibile e capace di promuovere una cultura della famiglia?</a:t>
            </a:r>
            <a:br>
              <a:rPr lang="it-IT" sz="4000" b="0" i="1" dirty="0"/>
            </a:br>
            <a:endParaRPr lang="it-IT" sz="4000" spc="-250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BDD2AE8-CC5F-988B-7308-78888434F7D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851771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3800" dirty="0"/>
              <a:t>ELEMENTI QUALIFICANTI</a:t>
            </a:r>
          </a:p>
          <a:p>
            <a:endParaRPr lang="it-IT" sz="38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800" b="0" dirty="0" err="1"/>
              <a:t>Identità</a:t>
            </a:r>
            <a:r>
              <a:rPr lang="en-US" sz="3800" b="0" dirty="0"/>
              <a:t> e </a:t>
            </a:r>
            <a:r>
              <a:rPr lang="en-US" sz="3800" b="0" dirty="0" err="1"/>
              <a:t>riconoscibilità</a:t>
            </a:r>
            <a:r>
              <a:rPr lang="en-US" sz="3800" b="0" dirty="0"/>
              <a:t> </a:t>
            </a:r>
            <a:r>
              <a:rPr lang="en-US" sz="3800" b="0" dirty="0" err="1"/>
              <a:t>dei</a:t>
            </a:r>
            <a:r>
              <a:rPr lang="en-US" sz="3800" b="0" dirty="0"/>
              <a:t> CPF</a:t>
            </a:r>
            <a:endParaRPr lang="it-IT" sz="38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800" b="0" dirty="0"/>
              <a:t>Comunicazione </a:t>
            </a:r>
            <a:r>
              <a:rPr lang="en-US" sz="3800" b="0" dirty="0" err="1"/>
              <a:t>pubblica</a:t>
            </a:r>
            <a:r>
              <a:rPr lang="en-US" sz="3800" b="0" dirty="0"/>
              <a:t>, </a:t>
            </a:r>
            <a:r>
              <a:rPr lang="en-US" sz="3800" b="0" dirty="0" err="1"/>
              <a:t>istituzionale</a:t>
            </a:r>
            <a:r>
              <a:rPr lang="en-US" sz="3800" b="0" dirty="0"/>
              <a:t> e </a:t>
            </a:r>
            <a:r>
              <a:rPr lang="en-US" sz="3800" b="0" dirty="0" err="1"/>
              <a:t>territoriale</a:t>
            </a:r>
            <a:endParaRPr lang="it-IT" sz="38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800" b="0" dirty="0" err="1"/>
              <a:t>Informazione</a:t>
            </a:r>
            <a:r>
              <a:rPr lang="en-US" sz="3800" b="0" dirty="0"/>
              <a:t> </a:t>
            </a:r>
            <a:r>
              <a:rPr lang="en-US" sz="3800" b="0" dirty="0" err="1"/>
              <a:t>su</a:t>
            </a:r>
            <a:r>
              <a:rPr lang="en-US" sz="3800" b="0" dirty="0"/>
              <a:t> </a:t>
            </a:r>
            <a:r>
              <a:rPr lang="en-US" sz="3800" b="0" dirty="0" err="1"/>
              <a:t>servizi</a:t>
            </a:r>
            <a:r>
              <a:rPr lang="en-US" sz="3800" b="0" dirty="0"/>
              <a:t>, </a:t>
            </a:r>
            <a:r>
              <a:rPr lang="en-US" sz="3800" b="0" dirty="0" err="1"/>
              <a:t>misure</a:t>
            </a:r>
            <a:r>
              <a:rPr lang="en-US" sz="3800" b="0" dirty="0"/>
              <a:t> e </a:t>
            </a:r>
            <a:r>
              <a:rPr lang="en-US" sz="3800" b="0" dirty="0" err="1"/>
              <a:t>opportunità</a:t>
            </a:r>
            <a:endParaRPr lang="it-IT" sz="38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800" b="0" dirty="0" err="1"/>
              <a:t>Linguaggi</a:t>
            </a:r>
            <a:r>
              <a:rPr lang="en-US" sz="3800" b="0" dirty="0"/>
              <a:t> </a:t>
            </a:r>
            <a:r>
              <a:rPr lang="en-US" sz="3800" b="0" dirty="0" err="1"/>
              <a:t>chiari</a:t>
            </a:r>
            <a:r>
              <a:rPr lang="en-US" sz="3800" b="0" dirty="0"/>
              <a:t>, </a:t>
            </a:r>
            <a:r>
              <a:rPr lang="en-US" sz="3800" b="0" dirty="0" err="1"/>
              <a:t>inclusivi</a:t>
            </a:r>
            <a:r>
              <a:rPr lang="en-US" sz="3800" b="0" dirty="0"/>
              <a:t> e </a:t>
            </a:r>
            <a:r>
              <a:rPr lang="en-US" sz="3800" b="0" dirty="0" err="1"/>
              <a:t>accessibili</a:t>
            </a:r>
            <a:endParaRPr lang="it-IT" sz="38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800" b="0" dirty="0"/>
              <a:t>Comunicazione </a:t>
            </a:r>
            <a:r>
              <a:rPr lang="en-US" sz="3800" b="0" dirty="0" err="1"/>
              <a:t>multicanale</a:t>
            </a:r>
            <a:r>
              <a:rPr lang="en-US" sz="3800" b="0" dirty="0"/>
              <a:t> e </a:t>
            </a:r>
            <a:r>
              <a:rPr lang="en-US" sz="3800" b="0" dirty="0" err="1"/>
              <a:t>digitale</a:t>
            </a:r>
            <a:endParaRPr lang="it-IT" sz="38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800" b="0" dirty="0"/>
              <a:t>Comunicazione di </a:t>
            </a:r>
            <a:r>
              <a:rPr lang="en-US" sz="3800" b="0" dirty="0" err="1"/>
              <a:t>prossimità</a:t>
            </a:r>
            <a:r>
              <a:rPr lang="en-US" sz="3800" b="0" dirty="0"/>
              <a:t> e </a:t>
            </a:r>
            <a:r>
              <a:rPr lang="en-US" sz="3800" b="0" dirty="0" err="1"/>
              <a:t>reti</a:t>
            </a:r>
            <a:r>
              <a:rPr lang="en-US" sz="3800" b="0" dirty="0"/>
              <a:t> informative </a:t>
            </a:r>
            <a:r>
              <a:rPr lang="en-US" sz="3800" b="0" dirty="0" err="1"/>
              <a:t>territoriali</a:t>
            </a:r>
            <a:endParaRPr lang="it-IT" sz="38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800" b="0" dirty="0"/>
              <a:t>Campagne, </a:t>
            </a:r>
            <a:r>
              <a:rPr lang="en-US" sz="3800" b="0" dirty="0" err="1"/>
              <a:t>eventi</a:t>
            </a:r>
            <a:r>
              <a:rPr lang="en-US" sz="3800" b="0" dirty="0"/>
              <a:t> e </a:t>
            </a:r>
            <a:r>
              <a:rPr lang="en-US" sz="3800" b="0" dirty="0" err="1"/>
              <a:t>iniziative</a:t>
            </a:r>
            <a:r>
              <a:rPr lang="en-US" sz="3800" b="0" dirty="0"/>
              <a:t> di </a:t>
            </a:r>
            <a:r>
              <a:rPr lang="en-US" sz="3800" b="0" dirty="0" err="1"/>
              <a:t>sensibilizzazione</a:t>
            </a:r>
            <a:r>
              <a:rPr lang="en-US" sz="3800" b="0" dirty="0"/>
              <a:t> </a:t>
            </a:r>
            <a:r>
              <a:rPr lang="en-US" sz="3800" b="0" dirty="0" err="1"/>
              <a:t>su</a:t>
            </a:r>
            <a:r>
              <a:rPr lang="en-US" sz="3800" b="0" dirty="0"/>
              <a:t> </a:t>
            </a:r>
            <a:r>
              <a:rPr lang="en-US" sz="3800" b="0" dirty="0" err="1"/>
              <a:t>temi</a:t>
            </a:r>
            <a:r>
              <a:rPr lang="en-US" sz="3800" b="0" dirty="0"/>
              <a:t> </a:t>
            </a:r>
            <a:r>
              <a:rPr lang="en-US" sz="3800" b="0" dirty="0" err="1"/>
              <a:t>specifici</a:t>
            </a:r>
            <a:r>
              <a:rPr lang="en-US" sz="3800" b="0" dirty="0"/>
              <a:t> </a:t>
            </a:r>
            <a:r>
              <a:rPr lang="en-US" sz="3800" b="0" dirty="0" err="1"/>
              <a:t>connessi</a:t>
            </a:r>
            <a:r>
              <a:rPr lang="en-US" sz="3800" b="0" dirty="0"/>
              <a:t> ai </a:t>
            </a:r>
            <a:r>
              <a:rPr lang="en-US" sz="3800" b="0" dirty="0" err="1"/>
              <a:t>bisogni</a:t>
            </a:r>
            <a:r>
              <a:rPr lang="en-US" sz="3800" b="0" dirty="0"/>
              <a:t> e alle </a:t>
            </a:r>
            <a:r>
              <a:rPr lang="en-US" sz="3800" b="0" dirty="0" err="1"/>
              <a:t>transizioni</a:t>
            </a:r>
            <a:r>
              <a:rPr lang="en-US" sz="3800" b="0" dirty="0"/>
              <a:t> </a:t>
            </a:r>
            <a:r>
              <a:rPr lang="en-US" sz="3800" b="0" dirty="0" err="1"/>
              <a:t>familiari</a:t>
            </a:r>
            <a:endParaRPr lang="it-IT" sz="38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800" b="0" dirty="0" err="1"/>
              <a:t>Coordinamento</a:t>
            </a:r>
            <a:r>
              <a:rPr lang="en-US" sz="3800" b="0" dirty="0"/>
              <a:t> della </a:t>
            </a:r>
            <a:r>
              <a:rPr lang="en-US" sz="3800" b="0" dirty="0" err="1"/>
              <a:t>comunicazione</a:t>
            </a:r>
            <a:r>
              <a:rPr lang="en-US" sz="3800" b="0" dirty="0"/>
              <a:t> </a:t>
            </a:r>
            <a:r>
              <a:rPr lang="en-US" sz="3800" b="0" dirty="0" err="1"/>
              <a:t>tra</a:t>
            </a:r>
            <a:r>
              <a:rPr lang="en-US" sz="3800" b="0" dirty="0"/>
              <a:t> </a:t>
            </a:r>
            <a:r>
              <a:rPr lang="en-US" sz="3800" b="0" dirty="0" err="1"/>
              <a:t>livelli</a:t>
            </a:r>
            <a:r>
              <a:rPr lang="en-US" sz="3800" b="0" dirty="0"/>
              <a:t> </a:t>
            </a:r>
            <a:r>
              <a:rPr lang="en-US" sz="3800" b="0" dirty="0" err="1"/>
              <a:t>istituzionali</a:t>
            </a:r>
            <a:r>
              <a:rPr lang="en-US" sz="3800" b="0" dirty="0"/>
              <a:t> e CPF</a:t>
            </a:r>
            <a:endParaRPr lang="it-IT" sz="38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32943890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E9A9-1C42-2985-FDBD-31D9248FB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83A1B543-3608-E92E-B41B-B76525741B59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2E69F3DF-0C30-1059-A053-CCD86FCC7C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823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8000" b="0" dirty="0"/>
              <a:t>3. I destinatari delle attività </a:t>
            </a:r>
            <a:br>
              <a:rPr lang="it-IT" sz="8000" b="0" dirty="0"/>
            </a:br>
            <a:r>
              <a:rPr lang="it-IT" sz="400" b="0" dirty="0"/>
              <a:t>3.1 </a:t>
            </a:r>
            <a:r>
              <a:rPr lang="it-IT" sz="5400" spc="-250" dirty="0"/>
              <a:t>3.1 destinatari</a:t>
            </a:r>
            <a:r>
              <a:rPr lang="it-IT" sz="5400" b="0" spc="-250" dirty="0"/>
              <a:t>. </a:t>
            </a:r>
            <a:r>
              <a:rPr lang="it-IT" sz="5400" b="0" i="1" spc="-250" dirty="0"/>
              <a:t>A chi si rivolgono i </a:t>
            </a:r>
            <a:r>
              <a:rPr lang="it-IT" sz="5400" b="0" i="1" spc="-250" dirty="0" err="1"/>
              <a:t>CpF</a:t>
            </a:r>
            <a:r>
              <a:rPr lang="it-IT" sz="5400" b="0" i="1" spc="-250" dirty="0"/>
              <a:t>?</a:t>
            </a:r>
            <a:br>
              <a:rPr lang="it-IT" sz="5400" b="0" i="1" spc="-250" dirty="0"/>
            </a:br>
            <a:endParaRPr lang="it-IT"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C096B82-439D-5080-B660-CADC8C4B5FB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63684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3600" dirty="0"/>
              <a:t>ELEMENTI QUALIFICANTI</a:t>
            </a:r>
          </a:p>
          <a:p>
            <a:endParaRPr lang="it-IT" sz="36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Tutte le </a:t>
            </a:r>
            <a:r>
              <a:rPr lang="en-US" sz="4000" b="0" dirty="0" err="1"/>
              <a:t>famiglie</a:t>
            </a:r>
            <a:r>
              <a:rPr lang="en-US" sz="4000" b="0" dirty="0"/>
              <a:t> come </a:t>
            </a:r>
            <a:r>
              <a:rPr lang="en-US" sz="4000" b="0" dirty="0" err="1"/>
              <a:t>destinatari</a:t>
            </a:r>
            <a:r>
              <a:rPr lang="en-US" sz="4000" b="0" dirty="0"/>
              <a:t> del CPF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Il </a:t>
            </a:r>
            <a:r>
              <a:rPr lang="en-US" sz="4000" b="0" dirty="0" err="1"/>
              <a:t>corso</a:t>
            </a:r>
            <a:r>
              <a:rPr lang="en-US" sz="4000" b="0" dirty="0"/>
              <a:t> di vita e le </a:t>
            </a:r>
            <a:r>
              <a:rPr lang="en-US" sz="4000" b="0" dirty="0" err="1"/>
              <a:t>transizioni</a:t>
            </a:r>
            <a:r>
              <a:rPr lang="en-US" sz="4000" b="0" dirty="0"/>
              <a:t> </a:t>
            </a:r>
            <a:r>
              <a:rPr lang="en-US" sz="4000" b="0" dirty="0" err="1"/>
              <a:t>familiari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Natalità</a:t>
            </a:r>
            <a:r>
              <a:rPr lang="en-US" sz="4000" b="0" dirty="0"/>
              <a:t>, </a:t>
            </a:r>
            <a:r>
              <a:rPr lang="en-US" sz="4000" b="0" dirty="0" err="1"/>
              <a:t>genitorialità</a:t>
            </a:r>
            <a:r>
              <a:rPr lang="en-US" sz="4000" b="0" dirty="0"/>
              <a:t>, </a:t>
            </a:r>
            <a:r>
              <a:rPr lang="en-US" sz="4000" b="0" dirty="0" err="1"/>
              <a:t>infanzia</a:t>
            </a:r>
            <a:r>
              <a:rPr lang="en-US" sz="4000" b="0" dirty="0"/>
              <a:t>, </a:t>
            </a:r>
            <a:r>
              <a:rPr lang="en-US" sz="4000" b="0" dirty="0" err="1"/>
              <a:t>adolescenza</a:t>
            </a:r>
            <a:r>
              <a:rPr lang="en-US" sz="4000" b="0" dirty="0"/>
              <a:t> e </a:t>
            </a:r>
            <a:r>
              <a:rPr lang="en-US" sz="4000" b="0" dirty="0" err="1"/>
              <a:t>giovani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Coppie</a:t>
            </a:r>
            <a:r>
              <a:rPr lang="en-US" sz="4000" b="0" dirty="0"/>
              <a:t>, </a:t>
            </a:r>
            <a:r>
              <a:rPr lang="en-US" sz="4000" b="0" dirty="0" err="1"/>
              <a:t>famiglie</a:t>
            </a:r>
            <a:r>
              <a:rPr lang="en-US" sz="4000" b="0" dirty="0"/>
              <a:t> con </a:t>
            </a:r>
            <a:r>
              <a:rPr lang="en-US" sz="4000" b="0" dirty="0" err="1"/>
              <a:t>figli</a:t>
            </a:r>
            <a:r>
              <a:rPr lang="en-US" sz="4000" b="0" dirty="0"/>
              <a:t> e </a:t>
            </a:r>
            <a:r>
              <a:rPr lang="en-US" sz="4000" b="0" dirty="0" err="1"/>
              <a:t>famiglie</a:t>
            </a:r>
            <a:r>
              <a:rPr lang="en-US" sz="4000" b="0" dirty="0"/>
              <a:t> con </a:t>
            </a:r>
            <a:r>
              <a:rPr lang="en-US" sz="4000" b="0" dirty="0" err="1"/>
              <a:t>compiti</a:t>
            </a:r>
            <a:r>
              <a:rPr lang="en-US" sz="4000" b="0" dirty="0"/>
              <a:t> di cura 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Solidarietà</a:t>
            </a:r>
            <a:r>
              <a:rPr lang="en-US" sz="4000" b="0" dirty="0"/>
              <a:t> </a:t>
            </a:r>
            <a:r>
              <a:rPr lang="en-US" sz="4000" b="0" dirty="0" err="1"/>
              <a:t>intergenerazionale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Accessibilità</a:t>
            </a:r>
            <a:r>
              <a:rPr lang="en-US" sz="4000" b="0" dirty="0"/>
              <a:t> </a:t>
            </a:r>
            <a:r>
              <a:rPr lang="en-US" sz="4000" b="0" dirty="0" err="1"/>
              <a:t>culturale</a:t>
            </a:r>
            <a:r>
              <a:rPr lang="en-US" sz="4000" b="0" dirty="0"/>
              <a:t>, </a:t>
            </a:r>
            <a:r>
              <a:rPr lang="en-US" sz="4000" b="0" dirty="0" err="1"/>
              <a:t>linguistica</a:t>
            </a:r>
            <a:r>
              <a:rPr lang="en-US" sz="4000" b="0" dirty="0"/>
              <a:t>, </a:t>
            </a:r>
            <a:r>
              <a:rPr lang="en-US" sz="4000" b="0" dirty="0" err="1"/>
              <a:t>fisica</a:t>
            </a:r>
            <a:r>
              <a:rPr lang="en-US" sz="4000" b="0" dirty="0"/>
              <a:t> e </a:t>
            </a:r>
            <a:r>
              <a:rPr lang="en-US" sz="4000" b="0" dirty="0" err="1"/>
              <a:t>digitale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Strategie</a:t>
            </a:r>
            <a:r>
              <a:rPr lang="en-US" sz="4000" b="0" dirty="0"/>
              <a:t> di outreach verso le </a:t>
            </a:r>
            <a:r>
              <a:rPr lang="en-US" sz="4000" b="0" dirty="0" err="1"/>
              <a:t>famiglie</a:t>
            </a:r>
            <a:r>
              <a:rPr lang="en-US" sz="4000" b="0" dirty="0"/>
              <a:t> </a:t>
            </a:r>
            <a:r>
              <a:rPr lang="en-US" sz="4000" b="0" dirty="0" err="1"/>
              <a:t>meno</a:t>
            </a:r>
            <a:r>
              <a:rPr lang="en-US" sz="4000" b="0" dirty="0"/>
              <a:t> </a:t>
            </a:r>
            <a:r>
              <a:rPr lang="en-US" sz="4000" b="0" dirty="0" err="1"/>
              <a:t>raggiunte</a:t>
            </a:r>
            <a:r>
              <a:rPr lang="en-US" sz="4000" b="0" dirty="0"/>
              <a:t> </a:t>
            </a:r>
            <a:r>
              <a:rPr lang="en-US" sz="4000" b="0" dirty="0" err="1"/>
              <a:t>dai</a:t>
            </a:r>
            <a:r>
              <a:rPr lang="en-US" sz="4000" b="0" dirty="0"/>
              <a:t> </a:t>
            </a:r>
            <a:r>
              <a:rPr lang="en-US" sz="4000" b="0" dirty="0" err="1"/>
              <a:t>servizi</a:t>
            </a:r>
            <a:endParaRPr lang="it-IT" sz="40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6000" b="0" dirty="0"/>
          </a:p>
        </p:txBody>
      </p:sp>
    </p:spTree>
    <p:extLst>
      <p:ext uri="{BB962C8B-B14F-4D97-AF65-F5344CB8AC3E}">
        <p14:creationId xmlns:p14="http://schemas.microsoft.com/office/powerpoint/2010/main" val="26336116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57206-113E-DC0C-D80F-361C104772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0EE626F-6A15-1A30-2E77-22C89920B679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8F79740C-543F-53FC-C490-7D7D77F0F5E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0931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/>
            <a:r>
              <a:rPr lang="it-IT" sz="8000" b="0" dirty="0"/>
              <a:t>3. I destinatari delle attività</a:t>
            </a:r>
            <a:br>
              <a:rPr lang="it-IT" sz="8000" b="0" dirty="0"/>
            </a:br>
            <a:r>
              <a:rPr lang="it-IT" sz="4000" b="0" dirty="0"/>
              <a:t>3.2 </a:t>
            </a:r>
            <a:r>
              <a:rPr lang="it-IT" sz="4000" dirty="0"/>
              <a:t>Da spazi a luoghi.</a:t>
            </a:r>
            <a:r>
              <a:rPr lang="it-IT" sz="4000" b="0" dirty="0"/>
              <a:t> </a:t>
            </a:r>
            <a:r>
              <a:rPr lang="it-IT" sz="4000" b="0" i="1" dirty="0"/>
              <a:t>Come trasformare uno spazio dedicato alle famiglie in un luogo riconoscibile, accogliente e generativo? </a:t>
            </a:r>
            <a:br>
              <a:rPr lang="it-IT" sz="4000" b="0" i="1" dirty="0"/>
            </a:br>
            <a:endParaRPr lang="it-IT" sz="400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19BD3F1-B108-8DCE-C834-9DE57668D6F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39310" y="3544004"/>
            <a:ext cx="17456874" cy="698396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3600" dirty="0"/>
              <a:t>ELEMENTI QUALIFICANTI</a:t>
            </a:r>
          </a:p>
          <a:p>
            <a:endParaRPr lang="it-IT" sz="36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Riconoscibilità</a:t>
            </a:r>
            <a:r>
              <a:rPr lang="en-US" sz="4000" b="0" dirty="0"/>
              <a:t> e </a:t>
            </a:r>
            <a:r>
              <a:rPr lang="en-US" sz="4000" b="0" dirty="0" err="1"/>
              <a:t>identità</a:t>
            </a:r>
            <a:r>
              <a:rPr lang="en-US" sz="4000" b="0" dirty="0"/>
              <a:t> del </a:t>
            </a:r>
            <a:r>
              <a:rPr lang="en-US" sz="4000" b="0" dirty="0" err="1"/>
              <a:t>luogo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Accessibilità</a:t>
            </a:r>
            <a:r>
              <a:rPr lang="en-US" sz="4000" b="0" dirty="0"/>
              <a:t> </a:t>
            </a:r>
            <a:r>
              <a:rPr lang="en-US" sz="4000" b="0" dirty="0" err="1"/>
              <a:t>fisica</a:t>
            </a:r>
            <a:r>
              <a:rPr lang="en-US" sz="4000" b="0" dirty="0"/>
              <a:t> e </a:t>
            </a:r>
            <a:r>
              <a:rPr lang="en-US" sz="4000" b="0" dirty="0" err="1"/>
              <a:t>universale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Accoglienza</a:t>
            </a:r>
            <a:r>
              <a:rPr lang="en-US" sz="4000" b="0" dirty="0"/>
              <a:t>, comfort e non </a:t>
            </a:r>
            <a:r>
              <a:rPr lang="en-US" sz="4000" b="0" dirty="0" err="1"/>
              <a:t>stigmatizzazione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Spazi</a:t>
            </a:r>
            <a:r>
              <a:rPr lang="en-US" sz="4000" b="0" dirty="0"/>
              <a:t> per </a:t>
            </a:r>
            <a:r>
              <a:rPr lang="en-US" sz="4000" b="0" dirty="0" err="1"/>
              <a:t>ascolto</a:t>
            </a:r>
            <a:r>
              <a:rPr lang="en-US" sz="4000" b="0" dirty="0"/>
              <a:t>, </a:t>
            </a:r>
            <a:r>
              <a:rPr lang="en-US" sz="4000" b="0" dirty="0" err="1"/>
              <a:t>consulenza</a:t>
            </a:r>
            <a:r>
              <a:rPr lang="en-US" sz="4000" b="0" dirty="0"/>
              <a:t>, </a:t>
            </a:r>
            <a:r>
              <a:rPr lang="en-US" sz="4000" b="0" dirty="0" err="1"/>
              <a:t>gruppi</a:t>
            </a:r>
            <a:r>
              <a:rPr lang="en-US" sz="4000" b="0" dirty="0"/>
              <a:t> e </a:t>
            </a:r>
            <a:r>
              <a:rPr lang="en-US" sz="4000" b="0" dirty="0" err="1"/>
              <a:t>attività</a:t>
            </a:r>
            <a:r>
              <a:rPr lang="en-US" sz="4000" b="0" dirty="0"/>
              <a:t> </a:t>
            </a:r>
            <a:r>
              <a:rPr lang="en-US" sz="4000" b="0" dirty="0" err="1"/>
              <a:t>familiari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Polifunzionalità</a:t>
            </a:r>
            <a:r>
              <a:rPr lang="en-US" sz="4000" b="0" dirty="0"/>
              <a:t> e </a:t>
            </a:r>
            <a:r>
              <a:rPr lang="en-US" sz="4000" b="0" dirty="0" err="1"/>
              <a:t>flessibilità</a:t>
            </a:r>
            <a:r>
              <a:rPr lang="en-US" sz="4000" b="0" dirty="0"/>
              <a:t> degli </a:t>
            </a:r>
            <a:r>
              <a:rPr lang="en-US" sz="4000" b="0" dirty="0" err="1"/>
              <a:t>ambienti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Presenza</a:t>
            </a:r>
            <a:r>
              <a:rPr lang="en-US" sz="4000" b="0" dirty="0"/>
              <a:t> </a:t>
            </a:r>
            <a:r>
              <a:rPr lang="en-US" sz="4000" b="0" dirty="0" err="1"/>
              <a:t>diffusa</a:t>
            </a:r>
            <a:r>
              <a:rPr lang="en-US" sz="4000" b="0" dirty="0"/>
              <a:t>: </a:t>
            </a:r>
            <a:r>
              <a:rPr lang="en-US" sz="4000" b="0" dirty="0" err="1"/>
              <a:t>sedi</a:t>
            </a:r>
            <a:r>
              <a:rPr lang="en-US" sz="4000" b="0" dirty="0"/>
              <a:t>, </a:t>
            </a:r>
            <a:r>
              <a:rPr lang="en-US" sz="4000" b="0" dirty="0" err="1"/>
              <a:t>punti</a:t>
            </a:r>
            <a:r>
              <a:rPr lang="en-US" sz="4000" b="0" dirty="0"/>
              <a:t> di </a:t>
            </a:r>
            <a:r>
              <a:rPr lang="en-US" sz="4000" b="0" dirty="0" err="1"/>
              <a:t>prossimità</a:t>
            </a:r>
            <a:r>
              <a:rPr lang="en-US" sz="4000" b="0" dirty="0"/>
              <a:t> e Hub &amp; Spoke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Uso di </a:t>
            </a:r>
            <a:r>
              <a:rPr lang="en-US" sz="4000" b="0" dirty="0" err="1"/>
              <a:t>spazi</a:t>
            </a:r>
            <a:r>
              <a:rPr lang="en-US" sz="4000" b="0" dirty="0"/>
              <a:t> della </a:t>
            </a:r>
            <a:r>
              <a:rPr lang="en-US" sz="4000" b="0" dirty="0" err="1"/>
              <a:t>comunità</a:t>
            </a:r>
            <a:r>
              <a:rPr lang="en-US" sz="4000" b="0" dirty="0"/>
              <a:t> e </a:t>
            </a:r>
            <a:r>
              <a:rPr lang="en-US" sz="4000" b="0" dirty="0" err="1"/>
              <a:t>attività</a:t>
            </a:r>
            <a:r>
              <a:rPr lang="en-US" sz="4000" b="0" dirty="0"/>
              <a:t> </a:t>
            </a:r>
            <a:r>
              <a:rPr lang="en-US" sz="4000" b="0" dirty="0" err="1"/>
              <a:t>fuori</a:t>
            </a:r>
            <a:r>
              <a:rPr lang="en-US" sz="4000" b="0" dirty="0"/>
              <a:t> </a:t>
            </a:r>
            <a:r>
              <a:rPr lang="en-US" sz="4000" b="0" dirty="0" err="1"/>
              <a:t>sede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Connessione</a:t>
            </a:r>
            <a:r>
              <a:rPr lang="en-US" sz="4000" b="0" dirty="0"/>
              <a:t> </a:t>
            </a:r>
            <a:r>
              <a:rPr lang="en-US" sz="4000" b="0" dirty="0" err="1"/>
              <a:t>tra</a:t>
            </a:r>
            <a:r>
              <a:rPr lang="en-US" sz="4000" b="0" dirty="0"/>
              <a:t> </a:t>
            </a:r>
            <a:r>
              <a:rPr lang="en-US" sz="4000" b="0" dirty="0" err="1"/>
              <a:t>luogo</a:t>
            </a:r>
            <a:r>
              <a:rPr lang="en-US" sz="4000" b="0" dirty="0"/>
              <a:t> </a:t>
            </a:r>
            <a:r>
              <a:rPr lang="en-US" sz="4000" b="0" dirty="0" err="1"/>
              <a:t>fisico</a:t>
            </a:r>
            <a:r>
              <a:rPr lang="en-US" sz="4000" b="0" dirty="0"/>
              <a:t> e </a:t>
            </a:r>
            <a:r>
              <a:rPr lang="en-US" sz="4000" b="0" dirty="0" err="1"/>
              <a:t>presenza</a:t>
            </a:r>
            <a:r>
              <a:rPr lang="en-US" sz="4000" b="0" dirty="0"/>
              <a:t> </a:t>
            </a:r>
            <a:r>
              <a:rPr lang="en-US" sz="4000" b="0" dirty="0" err="1"/>
              <a:t>digitale</a:t>
            </a:r>
            <a:endParaRPr lang="it-IT" sz="40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6000" b="0" dirty="0"/>
          </a:p>
        </p:txBody>
      </p:sp>
    </p:spTree>
    <p:extLst>
      <p:ext uri="{BB962C8B-B14F-4D97-AF65-F5344CB8AC3E}">
        <p14:creationId xmlns:p14="http://schemas.microsoft.com/office/powerpoint/2010/main" val="7649176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409A4E-644F-2365-D494-7CBA73451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67A868EF-5308-B116-20E8-1817A8226276}"/>
              </a:ext>
            </a:extLst>
          </p:cNvPr>
          <p:cNvSpPr/>
          <p:nvPr/>
        </p:nvSpPr>
        <p:spPr>
          <a:xfrm>
            <a:off x="-311150" y="-1115705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ED7809BA-7011-37C3-6D48-FA06781B5A4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477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it-IT" sz="8000" b="0" dirty="0"/>
              <a:t>4. Gli operatori</a:t>
            </a:r>
            <a:br>
              <a:rPr lang="it-IT" sz="8000" b="0" dirty="0"/>
            </a:br>
            <a:r>
              <a:rPr lang="it-IT" sz="4000" b="0" dirty="0"/>
              <a:t>4.1 </a:t>
            </a:r>
            <a:r>
              <a:rPr lang="it-IT" sz="4000" dirty="0"/>
              <a:t>Operatori, professionalità e competenze. </a:t>
            </a:r>
            <a:r>
              <a:rPr lang="it-IT" sz="4000" b="0" i="1" dirty="0"/>
              <a:t>Chi rende possibile il funzionamento del </a:t>
            </a:r>
            <a:r>
              <a:rPr lang="it-IT" sz="4000" b="0" i="1" dirty="0" err="1"/>
              <a:t>CpF</a:t>
            </a:r>
            <a:r>
              <a:rPr lang="it-IT" sz="4000" b="0" i="1" dirty="0"/>
              <a:t>?</a:t>
            </a:r>
            <a:endParaRPr lang="it-IT" sz="4000" b="0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0808A7CA-5F8E-4546-9A67-22F6A6F13E7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593850" y="3422650"/>
            <a:ext cx="18329637" cy="693523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4000" dirty="0"/>
              <a:t>ELEMENTI QUALIFICANTI</a:t>
            </a:r>
          </a:p>
          <a:p>
            <a:endParaRPr lang="it-IT" sz="40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Coordinamento</a:t>
            </a:r>
            <a:r>
              <a:rPr lang="en-US" sz="4000" b="0" dirty="0"/>
              <a:t> e </a:t>
            </a:r>
            <a:r>
              <a:rPr lang="en-US" sz="4000" b="0" dirty="0" err="1"/>
              <a:t>responsabilità</a:t>
            </a:r>
            <a:r>
              <a:rPr lang="en-US" sz="4000" b="0" dirty="0"/>
              <a:t> </a:t>
            </a:r>
            <a:r>
              <a:rPr lang="en-US" sz="4000" b="0" dirty="0" err="1"/>
              <a:t>professionale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Équipe </a:t>
            </a:r>
            <a:r>
              <a:rPr lang="en-US" sz="4000" b="0" dirty="0" err="1"/>
              <a:t>multidisciplinare</a:t>
            </a:r>
            <a:r>
              <a:rPr lang="en-US" sz="4000" b="0" dirty="0"/>
              <a:t> e </a:t>
            </a:r>
            <a:r>
              <a:rPr lang="en-US" sz="4000" b="0" dirty="0" err="1"/>
              <a:t>lavoro</a:t>
            </a:r>
            <a:r>
              <a:rPr lang="en-US" sz="4000" b="0" dirty="0"/>
              <a:t> </a:t>
            </a:r>
            <a:r>
              <a:rPr lang="en-US" sz="4000" b="0" dirty="0" err="1"/>
              <a:t>integrato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Profili</a:t>
            </a:r>
            <a:r>
              <a:rPr lang="en-US" sz="4000" b="0" dirty="0"/>
              <a:t> </a:t>
            </a:r>
            <a:r>
              <a:rPr lang="en-US" sz="4000" b="0" dirty="0" err="1"/>
              <a:t>professionali</a:t>
            </a:r>
            <a:r>
              <a:rPr lang="en-US" sz="4000" b="0" dirty="0"/>
              <a:t> e </a:t>
            </a:r>
            <a:r>
              <a:rPr lang="en-US" sz="4000" b="0" dirty="0" err="1"/>
              <a:t>funzioni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Competenze</a:t>
            </a:r>
            <a:r>
              <a:rPr lang="en-US" sz="4000" b="0" dirty="0"/>
              <a:t> </a:t>
            </a:r>
            <a:r>
              <a:rPr lang="en-US" sz="4000" b="0" dirty="0" err="1"/>
              <a:t>relazionali</a:t>
            </a:r>
            <a:r>
              <a:rPr lang="en-US" sz="4000" b="0" dirty="0"/>
              <a:t> e di </a:t>
            </a:r>
            <a:r>
              <a:rPr lang="en-US" sz="4000" b="0" dirty="0" err="1"/>
              <a:t>accompagnamento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Competenze</a:t>
            </a:r>
            <a:r>
              <a:rPr lang="en-US" sz="4000" b="0" dirty="0"/>
              <a:t> di rete, </a:t>
            </a:r>
            <a:r>
              <a:rPr lang="en-US" sz="4000" b="0" dirty="0" err="1"/>
              <a:t>facilitazione</a:t>
            </a:r>
            <a:r>
              <a:rPr lang="en-US" sz="4000" b="0" dirty="0"/>
              <a:t> e </a:t>
            </a:r>
            <a:r>
              <a:rPr lang="en-US" sz="4000" b="0" dirty="0" err="1"/>
              <a:t>lavoro</a:t>
            </a:r>
            <a:r>
              <a:rPr lang="en-US" sz="4000" b="0" dirty="0"/>
              <a:t> di </a:t>
            </a:r>
            <a:r>
              <a:rPr lang="en-US" sz="4000" b="0" dirty="0" err="1"/>
              <a:t>comunità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Competenze</a:t>
            </a:r>
            <a:r>
              <a:rPr lang="en-US" sz="4000" b="0" dirty="0"/>
              <a:t> </a:t>
            </a:r>
            <a:r>
              <a:rPr lang="en-US" sz="4000" b="0" dirty="0" err="1"/>
              <a:t>interculturali</a:t>
            </a:r>
            <a:r>
              <a:rPr lang="en-US" sz="4000" b="0" dirty="0"/>
              <a:t> e per </a:t>
            </a:r>
            <a:r>
              <a:rPr lang="en-US" sz="4000" b="0" dirty="0" err="1"/>
              <a:t>l’accessibilità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Competenze</a:t>
            </a:r>
            <a:r>
              <a:rPr lang="en-US" sz="4000" b="0" dirty="0"/>
              <a:t> </a:t>
            </a:r>
            <a:r>
              <a:rPr lang="en-US" sz="4000" b="0" dirty="0" err="1"/>
              <a:t>digitali</a:t>
            </a:r>
            <a:r>
              <a:rPr lang="en-US" sz="4000" b="0" dirty="0"/>
              <a:t>, </a:t>
            </a:r>
            <a:r>
              <a:rPr lang="en-US" sz="4000" b="0" dirty="0" err="1"/>
              <a:t>comunicative</a:t>
            </a:r>
            <a:r>
              <a:rPr lang="en-US" sz="4000" b="0" dirty="0"/>
              <a:t> e di </a:t>
            </a:r>
            <a:r>
              <a:rPr lang="en-US" sz="4000" b="0" dirty="0" err="1"/>
              <a:t>gestione</a:t>
            </a:r>
            <a:r>
              <a:rPr lang="en-US" sz="4000" b="0" dirty="0"/>
              <a:t> </a:t>
            </a:r>
            <a:r>
              <a:rPr lang="en-US" sz="4000" b="0" dirty="0" err="1"/>
              <a:t>dei</a:t>
            </a:r>
            <a:r>
              <a:rPr lang="en-US" sz="4000" b="0" dirty="0"/>
              <a:t> </a:t>
            </a:r>
            <a:r>
              <a:rPr lang="en-US" sz="4000" b="0" dirty="0" err="1"/>
              <a:t>dati</a:t>
            </a:r>
            <a:endParaRPr lang="it-IT" sz="4000" b="0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40203203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22639-7A1A-E441-75C3-4B43722C0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DBFC8F3-0DA1-C74D-0F72-2419EEF8C7C9}"/>
              </a:ext>
            </a:extLst>
          </p:cNvPr>
          <p:cNvSpPr/>
          <p:nvPr/>
        </p:nvSpPr>
        <p:spPr>
          <a:xfrm>
            <a:off x="-1524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10E15E38-C36D-6132-3DF6-DBCEE2349E8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09315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lang="it-IT" sz="8000" b="0" dirty="0"/>
              <a:t>4. Gli operatori</a:t>
            </a:r>
            <a:br>
              <a:rPr lang="it-IT" sz="8000" b="0" dirty="0"/>
            </a:br>
            <a:r>
              <a:rPr lang="it-IT" sz="4000" b="0" dirty="0"/>
              <a:t>4.2 </a:t>
            </a:r>
            <a:r>
              <a:rPr lang="it-IT" sz="4000" dirty="0"/>
              <a:t>Percorsi formativi.</a:t>
            </a:r>
            <a:r>
              <a:rPr lang="it-IT" sz="4000" i="1" dirty="0"/>
              <a:t> </a:t>
            </a:r>
            <a:r>
              <a:rPr lang="it-IT" sz="4000" b="0" i="1" dirty="0"/>
              <a:t>Tra competenze specialistiche, </a:t>
            </a:r>
            <a:r>
              <a:rPr lang="it-IT" sz="4000" b="0" i="1" dirty="0" err="1"/>
              <a:t>interprofessionalità</a:t>
            </a:r>
            <a:r>
              <a:rPr lang="it-IT" sz="4000" b="0" i="1" dirty="0"/>
              <a:t> ed empowerment familiare</a:t>
            </a:r>
            <a:br>
              <a:rPr lang="it-IT" sz="4000" b="0" dirty="0"/>
            </a:br>
            <a:endParaRPr lang="it-IT" sz="4000" b="0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BC65A0A1-3CC9-8629-B39D-B6F6536C274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71541" y="3263900"/>
            <a:ext cx="17456874" cy="68249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lang="en-US" sz="4400" dirty="0"/>
              <a:t>ELEMENTI QUALIFICANTI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en-US" sz="44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0" dirty="0"/>
              <a:t>Formazione </a:t>
            </a:r>
            <a:r>
              <a:rPr lang="en-US" sz="4400" b="0" dirty="0" err="1"/>
              <a:t>su</a:t>
            </a:r>
            <a:r>
              <a:rPr lang="en-US" sz="4400" b="0" dirty="0"/>
              <a:t> welfare </a:t>
            </a:r>
            <a:r>
              <a:rPr lang="en-US" sz="4400" b="0" dirty="0" err="1"/>
              <a:t>familiare</a:t>
            </a:r>
            <a:r>
              <a:rPr lang="en-US" sz="4400" b="0" dirty="0"/>
              <a:t> </a:t>
            </a:r>
            <a:r>
              <a:rPr lang="en-US" sz="4400" b="0" dirty="0" err="1"/>
              <a:t>territoriale</a:t>
            </a:r>
            <a:endParaRPr lang="it-IT" sz="44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0" dirty="0"/>
              <a:t>Formazione continua, </a:t>
            </a:r>
            <a:r>
              <a:rPr lang="en-US" sz="4400" b="0" dirty="0" err="1"/>
              <a:t>supervisione</a:t>
            </a:r>
            <a:r>
              <a:rPr lang="en-US" sz="4400" b="0" dirty="0"/>
              <a:t> e aggiornamento</a:t>
            </a:r>
            <a:endParaRPr lang="it-IT" sz="44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0" dirty="0" err="1"/>
              <a:t>Comunità</a:t>
            </a:r>
            <a:r>
              <a:rPr lang="en-US" sz="4400" b="0" dirty="0"/>
              <a:t> di </a:t>
            </a:r>
            <a:r>
              <a:rPr lang="en-US" sz="4400" b="0" dirty="0" err="1"/>
              <a:t>pratica</a:t>
            </a:r>
            <a:r>
              <a:rPr lang="en-US" sz="4400" b="0" dirty="0"/>
              <a:t> e </a:t>
            </a:r>
            <a:r>
              <a:rPr lang="en-US" sz="4400" b="0" dirty="0" err="1"/>
              <a:t>scambio</a:t>
            </a:r>
            <a:r>
              <a:rPr lang="en-US" sz="4400" b="0" dirty="0"/>
              <a:t> </a:t>
            </a:r>
            <a:r>
              <a:rPr lang="en-US" sz="4400" b="0" dirty="0" err="1"/>
              <a:t>professionale</a:t>
            </a:r>
            <a:endParaRPr lang="en-US" sz="44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400" b="0" dirty="0"/>
              <a:t>Formazione a </a:t>
            </a:r>
            <a:r>
              <a:rPr lang="en-US" sz="4400" b="0" dirty="0" err="1"/>
              <a:t>processi</a:t>
            </a:r>
            <a:r>
              <a:rPr lang="en-US" sz="4400" b="0" dirty="0"/>
              <a:t> di </a:t>
            </a:r>
            <a:r>
              <a:rPr lang="en-US" sz="4400" b="0" dirty="0" err="1"/>
              <a:t>capacitazione</a:t>
            </a:r>
            <a:r>
              <a:rPr lang="en-US" sz="4400" b="0" dirty="0"/>
              <a:t>/empowerment, family enrichment, </a:t>
            </a:r>
            <a:r>
              <a:rPr lang="en-US" sz="4400" b="0" dirty="0" err="1"/>
              <a:t>promozione</a:t>
            </a:r>
            <a:r>
              <a:rPr lang="en-US" sz="4400" b="0" dirty="0"/>
              <a:t> </a:t>
            </a:r>
            <a:r>
              <a:rPr lang="en-US" sz="4400" b="0" dirty="0" err="1"/>
              <a:t>dell’auto-mutuo</a:t>
            </a:r>
            <a:r>
              <a:rPr lang="en-US" sz="4400" b="0" dirty="0"/>
              <a:t> </a:t>
            </a:r>
            <a:r>
              <a:rPr lang="en-US" sz="4400" b="0" dirty="0" err="1"/>
              <a:t>aiuto</a:t>
            </a:r>
            <a:endParaRPr lang="en-US" sz="4400" b="0" dirty="0"/>
          </a:p>
          <a:p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36420480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B5E7E-F970-8186-5FFD-A42A64D255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E86EE5D-EEFD-A9DE-CEAD-F5A5004B816A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67E559E1-8CBF-8C47-4B83-E1B1EA7023D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78537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lang="it-IT" sz="6000" b="0" dirty="0"/>
              <a:t>5. Strumenti per innovare</a:t>
            </a:r>
            <a:br>
              <a:rPr lang="it-IT" sz="6000" b="0" dirty="0"/>
            </a:br>
            <a:r>
              <a:rPr lang="it-IT" sz="4000" dirty="0"/>
              <a:t>5.1 Sviluppo, innovazione ed ecosistema digitale. </a:t>
            </a:r>
            <a:r>
              <a:rPr lang="it-IT" sz="4000" b="0" i="1" dirty="0"/>
              <a:t>Quali leve consentono al Centro di sperimentare, apprendere e svilupparsi nel tempo?</a:t>
            </a:r>
            <a:br>
              <a:rPr lang="it-IT" sz="4000" b="0" i="1" dirty="0"/>
            </a:br>
            <a:endParaRPr lang="it-IT" sz="4000" b="0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EC104A0-0234-D574-5AD5-1ED7F23957B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51050" y="3575050"/>
            <a:ext cx="18207005" cy="747640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4000" dirty="0"/>
              <a:t>ELEMENTI QUALIFICANTI</a:t>
            </a:r>
          </a:p>
          <a:p>
            <a:endParaRPr lang="it-IT" sz="400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Innovazione</a:t>
            </a:r>
            <a:r>
              <a:rPr lang="en-US" sz="4000" b="0" dirty="0"/>
              <a:t> e </a:t>
            </a:r>
            <a:r>
              <a:rPr lang="en-US" sz="4000" b="0" dirty="0" err="1"/>
              <a:t>sperimentazione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Ricerca</a:t>
            </a:r>
            <a:r>
              <a:rPr lang="en-US" sz="4000" b="0" dirty="0"/>
              <a:t>-azione e </a:t>
            </a:r>
            <a:r>
              <a:rPr lang="en-US" sz="4000" b="0" dirty="0" err="1"/>
              <a:t>collaborazione</a:t>
            </a:r>
            <a:r>
              <a:rPr lang="en-US" sz="4000" b="0" dirty="0"/>
              <a:t> con </a:t>
            </a:r>
            <a:r>
              <a:rPr lang="en-US" sz="4000" b="0" dirty="0" err="1"/>
              <a:t>università</a:t>
            </a:r>
            <a:r>
              <a:rPr lang="en-US" sz="4000" b="0" dirty="0"/>
              <a:t> e </a:t>
            </a:r>
            <a:r>
              <a:rPr lang="en-US" sz="4000" b="0" dirty="0" err="1"/>
              <a:t>centri</a:t>
            </a:r>
            <a:r>
              <a:rPr lang="en-US" sz="4000" b="0" dirty="0"/>
              <a:t> di </a:t>
            </a:r>
            <a:r>
              <a:rPr lang="en-US" sz="4000" b="0" dirty="0" err="1"/>
              <a:t>ricerca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Ecosistema</a:t>
            </a:r>
            <a:r>
              <a:rPr lang="en-US" sz="4000" b="0" dirty="0"/>
              <a:t> </a:t>
            </a:r>
            <a:r>
              <a:rPr lang="en-US" sz="4000" b="0" dirty="0" err="1"/>
              <a:t>digitale</a:t>
            </a:r>
            <a:r>
              <a:rPr lang="en-US" sz="4000" b="0" dirty="0"/>
              <a:t> </a:t>
            </a:r>
            <a:r>
              <a:rPr lang="en-US" sz="4000" b="0" dirty="0" err="1"/>
              <a:t>dei</a:t>
            </a:r>
            <a:r>
              <a:rPr lang="en-US" sz="4000" b="0" dirty="0"/>
              <a:t> CPF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Piattaforme</a:t>
            </a:r>
            <a:r>
              <a:rPr lang="en-US" sz="4000" b="0" dirty="0"/>
              <a:t> per le </a:t>
            </a:r>
            <a:r>
              <a:rPr lang="en-US" sz="4000" b="0" dirty="0" err="1"/>
              <a:t>famiglie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Piattaforme</a:t>
            </a:r>
            <a:r>
              <a:rPr lang="en-US" sz="4000" b="0" dirty="0"/>
              <a:t> e </a:t>
            </a:r>
            <a:r>
              <a:rPr lang="en-US" sz="4000" b="0" dirty="0" err="1"/>
              <a:t>strumenti</a:t>
            </a:r>
            <a:r>
              <a:rPr lang="en-US" sz="4000" b="0" dirty="0"/>
              <a:t> per </a:t>
            </a:r>
            <a:r>
              <a:rPr lang="en-US" sz="4000" b="0" dirty="0" err="1"/>
              <a:t>operatori</a:t>
            </a:r>
            <a:r>
              <a:rPr lang="en-US" sz="4000" b="0" dirty="0"/>
              <a:t> e </a:t>
            </a:r>
            <a:r>
              <a:rPr lang="en-US" sz="4000" b="0" dirty="0" err="1"/>
              <a:t>reti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Banca delle </a:t>
            </a:r>
            <a:r>
              <a:rPr lang="en-US" sz="4000" b="0" dirty="0" err="1"/>
              <a:t>esperienze</a:t>
            </a:r>
            <a:r>
              <a:rPr lang="en-US" sz="4000" b="0" dirty="0"/>
              <a:t> e </a:t>
            </a:r>
            <a:r>
              <a:rPr lang="en-US" sz="4000" b="0" dirty="0" err="1"/>
              <a:t>condivisione</a:t>
            </a:r>
            <a:r>
              <a:rPr lang="en-US" sz="4000" b="0" dirty="0"/>
              <a:t> delle </a:t>
            </a:r>
            <a:r>
              <a:rPr lang="en-US" sz="4000" b="0" dirty="0" err="1"/>
              <a:t>buone</a:t>
            </a:r>
            <a:r>
              <a:rPr lang="en-US" sz="4000" b="0" dirty="0"/>
              <a:t> </a:t>
            </a:r>
            <a:r>
              <a:rPr lang="en-US" sz="4000" b="0" dirty="0" err="1"/>
              <a:t>pratiche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Interoperabilità</a:t>
            </a:r>
            <a:r>
              <a:rPr lang="en-US" sz="4000" b="0" dirty="0"/>
              <a:t>, </a:t>
            </a:r>
            <a:r>
              <a:rPr lang="en-US" sz="4000" b="0" dirty="0" err="1"/>
              <a:t>protezione</a:t>
            </a:r>
            <a:r>
              <a:rPr lang="en-US" sz="4000" b="0" dirty="0"/>
              <a:t> </a:t>
            </a:r>
            <a:r>
              <a:rPr lang="en-US" sz="4000" b="0" dirty="0" err="1"/>
              <a:t>dei</a:t>
            </a:r>
            <a:r>
              <a:rPr lang="en-US" sz="4000" b="0" dirty="0"/>
              <a:t> </a:t>
            </a:r>
            <a:r>
              <a:rPr lang="en-US" sz="4000" b="0" dirty="0" err="1"/>
              <a:t>dati</a:t>
            </a:r>
            <a:r>
              <a:rPr lang="en-US" sz="4000" b="0" dirty="0"/>
              <a:t> e </a:t>
            </a:r>
            <a:r>
              <a:rPr lang="en-US" sz="4000" b="0" dirty="0" err="1"/>
              <a:t>accessibilità</a:t>
            </a:r>
            <a:r>
              <a:rPr lang="en-US" sz="4000" b="0" dirty="0"/>
              <a:t> </a:t>
            </a:r>
            <a:r>
              <a:rPr lang="en-US" sz="4000" b="0" dirty="0" err="1"/>
              <a:t>digitale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Supporto </a:t>
            </a:r>
            <a:r>
              <a:rPr lang="en-US" sz="4000" b="0" dirty="0" err="1"/>
              <a:t>digitale</a:t>
            </a:r>
            <a:r>
              <a:rPr lang="en-US" sz="4000" b="0" dirty="0"/>
              <a:t> a </a:t>
            </a:r>
            <a:r>
              <a:rPr lang="en-US" sz="4000" b="0" dirty="0" err="1"/>
              <a:t>monitoraggio</a:t>
            </a:r>
            <a:r>
              <a:rPr lang="en-US" sz="4000" b="0" dirty="0"/>
              <a:t>, </a:t>
            </a:r>
            <a:r>
              <a:rPr lang="en-US" sz="4000" b="0" dirty="0" err="1"/>
              <a:t>valutazione</a:t>
            </a:r>
            <a:r>
              <a:rPr lang="en-US" sz="4000" b="0" dirty="0"/>
              <a:t> e </a:t>
            </a:r>
            <a:r>
              <a:rPr lang="en-US" sz="4000" b="0" dirty="0" err="1"/>
              <a:t>comunicazione</a:t>
            </a:r>
            <a:endParaRPr lang="it-IT" sz="4000" b="0" dirty="0"/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Standard e </a:t>
            </a:r>
            <a:r>
              <a:rPr lang="en-US" sz="4000" b="0" dirty="0" err="1"/>
              <a:t>strumenti</a:t>
            </a:r>
            <a:r>
              <a:rPr lang="en-US" sz="4000" b="0" dirty="0"/>
              <a:t> </a:t>
            </a:r>
            <a:r>
              <a:rPr lang="en-US" sz="4000" b="0" dirty="0" err="1"/>
              <a:t>comuni</a:t>
            </a:r>
            <a:r>
              <a:rPr lang="en-US" sz="4000" b="0" dirty="0"/>
              <a:t> per lo </a:t>
            </a:r>
            <a:r>
              <a:rPr lang="en-US" sz="4000" b="0" dirty="0" err="1"/>
              <a:t>sviluppo</a:t>
            </a:r>
            <a:r>
              <a:rPr lang="en-US" sz="4000" b="0" dirty="0"/>
              <a:t> della rete </a:t>
            </a:r>
            <a:r>
              <a:rPr lang="en-US" sz="4000" b="0" dirty="0" err="1"/>
              <a:t>nazionale</a:t>
            </a:r>
            <a:endParaRPr lang="it-IT" sz="40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38191815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77C021-1DEC-B42D-2C07-4F67F5261D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D8A38FA-2B02-BC47-2A5F-7C7002133458}"/>
              </a:ext>
            </a:extLst>
          </p:cNvPr>
          <p:cNvSpPr/>
          <p:nvPr/>
        </p:nvSpPr>
        <p:spPr>
          <a:xfrm>
            <a:off x="-387350" y="0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89C2AE5E-700D-5883-C09E-EECDF8AA2B1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4776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it-IT" sz="8000" b="0" dirty="0"/>
              <a:t>5. Strumenti per innovare</a:t>
            </a:r>
            <a:br>
              <a:rPr lang="it-IT" sz="8000" b="0" dirty="0"/>
            </a:br>
            <a:r>
              <a:rPr lang="it-IT" sz="4000" b="0" dirty="0"/>
              <a:t>5.2 </a:t>
            </a:r>
            <a:r>
              <a:rPr lang="it-IT" sz="4000" dirty="0"/>
              <a:t>Monitoraggio e valutazione. </a:t>
            </a:r>
            <a:r>
              <a:rPr lang="it-IT" sz="4000" b="0" i="1" dirty="0"/>
              <a:t>Come conoscere, valutare e migliorare il contributo del Centro alle famiglie e al territorio?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79B18C9-4528-8144-32B6-FCF3079254A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7916" y="3263900"/>
            <a:ext cx="18435739" cy="747640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en-US" sz="4000" b="0" dirty="0"/>
              <a:t>(…) </a:t>
            </a:r>
            <a:r>
              <a:rPr lang="en-US" sz="4000" dirty="0"/>
              <a:t>ELEMENTI QUALIFICANTI</a:t>
            </a:r>
          </a:p>
          <a:p>
            <a:endParaRPr lang="it-IT" sz="40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Analisi</a:t>
            </a:r>
            <a:r>
              <a:rPr lang="en-US" sz="4000" b="0" dirty="0"/>
              <a:t> e </a:t>
            </a:r>
            <a:r>
              <a:rPr lang="en-US" sz="4000" b="0" dirty="0" err="1"/>
              <a:t>monitoraggio</a:t>
            </a:r>
            <a:r>
              <a:rPr lang="en-US" sz="4000" b="0" dirty="0"/>
              <a:t> </a:t>
            </a:r>
            <a:r>
              <a:rPr lang="en-US" sz="4000" b="0" dirty="0" err="1"/>
              <a:t>dei</a:t>
            </a:r>
            <a:r>
              <a:rPr lang="en-US" sz="4000" b="0" dirty="0"/>
              <a:t> </a:t>
            </a:r>
            <a:r>
              <a:rPr lang="en-US" sz="4000" b="0" dirty="0" err="1"/>
              <a:t>bisogni</a:t>
            </a:r>
            <a:endParaRPr lang="it-IT" sz="40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Sistema </a:t>
            </a:r>
            <a:r>
              <a:rPr lang="en-US" sz="4000" b="0" dirty="0" err="1"/>
              <a:t>informativo</a:t>
            </a:r>
            <a:r>
              <a:rPr lang="en-US" sz="4000" b="0" dirty="0"/>
              <a:t> e </a:t>
            </a:r>
            <a:r>
              <a:rPr lang="en-US" sz="4000" b="0" dirty="0" err="1"/>
              <a:t>qualità</a:t>
            </a:r>
            <a:r>
              <a:rPr lang="en-US" sz="4000" b="0" dirty="0"/>
              <a:t> </a:t>
            </a:r>
            <a:r>
              <a:rPr lang="en-US" sz="4000" b="0" dirty="0" err="1"/>
              <a:t>dei</a:t>
            </a:r>
            <a:r>
              <a:rPr lang="en-US" sz="4000" b="0" dirty="0"/>
              <a:t> </a:t>
            </a:r>
            <a:r>
              <a:rPr lang="en-US" sz="4000" b="0" dirty="0" err="1"/>
              <a:t>dati</a:t>
            </a:r>
            <a:endParaRPr lang="it-IT" sz="40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Monitoraggio</a:t>
            </a:r>
            <a:r>
              <a:rPr lang="en-US" sz="4000" b="0" dirty="0"/>
              <a:t> di </a:t>
            </a:r>
            <a:r>
              <a:rPr lang="en-US" sz="4000" b="0" dirty="0" err="1"/>
              <a:t>accessi</a:t>
            </a:r>
            <a:r>
              <a:rPr lang="en-US" sz="4000" b="0" dirty="0"/>
              <a:t>, </a:t>
            </a:r>
            <a:r>
              <a:rPr lang="en-US" sz="4000" b="0" dirty="0" err="1"/>
              <a:t>attività</a:t>
            </a:r>
            <a:r>
              <a:rPr lang="en-US" sz="4000" b="0" dirty="0"/>
              <a:t> e </a:t>
            </a:r>
            <a:r>
              <a:rPr lang="en-US" sz="4000" b="0" dirty="0" err="1"/>
              <a:t>partecipazione</a:t>
            </a:r>
            <a:endParaRPr lang="it-IT" sz="40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Indicatori</a:t>
            </a:r>
            <a:r>
              <a:rPr lang="en-US" sz="4000" b="0" dirty="0"/>
              <a:t> </a:t>
            </a:r>
            <a:r>
              <a:rPr lang="en-US" sz="4000" b="0" dirty="0" err="1"/>
              <a:t>comuni</a:t>
            </a:r>
            <a:r>
              <a:rPr lang="en-US" sz="4000" b="0" dirty="0"/>
              <a:t> di </a:t>
            </a:r>
            <a:r>
              <a:rPr lang="en-US" sz="4000" b="0" dirty="0" err="1"/>
              <a:t>struttura</a:t>
            </a:r>
            <a:r>
              <a:rPr lang="en-US" sz="4000" b="0" dirty="0"/>
              <a:t>, </a:t>
            </a:r>
            <a:r>
              <a:rPr lang="en-US" sz="4000" b="0" dirty="0" err="1"/>
              <a:t>processo</a:t>
            </a:r>
            <a:r>
              <a:rPr lang="en-US" sz="4000" b="0" dirty="0"/>
              <a:t> ed </a:t>
            </a:r>
            <a:r>
              <a:rPr lang="en-US" sz="4000" b="0" dirty="0" err="1"/>
              <a:t>esito</a:t>
            </a:r>
            <a:endParaRPr lang="it-IT" sz="40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Valutazione</a:t>
            </a:r>
            <a:r>
              <a:rPr lang="en-US" sz="4000" b="0" dirty="0"/>
              <a:t> degli </a:t>
            </a:r>
            <a:r>
              <a:rPr lang="en-US" sz="4000" b="0" dirty="0" err="1"/>
              <a:t>esiti</a:t>
            </a:r>
            <a:r>
              <a:rPr lang="en-US" sz="4000" b="0" dirty="0"/>
              <a:t> per </a:t>
            </a:r>
            <a:r>
              <a:rPr lang="en-US" sz="4000" b="0" dirty="0" err="1"/>
              <a:t>famiglie</a:t>
            </a:r>
            <a:r>
              <a:rPr lang="en-US" sz="4000" b="0" dirty="0"/>
              <a:t> e </a:t>
            </a:r>
            <a:r>
              <a:rPr lang="en-US" sz="4000" b="0" dirty="0" err="1"/>
              <a:t>territorio</a:t>
            </a:r>
            <a:endParaRPr lang="it-IT" sz="40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Valutazione</a:t>
            </a:r>
            <a:r>
              <a:rPr lang="en-US" sz="4000" b="0" dirty="0"/>
              <a:t> </a:t>
            </a:r>
            <a:r>
              <a:rPr lang="en-US" sz="4000" b="0" dirty="0" err="1"/>
              <a:t>partecipata</a:t>
            </a:r>
            <a:r>
              <a:rPr lang="en-US" sz="4000" b="0" dirty="0"/>
              <a:t> e </a:t>
            </a:r>
            <a:r>
              <a:rPr lang="en-US" sz="4000" b="0" dirty="0" err="1"/>
              <a:t>ascolto</a:t>
            </a:r>
            <a:r>
              <a:rPr lang="en-US" sz="4000" b="0" dirty="0"/>
              <a:t> delle </a:t>
            </a:r>
            <a:r>
              <a:rPr lang="en-US" sz="4000" b="0" dirty="0" err="1"/>
              <a:t>famiglie</a:t>
            </a:r>
            <a:endParaRPr lang="it-IT" sz="40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Autovalutazione</a:t>
            </a:r>
            <a:r>
              <a:rPr lang="en-US" sz="4000" b="0" dirty="0"/>
              <a:t> e </a:t>
            </a:r>
            <a:r>
              <a:rPr lang="en-US" sz="4000" b="0" dirty="0" err="1"/>
              <a:t>miglioramento</a:t>
            </a:r>
            <a:r>
              <a:rPr lang="en-US" sz="4000" b="0" dirty="0"/>
              <a:t> continuo</a:t>
            </a:r>
            <a:endParaRPr lang="it-IT" sz="40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dirty="0" err="1"/>
              <a:t>Restituzione</a:t>
            </a:r>
            <a:r>
              <a:rPr lang="en-US" sz="4000" b="0" dirty="0"/>
              <a:t> e </a:t>
            </a:r>
            <a:r>
              <a:rPr lang="en-US" sz="4000" b="0" dirty="0" err="1"/>
              <a:t>uso</a:t>
            </a:r>
            <a:r>
              <a:rPr lang="en-US" sz="4000" b="0" dirty="0"/>
              <a:t> </a:t>
            </a:r>
            <a:r>
              <a:rPr lang="en-US" sz="4000" b="0" dirty="0" err="1"/>
              <a:t>dei</a:t>
            </a:r>
            <a:r>
              <a:rPr lang="en-US" sz="4000" b="0" dirty="0"/>
              <a:t> </a:t>
            </a:r>
            <a:r>
              <a:rPr lang="en-US" sz="4000" b="0" dirty="0" err="1"/>
              <a:t>risultati</a:t>
            </a:r>
            <a:r>
              <a:rPr lang="en-US" sz="4000" b="0" dirty="0"/>
              <a:t> </a:t>
            </a:r>
            <a:r>
              <a:rPr lang="en-US" sz="4000" b="0" dirty="0" err="1"/>
              <a:t>nella</a:t>
            </a:r>
            <a:r>
              <a:rPr lang="en-US" sz="4000" b="0" dirty="0"/>
              <a:t> </a:t>
            </a:r>
            <a:r>
              <a:rPr lang="en-US" sz="4000" b="0" dirty="0" err="1"/>
              <a:t>programmazione</a:t>
            </a:r>
            <a:endParaRPr lang="it-IT" sz="4000" b="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b="0" dirty="0"/>
              <a:t>Raccordo </a:t>
            </a:r>
            <a:r>
              <a:rPr lang="en-US" sz="4000" b="0" dirty="0" err="1"/>
              <a:t>tra</a:t>
            </a:r>
            <a:r>
              <a:rPr lang="en-US" sz="4000" b="0" dirty="0"/>
              <a:t> </a:t>
            </a:r>
            <a:r>
              <a:rPr lang="en-US" sz="4000" b="0" dirty="0" err="1"/>
              <a:t>monitoraggio</a:t>
            </a:r>
            <a:r>
              <a:rPr lang="en-US" sz="4000" b="0" dirty="0"/>
              <a:t> locale, </a:t>
            </a:r>
            <a:r>
              <a:rPr lang="en-US" sz="4000" b="0" dirty="0" err="1"/>
              <a:t>regionale</a:t>
            </a:r>
            <a:r>
              <a:rPr lang="en-US" sz="4000" b="0" dirty="0"/>
              <a:t> e </a:t>
            </a:r>
            <a:r>
              <a:rPr lang="en-US" sz="4000" b="0" dirty="0" err="1"/>
              <a:t>nazionale</a:t>
            </a:r>
            <a:endParaRPr lang="it-IT" sz="4000" b="0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1443176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31BAA-6E0F-9C36-EB0A-C5CFC8728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CC0198F-667D-71BF-7DF1-9A1D5410E1DF}"/>
              </a:ext>
            </a:extLst>
          </p:cNvPr>
          <p:cNvSpPr/>
          <p:nvPr/>
        </p:nvSpPr>
        <p:spPr>
          <a:xfrm>
            <a:off x="-387350" y="0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BFEC58B8-C75F-6C4B-23B6-B8A3C27223F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698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53923" lvl="1"/>
            <a:r>
              <a:rPr lang="it-IT" sz="6000" b="1" dirty="0">
                <a:solidFill>
                  <a:schemeClr val="bg1"/>
                </a:solidFill>
              </a:rPr>
              <a:t>DUE PUNTI IN SOSPESO: 1... </a:t>
            </a:r>
            <a:br>
              <a:rPr lang="it-IT" sz="8000" b="0" dirty="0"/>
            </a:br>
            <a:r>
              <a:rPr lang="it-IT" sz="4000" b="1" dirty="0">
                <a:solidFill>
                  <a:schemeClr val="bg1"/>
                </a:solidFill>
              </a:rPr>
              <a:t>Approccio globale familiare </a:t>
            </a:r>
            <a:r>
              <a:rPr lang="it-IT" sz="4000" b="1" i="1" dirty="0">
                <a:solidFill>
                  <a:schemeClr val="bg1"/>
                </a:solidFill>
              </a:rPr>
              <a:t>versus </a:t>
            </a:r>
            <a:r>
              <a:rPr lang="it-IT" sz="4000" b="1" dirty="0">
                <a:solidFill>
                  <a:schemeClr val="bg1"/>
                </a:solidFill>
              </a:rPr>
              <a:t>interventi settoriali</a:t>
            </a:r>
            <a:br>
              <a:rPr lang="it-IT" sz="5277" b="1" dirty="0">
                <a:solidFill>
                  <a:schemeClr val="bg1"/>
                </a:solidFill>
              </a:rPr>
            </a:br>
            <a:endParaRPr lang="it-IT" sz="4000" b="0" i="1" dirty="0">
              <a:solidFill>
                <a:schemeClr val="bg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5C7B8BEC-DF02-3B29-03C1-F4BA2FA0298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073332" y="3803650"/>
            <a:ext cx="13182733" cy="612218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b="0" dirty="0">
                <a:solidFill>
                  <a:schemeClr val="tx1"/>
                </a:solidFill>
              </a:rPr>
              <a:t>La sfida di un punto vista globale, interconnesso (olistico) di benessere familiare</a:t>
            </a:r>
          </a:p>
          <a:p>
            <a:r>
              <a:rPr lang="it-IT" sz="4400" b="0" dirty="0">
                <a:solidFill>
                  <a:schemeClr val="tx1"/>
                </a:solidFill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b="0" dirty="0">
                <a:solidFill>
                  <a:schemeClr val="tx1"/>
                </a:solidFill>
              </a:rPr>
              <a:t>contro un sistema spesso cristallizzato in filiere/silos autonomi, legati a singoli settori di bisogno/individui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it-IT" sz="4400" b="0" dirty="0">
              <a:solidFill>
                <a:schemeClr val="tx1"/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b="0" dirty="0">
                <a:solidFill>
                  <a:schemeClr val="tx1"/>
                </a:solidFill>
              </a:rPr>
              <a:t>Qui il </a:t>
            </a:r>
            <a:r>
              <a:rPr lang="it-IT" sz="4400" b="0" dirty="0" err="1">
                <a:solidFill>
                  <a:schemeClr val="tx1"/>
                </a:solidFill>
              </a:rPr>
              <a:t>CpF</a:t>
            </a:r>
            <a:r>
              <a:rPr lang="it-IT" sz="4400" b="0" dirty="0">
                <a:solidFill>
                  <a:schemeClr val="tx1"/>
                </a:solidFill>
              </a:rPr>
              <a:t> ha una ambiziosa funzione «profetica»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</p:spTree>
    <p:extLst>
      <p:ext uri="{BB962C8B-B14F-4D97-AF65-F5344CB8AC3E}">
        <p14:creationId xmlns:p14="http://schemas.microsoft.com/office/powerpoint/2010/main" val="2258061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6C35B9-C219-2D31-A360-680B1A083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FF00430-B26D-DB26-954B-17A17AD68908}"/>
              </a:ext>
            </a:extLst>
          </p:cNvPr>
          <p:cNvSpPr/>
          <p:nvPr/>
        </p:nvSpPr>
        <p:spPr>
          <a:xfrm>
            <a:off x="-387350" y="0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05FA8264-A04D-B688-DC93-AD80763B12F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698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r>
              <a:rPr lang="it-IT" sz="6000" dirty="0"/>
              <a:t>DUE PUNTI IN SOSPESO: ...2</a:t>
            </a:r>
            <a:br>
              <a:rPr lang="it-IT" sz="6000" dirty="0"/>
            </a:br>
            <a:r>
              <a:rPr lang="it-IT" sz="4000" dirty="0"/>
              <a:t>Empowerment e sussidiarietà verticale, </a:t>
            </a:r>
            <a:br>
              <a:rPr lang="it-IT" sz="4000" dirty="0"/>
            </a:br>
            <a:r>
              <a:rPr lang="it-IT" sz="4000" dirty="0"/>
              <a:t>orizzontale e circolare</a:t>
            </a:r>
            <a:endParaRPr lang="it-IT" sz="4000" b="0" i="1" dirty="0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49C70AE4-5122-0366-6131-EEC75F7DEE5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07916" y="3263900"/>
            <a:ext cx="18435739" cy="1382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</p:txBody>
      </p:sp>
      <p:sp>
        <p:nvSpPr>
          <p:cNvPr id="7" name="Segnaposto contenuto 2">
            <a:extLst>
              <a:ext uri="{FF2B5EF4-FFF2-40B4-BE49-F238E27FC236}">
                <a16:creationId xmlns:a16="http://schemas.microsoft.com/office/drawing/2014/main" id="{13BF2727-0295-2BF2-EE6E-87CF263DFFB2}"/>
              </a:ext>
            </a:extLst>
          </p:cNvPr>
          <p:cNvSpPr txBox="1">
            <a:spLocks/>
          </p:cNvSpPr>
          <p:nvPr/>
        </p:nvSpPr>
        <p:spPr>
          <a:xfrm>
            <a:off x="1914931" y="3422650"/>
            <a:ext cx="14650622" cy="5410200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it-IT" sz="4800" dirty="0">
                <a:solidFill>
                  <a:schemeClr val="tx1"/>
                </a:solidFill>
              </a:rPr>
              <a:t>L’obiettivo di rendere le famiglie «coproduttori dei servizi» </a:t>
            </a:r>
          </a:p>
          <a:p>
            <a:r>
              <a:rPr lang="it-IT" sz="4800" dirty="0">
                <a:solidFill>
                  <a:schemeClr val="tx1"/>
                </a:solidFill>
              </a:rPr>
              <a:t>	(e della lettura dei bisogni) può scontrarsi con una «frenesia 	erogatoria» che aggiunge azioni, prestazioni, compiti ulteriori 	ai </a:t>
            </a:r>
            <a:r>
              <a:rPr lang="it-IT" sz="4800" dirty="0" err="1">
                <a:solidFill>
                  <a:schemeClr val="tx1"/>
                </a:solidFill>
              </a:rPr>
              <a:t>CpF</a:t>
            </a:r>
            <a:r>
              <a:rPr lang="it-IT" sz="4800" dirty="0">
                <a:solidFill>
                  <a:schemeClr val="tx1"/>
                </a:solidFill>
              </a:rPr>
              <a:t>, su nuovi bisogni (rischio della mappa dei deficit, 	anziché 	empowerment).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it-IT" sz="4800" dirty="0">
              <a:solidFill>
                <a:schemeClr val="tx1"/>
              </a:solidFill>
            </a:endParaRP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it-IT" sz="4800" dirty="0">
                <a:solidFill>
                  <a:schemeClr val="tx1"/>
                </a:solidFill>
              </a:rPr>
              <a:t>Inoltre va custodita (verificata e confermata?) la funzione del </a:t>
            </a:r>
            <a:r>
              <a:rPr lang="it-IT" sz="4800" dirty="0" err="1">
                <a:solidFill>
                  <a:schemeClr val="tx1"/>
                </a:solidFill>
              </a:rPr>
              <a:t>CpF</a:t>
            </a:r>
            <a:r>
              <a:rPr lang="it-IT" sz="4800" dirty="0">
                <a:solidFill>
                  <a:schemeClr val="tx1"/>
                </a:solidFill>
              </a:rPr>
              <a:t> di essere «orientamento e accompagnamento» verso altro» (l’intera rete di altri servizi/soggetti del territorio – e qui si gioca anche il ruolo del terzo settore)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8528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1592</Words>
  <Application>Microsoft Office PowerPoint</Application>
  <PresentationFormat>Personalizzato</PresentationFormat>
  <Paragraphs>225</Paragraphs>
  <Slides>23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2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26" baseType="lpstr">
      <vt:lpstr>Aptos</vt:lpstr>
      <vt:lpstr>Arial</vt:lpstr>
      <vt:lpstr>Office Theme</vt:lpstr>
      <vt:lpstr>I Centri per la famiglia</vt:lpstr>
      <vt:lpstr>Linee di indirizzo (LdI): Punti di attenzione</vt:lpstr>
      <vt:lpstr>L’identità dei CpF </vt:lpstr>
      <vt:lpstr>2. Governance e reti territoriali </vt:lpstr>
      <vt:lpstr>3. I destinatari delle attività </vt:lpstr>
      <vt:lpstr>4. Gli operatori</vt:lpstr>
      <vt:lpstr>5. Strumenti per innovare</vt:lpstr>
      <vt:lpstr>Linee di indirizzo (LdI): CINQUE NODI TEMATICI, 12 DIMENSIONI</vt:lpstr>
      <vt:lpstr>Linee di indirizzo (LdI): IMPLEMENTAZIONE</vt:lpstr>
      <vt:lpstr>L’identità dei CpF 1.1 Evoluzione del sistema dei CpF. Come siamo arrivati al CpF di oggi? </vt:lpstr>
      <vt:lpstr>L’identità dei CpF 1.2 Principi che orientano l’azione. Quali principi guidano l’azione dei CpF?  </vt:lpstr>
      <vt:lpstr>L’identità dei CpF 1.3 Funzioni strategiche del Centro per la Famiglia.  Quale contributo è chiamato a offrire il Centro alle politiche familiari?</vt:lpstr>
      <vt:lpstr>L’identità dei CpF 1.4 Identità e ruolo del CpF. Cosa è oggi un CpF?  </vt:lpstr>
      <vt:lpstr>2. Governance e reti territoriali 2.1 Governance, alleanze e organizzazione territoriale. Come il Centro costruisce alleanze e organizza la propria presenza nel territorio?  </vt:lpstr>
      <vt:lpstr>2. Governance e reti territoriali 2.2 La comunicazione. Come rendere il Centro riconoscibile, accessibile e capace di promuovere una cultura della famiglia? </vt:lpstr>
      <vt:lpstr>3. I destinatari delle attività  3.1 3.1 destinatari. A chi si rivolgono i CpF? </vt:lpstr>
      <vt:lpstr>3. I destinatari delle attività 3.2 Da spazi a luoghi. Come trasformare uno spazio dedicato alle famiglie in un luogo riconoscibile, accogliente e generativo?  </vt:lpstr>
      <vt:lpstr>4. Gli operatori 4.1 Operatori, professionalità e competenze. Chi rende possibile il funzionamento del CpF?</vt:lpstr>
      <vt:lpstr>4. Gli operatori 4.2 Percorsi formativi. Tra competenze specialistiche, interprofessionalità ed empowerment familiare </vt:lpstr>
      <vt:lpstr>5. Strumenti per innovare 5.1 Sviluppo, innovazione ed ecosistema digitale. Quali leve consentono al Centro di sperimentare, apprendere e svilupparsi nel tempo? </vt:lpstr>
      <vt:lpstr>5. Strumenti per innovare 5.2 Monitoraggio e valutazione. Come conoscere, valutare e migliorare il contributo del Centro alle famiglie e al territorio?</vt:lpstr>
      <vt:lpstr>DUE PUNTI IN SOSPESO: 1...  Approccio globale familiare versus interventi settoriali </vt:lpstr>
      <vt:lpstr>DUE PUNTI IN SOSPESO: ...2 Empowerment e sussidiarietà verticale,  orizzontale e circolare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Francesco Belletti</cp:lastModifiedBy>
  <cp:revision>6</cp:revision>
  <dcterms:created xsi:type="dcterms:W3CDTF">2026-09-21T14:45:00Z</dcterms:created>
  <dcterms:modified xsi:type="dcterms:W3CDTF">2026-10-05T10:28:16Z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2026-09-18T02:00:00Z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2026-09-21T02:00:00Z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  <property fmtid="{D5CDD505-2E9C-101B-9397-08002B2CF9AE}" pid="7" name="ICV">
    <vt:lpwstr>1940E16139C347F68AA50CC64D1196B7_13</vt:lpwstr>
  </property>
  <property fmtid="{D5CDD505-2E9C-101B-9397-08002B2CF9AE}" pid="8" name="KSOProductBuildVer">
    <vt:lpwstr>1033-12.1.0.28485</vt:lpwstr>
  </property>
</Properties>
</file>