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63" r:id="rId3"/>
    <p:sldId id="295" r:id="rId4"/>
    <p:sldId id="265" r:id="rId5"/>
    <p:sldId id="266" r:id="rId6"/>
    <p:sldId id="267" r:id="rId7"/>
    <p:sldId id="272" r:id="rId8"/>
    <p:sldId id="270" r:id="rId9"/>
    <p:sldId id="271" r:id="rId10"/>
    <p:sldId id="274" r:id="rId11"/>
    <p:sldId id="291" r:id="rId12"/>
    <p:sldId id="262" r:id="rId13"/>
    <p:sldId id="261" r:id="rId14"/>
  </p:sldIdLst>
  <p:sldSz cx="20104100" cy="11417300"/>
  <p:notesSz cx="9926638" cy="6797675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7B00"/>
    <a:srgbClr val="BA6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91"/>
    <p:restoredTop sz="94626"/>
  </p:normalViewPr>
  <p:slideViewPr>
    <p:cSldViewPr>
      <p:cViewPr varScale="1">
        <p:scale>
          <a:sx n="63" d="100"/>
          <a:sy n="63" d="100"/>
        </p:scale>
        <p:origin x="1212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752" cy="341207"/>
          </a:xfrm>
          <a:prstGeom prst="rect">
            <a:avLst/>
          </a:prstGeom>
        </p:spPr>
        <p:txBody>
          <a:bodyPr vert="horz" lIns="48509" tIns="24254" rIns="48509" bIns="24254" rtlCol="0"/>
          <a:lstStyle>
            <a:lvl1pPr algn="l">
              <a:defRPr sz="6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5622535" y="0"/>
            <a:ext cx="4301752" cy="341207"/>
          </a:xfrm>
          <a:prstGeom prst="rect">
            <a:avLst/>
          </a:prstGeom>
        </p:spPr>
        <p:txBody>
          <a:bodyPr vert="horz" lIns="48509" tIns="24254" rIns="48509" bIns="24254" rtlCol="0"/>
          <a:lstStyle>
            <a:lvl1pPr algn="r">
              <a:defRPr sz="600"/>
            </a:lvl1pPr>
          </a:lstStyle>
          <a:p>
            <a:fld id="{63474A65-6E17-4995-8B58-2D2315F83EC0}" type="datetimeFigureOut">
              <a:rPr lang="it-IT" smtClean="0"/>
              <a:t>06/10/2026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944813" y="849313"/>
            <a:ext cx="4037012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48509" tIns="24254" rIns="48509" bIns="24254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992351" y="3271240"/>
            <a:ext cx="7941937" cy="2676726"/>
          </a:xfrm>
          <a:prstGeom prst="rect">
            <a:avLst/>
          </a:prstGeom>
        </p:spPr>
        <p:txBody>
          <a:bodyPr vert="horz" lIns="48509" tIns="24254" rIns="48509" bIns="24254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6456468"/>
            <a:ext cx="4301752" cy="341207"/>
          </a:xfrm>
          <a:prstGeom prst="rect">
            <a:avLst/>
          </a:prstGeom>
        </p:spPr>
        <p:txBody>
          <a:bodyPr vert="horz" lIns="48509" tIns="24254" rIns="48509" bIns="24254" rtlCol="0" anchor="b"/>
          <a:lstStyle>
            <a:lvl1pPr algn="l">
              <a:defRPr sz="6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5622535" y="6456468"/>
            <a:ext cx="4301752" cy="341207"/>
          </a:xfrm>
          <a:prstGeom prst="rect">
            <a:avLst/>
          </a:prstGeom>
        </p:spPr>
        <p:txBody>
          <a:bodyPr vert="horz" lIns="48509" tIns="24254" rIns="48509" bIns="24254" rtlCol="0" anchor="b"/>
          <a:lstStyle>
            <a:lvl1pPr algn="r">
              <a:defRPr sz="600"/>
            </a:lvl1pPr>
          </a:lstStyle>
          <a:p>
            <a:fld id="{72393B7F-ABF7-432A-A28B-704A1363D68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69749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ert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">
            <a:extLst>
              <a:ext uri="{FF2B5EF4-FFF2-40B4-BE49-F238E27FC236}">
                <a16:creationId xmlns:a16="http://schemas.microsoft.com/office/drawing/2014/main" id="{F1DCF9D3-8E7F-2CBF-A34F-E0C83D5C6381}"/>
              </a:ext>
            </a:extLst>
          </p:cNvPr>
          <p:cNvSpPr/>
          <p:nvPr userDrawn="1"/>
        </p:nvSpPr>
        <p:spPr>
          <a:xfrm>
            <a:off x="0" y="9428836"/>
            <a:ext cx="20104099" cy="1988464"/>
          </a:xfrm>
          <a:custGeom>
            <a:avLst/>
            <a:gdLst/>
            <a:ahLst/>
            <a:cxnLst/>
            <a:rect l="l" t="t" r="r" b="b"/>
            <a:pathLst>
              <a:path w="19869785" h="1843404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C10410DE-02BC-14A3-20F1-2DA1DF5268D0}"/>
              </a:ext>
            </a:extLst>
          </p:cNvPr>
          <p:cNvSpPr/>
          <p:nvPr userDrawn="1"/>
        </p:nvSpPr>
        <p:spPr>
          <a:xfrm>
            <a:off x="0" y="-14456"/>
            <a:ext cx="20104099" cy="9443292"/>
          </a:xfrm>
          <a:custGeom>
            <a:avLst/>
            <a:gdLst/>
            <a:ahLst/>
            <a:cxnLst/>
            <a:rect l="l" t="t" r="r" b="b"/>
            <a:pathLst>
              <a:path w="19869785" h="9333230">
                <a:moveTo>
                  <a:pt x="19869568" y="0"/>
                </a:moveTo>
                <a:lnTo>
                  <a:pt x="0" y="0"/>
                </a:lnTo>
                <a:lnTo>
                  <a:pt x="0" y="9333185"/>
                </a:lnTo>
                <a:lnTo>
                  <a:pt x="19869568" y="9333185"/>
                </a:lnTo>
                <a:lnTo>
                  <a:pt x="19869568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 descr="$PPTXTitle">
            <a:extLst>
              <a:ext uri="{FF2B5EF4-FFF2-40B4-BE49-F238E27FC236}">
                <a16:creationId xmlns:a16="http://schemas.microsoft.com/office/drawing/2014/main" id="{81709926-BA7F-5F53-0ADA-8B9234FF70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1182" y="2492394"/>
            <a:ext cx="14367510" cy="11715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dirty="0"/>
              <a:t>Titolo della presentazione</a:t>
            </a:r>
            <a:endParaRPr dirty="0"/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id="{1270DC99-FA8B-1BFE-BB70-D4892A01ECF6}"/>
              </a:ext>
            </a:extLst>
          </p:cNvPr>
          <p:cNvSpPr txBox="1"/>
          <p:nvPr userDrawn="1"/>
        </p:nvSpPr>
        <p:spPr>
          <a:xfrm>
            <a:off x="2501302" y="3629227"/>
            <a:ext cx="16618547" cy="1535677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 marR="22860" indent="-635">
              <a:lnSpc>
                <a:spcPts val="4890"/>
              </a:lnSpc>
              <a:spcBef>
                <a:spcPts val="1075"/>
              </a:spcBef>
            </a:pPr>
            <a:r>
              <a:rPr lang="it-IT" sz="4850" b="1" dirty="0">
                <a:solidFill>
                  <a:srgbClr val="231F20"/>
                </a:solidFill>
                <a:latin typeface="Arial"/>
                <a:cs typeface="Arial"/>
              </a:rPr>
              <a:t>Sottotitolo della presentazione, prima riga</a:t>
            </a:r>
          </a:p>
          <a:p>
            <a:pPr marL="12700" marR="22860" indent="-635">
              <a:lnSpc>
                <a:spcPts val="4890"/>
              </a:lnSpc>
              <a:spcBef>
                <a:spcPts val="1075"/>
              </a:spcBef>
            </a:pPr>
            <a:r>
              <a:rPr lang="it-IT" sz="4850" b="1" dirty="0">
                <a:solidFill>
                  <a:srgbClr val="231F20"/>
                </a:solidFill>
                <a:latin typeface="Arial"/>
                <a:cs typeface="Arial"/>
              </a:rPr>
              <a:t>Sottotitolo, seconda riga</a:t>
            </a:r>
            <a:endParaRPr sz="4800" dirty="0">
              <a:latin typeface="Arial"/>
              <a:cs typeface="Arial"/>
            </a:endParaRPr>
          </a:p>
        </p:txBody>
      </p:sp>
      <p:sp>
        <p:nvSpPr>
          <p:cNvPr id="11" name="object 7">
            <a:extLst>
              <a:ext uri="{FF2B5EF4-FFF2-40B4-BE49-F238E27FC236}">
                <a16:creationId xmlns:a16="http://schemas.microsoft.com/office/drawing/2014/main" id="{5C89F837-6762-BCC1-8250-65FF695F9C7E}"/>
              </a:ext>
            </a:extLst>
          </p:cNvPr>
          <p:cNvSpPr txBox="1"/>
          <p:nvPr userDrawn="1"/>
        </p:nvSpPr>
        <p:spPr>
          <a:xfrm>
            <a:off x="2437365" y="9899650"/>
            <a:ext cx="4770120" cy="708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840"/>
              </a:lnSpc>
              <a:spcBef>
                <a:spcPts val="95"/>
              </a:spcBef>
            </a:pPr>
            <a:r>
              <a:rPr sz="2450" b="1" spc="-1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Conferenza</a:t>
            </a:r>
            <a:r>
              <a:rPr sz="2450" b="1" spc="-2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nazionale</a:t>
            </a:r>
            <a:r>
              <a:rPr sz="2450" b="1" spc="-2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14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sulla</a:t>
            </a:r>
            <a:r>
              <a:rPr sz="2450" b="1" spc="-2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>
              <a:lnSpc>
                <a:spcPts val="2540"/>
              </a:lnSpc>
            </a:pPr>
            <a:r>
              <a:rPr sz="2200" spc="-7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sz="2200" spc="-22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9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sz="2200" spc="-21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Dicembre</a:t>
            </a:r>
            <a:r>
              <a:rPr sz="2200" spc="-21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2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sz="2200" dirty="0">
              <a:solidFill>
                <a:srgbClr val="F17B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object 9">
            <a:extLst>
              <a:ext uri="{FF2B5EF4-FFF2-40B4-BE49-F238E27FC236}">
                <a16:creationId xmlns:a16="http://schemas.microsoft.com/office/drawing/2014/main" id="{A1C13E01-8258-44DC-3208-01AF828F6628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314248" y="9926960"/>
            <a:ext cx="709141" cy="796256"/>
          </a:xfrm>
          <a:prstGeom prst="rect">
            <a:avLst/>
          </a:prstGeom>
        </p:spPr>
      </p:pic>
      <p:sp>
        <p:nvSpPr>
          <p:cNvPr id="13" name="object 10">
            <a:extLst>
              <a:ext uri="{FF2B5EF4-FFF2-40B4-BE49-F238E27FC236}">
                <a16:creationId xmlns:a16="http://schemas.microsoft.com/office/drawing/2014/main" id="{5C0FB2A6-051A-886C-4187-696BC7BB1989}"/>
              </a:ext>
            </a:extLst>
          </p:cNvPr>
          <p:cNvSpPr/>
          <p:nvPr userDrawn="1"/>
        </p:nvSpPr>
        <p:spPr>
          <a:xfrm>
            <a:off x="0" y="-27715"/>
            <a:ext cx="20104100" cy="1988463"/>
          </a:xfrm>
          <a:custGeom>
            <a:avLst/>
            <a:gdLst/>
            <a:ahLst/>
            <a:cxnLst/>
            <a:rect l="l" t="t" r="r" b="b"/>
            <a:pathLst>
              <a:path w="19869785" h="1843405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rgbClr val="BA61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1">
            <a:extLst>
              <a:ext uri="{FF2B5EF4-FFF2-40B4-BE49-F238E27FC236}">
                <a16:creationId xmlns:a16="http://schemas.microsoft.com/office/drawing/2014/main" id="{55024D49-B24E-6F9B-89E0-3FDBC7E66573}"/>
              </a:ext>
            </a:extLst>
          </p:cNvPr>
          <p:cNvSpPr txBox="1"/>
          <p:nvPr userDrawn="1"/>
        </p:nvSpPr>
        <p:spPr>
          <a:xfrm>
            <a:off x="11182270" y="9899650"/>
            <a:ext cx="5939790" cy="7837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400"/>
              </a:lnSpc>
              <a:spcBef>
                <a:spcPts val="100"/>
              </a:spcBef>
            </a:pPr>
            <a:r>
              <a:rPr sz="2450" b="1" spc="-8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Presidenza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5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Consiglio</a:t>
            </a:r>
            <a:r>
              <a:rPr sz="245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Ministri </a:t>
            </a:r>
            <a:r>
              <a:rPr sz="245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Dipartimento</a:t>
            </a:r>
            <a:r>
              <a:rPr sz="245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politiche</a:t>
            </a:r>
            <a:r>
              <a:rPr sz="245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bject 12">
            <a:extLst>
              <a:ext uri="{FF2B5EF4-FFF2-40B4-BE49-F238E27FC236}">
                <a16:creationId xmlns:a16="http://schemas.microsoft.com/office/drawing/2014/main" id="{0294D5D3-BBC7-12A3-A2D4-0B6BACEACE13}"/>
              </a:ext>
            </a:extLst>
          </p:cNvPr>
          <p:cNvSpPr txBox="1"/>
          <p:nvPr userDrawn="1"/>
        </p:nvSpPr>
        <p:spPr>
          <a:xfrm>
            <a:off x="2438568" y="552899"/>
            <a:ext cx="3963670" cy="97599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300" b="1" spc="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1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Centri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8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3300" b="1" spc="-3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33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50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Milano</a:t>
            </a:r>
            <a:r>
              <a:rPr sz="2850" spc="-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sz="2850" spc="-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spc="-5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sz="2850" spc="-2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sz="28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bject 6">
            <a:extLst>
              <a:ext uri="{FF2B5EF4-FFF2-40B4-BE49-F238E27FC236}">
                <a16:creationId xmlns:a16="http://schemas.microsoft.com/office/drawing/2014/main" id="{434ED428-A8FC-520E-626B-ABE06293A559}"/>
              </a:ext>
            </a:extLst>
          </p:cNvPr>
          <p:cNvSpPr txBox="1"/>
          <p:nvPr userDrawn="1"/>
        </p:nvSpPr>
        <p:spPr>
          <a:xfrm>
            <a:off x="2501303" y="5924557"/>
            <a:ext cx="9758680" cy="1740861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>
              <a:lnSpc>
                <a:spcPts val="6695"/>
              </a:lnSpc>
              <a:spcBef>
                <a:spcPts val="5"/>
              </a:spcBef>
            </a:pPr>
            <a:r>
              <a:rPr lang="it-IT" sz="5650" b="1" spc="-335" dirty="0">
                <a:solidFill>
                  <a:srgbClr val="FFFFFF"/>
                </a:solidFill>
                <a:latin typeface="Arial"/>
                <a:cs typeface="Arial"/>
              </a:rPr>
              <a:t>Relatore/Relatrice</a:t>
            </a:r>
            <a:endParaRPr sz="5650" dirty="0">
              <a:latin typeface="Arial"/>
              <a:cs typeface="Arial"/>
            </a:endParaRPr>
          </a:p>
          <a:p>
            <a:pPr marL="12700" marR="777240" indent="-635">
              <a:lnSpc>
                <a:spcPts val="5560"/>
              </a:lnSpc>
              <a:spcBef>
                <a:spcPts val="225"/>
              </a:spcBef>
            </a:pPr>
            <a:r>
              <a:rPr lang="it-IT" sz="4800" b="1" dirty="0">
                <a:solidFill>
                  <a:srgbClr val="231F20"/>
                </a:solidFill>
                <a:latin typeface="Arial"/>
                <a:cs typeface="Arial"/>
              </a:rPr>
              <a:t>Qualifica</a:t>
            </a:r>
            <a:r>
              <a:rPr lang="it-IT" sz="4800" b="1" spc="-3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endParaRPr sz="4800" dirty="0">
              <a:latin typeface="Arial"/>
              <a:cs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contenuto testu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DF00FF0D-4EAC-D89A-11C1-3113FE37D91B}"/>
              </a:ext>
            </a:extLst>
          </p:cNvPr>
          <p:cNvSpPr/>
          <p:nvPr userDrawn="1"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3" descr="$PPTXTitle">
            <a:extLst>
              <a:ext uri="{FF2B5EF4-FFF2-40B4-BE49-F238E27FC236}">
                <a16:creationId xmlns:a16="http://schemas.microsoft.com/office/drawing/2014/main" id="{7FC3CB89-B13D-B48D-BACD-11345AABA6E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Titolo della slide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Sottotitolo della slide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D99C67DC-CBC3-A2DE-6644-600CE5C9518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86781" y="3263900"/>
            <a:ext cx="17456874" cy="507831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6000" spc="-250" dirty="0"/>
              <a:t>Testo di grandi 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4400" b="0" dirty="0"/>
              <a:t>Testo di piccole 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  <a:endParaRPr sz="4400" b="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contenuto testuale con immagine o 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509249" y="2813051"/>
            <a:ext cx="9594851" cy="86042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CF11AFB8-8016-AF11-3AA9-B5CE74C4B9A8}"/>
              </a:ext>
            </a:extLst>
          </p:cNvPr>
          <p:cNvSpPr/>
          <p:nvPr userDrawn="1"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3" descr="$PPTXTitle">
            <a:extLst>
              <a:ext uri="{FF2B5EF4-FFF2-40B4-BE49-F238E27FC236}">
                <a16:creationId xmlns:a16="http://schemas.microsoft.com/office/drawing/2014/main" id="{36B06C68-A02C-95BB-F90E-D17E484F2B4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Titolo della slide con immagine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Sottotitolo della slide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20CA3C3B-29DD-9F43-B495-757837567C0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86781" y="3263900"/>
            <a:ext cx="8165269" cy="601446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6000" spc="-250" dirty="0"/>
              <a:t>Testo di grandi 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6000" spc="-250" dirty="0"/>
              <a:t>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4400" b="0" dirty="0"/>
              <a:t>Testo di piccole 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  <a:endParaRPr sz="4400" b="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91442" y="739064"/>
            <a:ext cx="10758805" cy="18980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5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91576" y="4115460"/>
            <a:ext cx="10972165" cy="36601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500" b="1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618089"/>
            <a:ext cx="6433312" cy="570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618089"/>
            <a:ext cx="4623943" cy="570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618089"/>
            <a:ext cx="4623943" cy="570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9428836"/>
            <a:ext cx="20104099" cy="1988464"/>
          </a:xfrm>
          <a:custGeom>
            <a:avLst/>
            <a:gdLst/>
            <a:ahLst/>
            <a:cxnLst/>
            <a:rect l="l" t="t" r="r" b="b"/>
            <a:pathLst>
              <a:path w="19869785" h="1843404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-6350" y="-77042"/>
            <a:ext cx="20104099" cy="9443292"/>
          </a:xfrm>
          <a:custGeom>
            <a:avLst/>
            <a:gdLst/>
            <a:ahLst/>
            <a:cxnLst/>
            <a:rect l="l" t="t" r="r" b="b"/>
            <a:pathLst>
              <a:path w="19869785" h="9333230">
                <a:moveTo>
                  <a:pt x="19869568" y="0"/>
                </a:moveTo>
                <a:lnTo>
                  <a:pt x="0" y="0"/>
                </a:lnTo>
                <a:lnTo>
                  <a:pt x="0" y="9333185"/>
                </a:lnTo>
                <a:lnTo>
                  <a:pt x="19869568" y="9333185"/>
                </a:lnTo>
                <a:lnTo>
                  <a:pt x="19869568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2501182" y="2492394"/>
            <a:ext cx="14367510" cy="101566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6500" dirty="0"/>
              <a:t>Centri per la Famiglia </a:t>
            </a:r>
            <a:endParaRPr sz="6500" dirty="0"/>
          </a:p>
        </p:txBody>
      </p:sp>
      <p:sp>
        <p:nvSpPr>
          <p:cNvPr id="6" name="object 6"/>
          <p:cNvSpPr txBox="1"/>
          <p:nvPr/>
        </p:nvSpPr>
        <p:spPr>
          <a:xfrm>
            <a:off x="2203450" y="3629227"/>
            <a:ext cx="16916399" cy="766235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 marR="22860" indent="-635">
              <a:lnSpc>
                <a:spcPts val="4890"/>
              </a:lnSpc>
              <a:spcBef>
                <a:spcPts val="1075"/>
              </a:spcBef>
            </a:pPr>
            <a:r>
              <a:rPr kumimoji="0" lang="it-IT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/>
              </a:rPr>
              <a:t>L’esperienza della Regione ABRUZZO</a:t>
            </a:r>
            <a:endParaRPr lang="it-IT" sz="4400" b="1" dirty="0">
              <a:solidFill>
                <a:srgbClr val="231F20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37365" y="9899650"/>
            <a:ext cx="4770120" cy="708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840"/>
              </a:lnSpc>
              <a:spcBef>
                <a:spcPts val="95"/>
              </a:spcBef>
            </a:pPr>
            <a:r>
              <a:rPr sz="2450" b="1" spc="-1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Conferenza</a:t>
            </a:r>
            <a:r>
              <a:rPr sz="2450" b="1" spc="-2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nazionale</a:t>
            </a:r>
            <a:r>
              <a:rPr sz="2450" b="1" spc="-2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14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sulla</a:t>
            </a:r>
            <a:r>
              <a:rPr sz="2450" b="1" spc="-2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>
              <a:lnSpc>
                <a:spcPts val="2540"/>
              </a:lnSpc>
            </a:pPr>
            <a:r>
              <a:rPr sz="2200" spc="-7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sz="2200" spc="-22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9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sz="2200" spc="-21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Dicembre</a:t>
            </a:r>
            <a:r>
              <a:rPr sz="2200" spc="-21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2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sz="2200" dirty="0">
              <a:solidFill>
                <a:srgbClr val="F17B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14248" y="9926960"/>
            <a:ext cx="709141" cy="796256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0" y="-27715"/>
            <a:ext cx="20104100" cy="1988463"/>
          </a:xfrm>
          <a:custGeom>
            <a:avLst/>
            <a:gdLst/>
            <a:ahLst/>
            <a:cxnLst/>
            <a:rect l="l" t="t" r="r" b="b"/>
            <a:pathLst>
              <a:path w="19869785" h="1843405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rgbClr val="BA61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1182270" y="9899650"/>
            <a:ext cx="5939790" cy="7837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400"/>
              </a:lnSpc>
              <a:spcBef>
                <a:spcPts val="100"/>
              </a:spcBef>
            </a:pPr>
            <a:r>
              <a:rPr sz="2450" b="1" spc="-8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Presidenza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5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Consiglio</a:t>
            </a:r>
            <a:r>
              <a:rPr sz="245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Ministri </a:t>
            </a:r>
            <a:r>
              <a:rPr sz="245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Dipartimento</a:t>
            </a:r>
            <a:r>
              <a:rPr sz="245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politiche</a:t>
            </a:r>
            <a:r>
              <a:rPr sz="245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438568" y="552899"/>
            <a:ext cx="3963670" cy="97599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300" b="1" spc="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1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Centri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8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3300" b="1" spc="-3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33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50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Milano</a:t>
            </a:r>
            <a:r>
              <a:rPr sz="2850" spc="-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sz="2850" spc="-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spc="-5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sz="2850" spc="-2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sz="28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bject 6">
            <a:extLst>
              <a:ext uri="{FF2B5EF4-FFF2-40B4-BE49-F238E27FC236}">
                <a16:creationId xmlns:a16="http://schemas.microsoft.com/office/drawing/2014/main" id="{70ED5F5C-8A42-0910-78FC-C336C233FE8F}"/>
              </a:ext>
            </a:extLst>
          </p:cNvPr>
          <p:cNvSpPr txBox="1"/>
          <p:nvPr/>
        </p:nvSpPr>
        <p:spPr>
          <a:xfrm>
            <a:off x="2501303" y="5924557"/>
            <a:ext cx="9758680" cy="1643079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>
              <a:lnSpc>
                <a:spcPts val="6695"/>
              </a:lnSpc>
              <a:spcBef>
                <a:spcPts val="5"/>
              </a:spcBef>
            </a:pPr>
            <a:r>
              <a:rPr lang="it-IT" sz="3200" b="1" spc="-335" dirty="0">
                <a:solidFill>
                  <a:srgbClr val="FFFFFF"/>
                </a:solidFill>
                <a:latin typeface="Arial"/>
                <a:cs typeface="Arial"/>
              </a:rPr>
              <a:t>Tobia  Monaco</a:t>
            </a:r>
            <a:endParaRPr sz="3200" dirty="0">
              <a:latin typeface="Arial"/>
              <a:cs typeface="Arial"/>
            </a:endParaRPr>
          </a:p>
          <a:p>
            <a:pPr marL="12700" marR="777240" indent="-635">
              <a:lnSpc>
                <a:spcPts val="5560"/>
              </a:lnSpc>
              <a:spcBef>
                <a:spcPts val="225"/>
              </a:spcBef>
            </a:pPr>
            <a:r>
              <a:rPr lang="it-IT" sz="2800" b="1" dirty="0">
                <a:solidFill>
                  <a:srgbClr val="231F20"/>
                </a:solidFill>
                <a:latin typeface="Arial"/>
                <a:cs typeface="Arial"/>
              </a:rPr>
              <a:t>Regione Abruzzo -  Servizio Tutela Sociale - Famiglia </a:t>
            </a:r>
            <a:endParaRPr sz="2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2508250" y="450853"/>
            <a:ext cx="16002000" cy="21323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z="4000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Attività e servizi nei Centri per la Famiglia (CPF) in Abruzzo</a:t>
            </a:r>
            <a:br>
              <a:rPr lang="it-IT" sz="5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it-IT" sz="4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Il sistema di governance dei servizi a livello regionale</a:t>
            </a:r>
            <a:endParaRPr sz="48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4294967295"/>
          </p:nvPr>
        </p:nvSpPr>
        <p:spPr>
          <a:xfrm>
            <a:off x="1898649" y="3041650"/>
            <a:ext cx="17445005" cy="706007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32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3200" b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programmazione, la gestione e l'erogazione dei servizi dei CPF seguono il principio di sussidiarietà verticale e orizzontale</a:t>
            </a: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it-IT" sz="3200" b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Dal 2016, la Giunta Regionale ha istituito i </a:t>
            </a:r>
            <a:r>
              <a:rPr lang="it-IT" sz="3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24 Ambiti Distrettuali Sociali </a:t>
            </a:r>
            <a:r>
              <a:rPr lang="it-IT" sz="3200" b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(ADS) nella Regione Abruzzo, disciplinando i rispettivi 24 ECAD (Ente Capofila d'Ambito Distrettuale), come organismi responsabili della gestione associata dei servizi socio-assistenziali sul territorio, per conto dei Comuni consorziati in ADS </a:t>
            </a:r>
            <a:endParaRPr lang="it-IT" sz="3200" b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-"/>
            </a:pPr>
            <a:r>
              <a:rPr lang="it-IT" sz="3200" b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</a:t>
            </a:r>
            <a:r>
              <a:rPr lang="it-IT" sz="3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Rete Territoriale</a:t>
            </a:r>
            <a:r>
              <a:rPr lang="it-IT" sz="3200" b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attraverso la suddivisione del territorio in 24 ECAD per 24 ADS consente a ciascun ECAD di avere soggettività giuridica correlata al contesto geomorfologico e al trend di sviluppo locale del territorio di riferimento 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-"/>
            </a:pPr>
            <a:r>
              <a:rPr lang="it-IT" sz="3200" b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</a:t>
            </a:r>
            <a:r>
              <a:rPr lang="it-IT" sz="32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Governance</a:t>
            </a:r>
            <a:r>
              <a:rPr lang="it-IT" sz="3200" b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l'individuazione del Comune capofila (ECAD) per ciascun Ambito.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-"/>
            </a:pPr>
            <a:r>
              <a:rPr lang="it-IT" sz="3200" b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le </a:t>
            </a:r>
            <a:r>
              <a:rPr lang="it-IT" sz="3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Funzioni</a:t>
            </a:r>
            <a:r>
              <a:rPr lang="it-IT" sz="3200" b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la gestione integrata di servizi sociali, socio-sanitari e dei fondi regionali/nazionali.</a:t>
            </a: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endParaRPr lang="it-IT" sz="3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5266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98815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z="4000" spc="-250" dirty="0"/>
              <a:t>Quando la mappa è (solo) il territorio</a:t>
            </a:r>
            <a:endParaRPr sz="4000" spc="-105" dirty="0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62885DA5-8462-7663-4BCA-F1D03EAEEE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5" r="2476" b="4842"/>
          <a:stretch>
            <a:fillRect/>
          </a:stretch>
        </p:blipFill>
        <p:spPr>
          <a:xfrm>
            <a:off x="5403849" y="2799714"/>
            <a:ext cx="8915678" cy="8617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569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98815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z="4000" spc="-250" dirty="0"/>
              <a:t>CPF Hub territoriali:</a:t>
            </a:r>
            <a:r>
              <a:rPr lang="it-IT" sz="4000" spc="-105" dirty="0"/>
              <a:t> </a:t>
            </a:r>
            <a:r>
              <a:rPr lang="it-IT" sz="4000" spc="-250" dirty="0">
                <a:solidFill>
                  <a:prstClr val="white"/>
                </a:solidFill>
              </a:rPr>
              <a:t>quando la mappa qualifica il territorio</a:t>
            </a:r>
            <a:endParaRPr sz="4000" dirty="0">
              <a:solidFill>
                <a:schemeClr val="tx1"/>
              </a:solidFill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719FCEE-6D9C-C66F-7CA0-C2E82445B3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883" y="2965450"/>
            <a:ext cx="11139993" cy="779341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AF92BCF9-3699-3BEE-AA5B-DEE19F029D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850" y="5708650"/>
            <a:ext cx="670561" cy="670561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57D152DC-C65B-2FF9-853C-34BD76B3B1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768" y="3263900"/>
            <a:ext cx="670561" cy="670561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5870D4A0-5217-DB01-B177-73BD563D0B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2850" y="4413250"/>
            <a:ext cx="670561" cy="670561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505F8853-B02E-DD88-4116-8BBA43538B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5730" y="5480050"/>
            <a:ext cx="670561" cy="670561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BA6D6434-672C-8115-0E88-3588F87AC8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5013" y="5268747"/>
            <a:ext cx="670561" cy="670561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417A4856-AE67-053C-2545-6853F6BC4A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2089" y="8108949"/>
            <a:ext cx="670561" cy="670561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648DC60D-2C49-F6B8-B44D-CBE01B50D1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5850" y="7842250"/>
            <a:ext cx="670561" cy="670561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F737F982-CF28-B642-8D19-AEA5FE3AB0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6650" y="7784174"/>
            <a:ext cx="670561" cy="670561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7D2F0CCC-2B27-788A-B645-EB84195EF4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7780" y="4576597"/>
            <a:ext cx="670561" cy="670561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D8E7C8FD-9C91-48EF-0900-8ACD7957D7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289" y="8040369"/>
            <a:ext cx="670561" cy="670561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7C64D220-E925-CB9A-1B5C-7474D82255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8598" y="5588598"/>
            <a:ext cx="670561" cy="670561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F6774D76-540D-6306-BBBA-A27A85C28D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3747" y="6150611"/>
            <a:ext cx="670561" cy="670561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5C1B1DD5-A90F-6FAD-315E-5EE7B2CF43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5050" y="9213850"/>
            <a:ext cx="670561" cy="670561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49334550-6CC5-E0F9-098A-B764BF49C0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5057" y="4849353"/>
            <a:ext cx="670561" cy="670561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AB5D0F27-882B-A0CF-4245-D07669D7B1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7428" y="5264209"/>
            <a:ext cx="670561" cy="670561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AC351370-EAC9-2F0D-F0A3-5F38D91C83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7667" y="4127706"/>
            <a:ext cx="670561" cy="670561"/>
          </a:xfrm>
          <a:prstGeom prst="rect">
            <a:avLst/>
          </a:prstGeom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D56B2E1F-D968-DD60-3C43-90BDC856D4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7020" y="6150611"/>
            <a:ext cx="670561" cy="670561"/>
          </a:xfrm>
          <a:prstGeom prst="rect">
            <a:avLst/>
          </a:prstGeom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DC838249-E95A-62EE-B73F-A769D81670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3446" y="4828344"/>
            <a:ext cx="670561" cy="670561"/>
          </a:xfrm>
          <a:prstGeom prst="rect">
            <a:avLst/>
          </a:prstGeom>
        </p:spPr>
      </p:pic>
      <p:pic>
        <p:nvPicPr>
          <p:cNvPr id="24" name="Immagine 23">
            <a:extLst>
              <a:ext uri="{FF2B5EF4-FFF2-40B4-BE49-F238E27FC236}">
                <a16:creationId xmlns:a16="http://schemas.microsoft.com/office/drawing/2014/main" id="{1FD27952-A003-83DB-7774-B902D1824B7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83" t="20000" r="8134" b="6666"/>
          <a:stretch>
            <a:fillRect/>
          </a:stretch>
        </p:blipFill>
        <p:spPr>
          <a:xfrm>
            <a:off x="7381657" y="7990358"/>
            <a:ext cx="880544" cy="691856"/>
          </a:xfrm>
          <a:prstGeom prst="rect">
            <a:avLst/>
          </a:prstGeom>
        </p:spPr>
      </p:pic>
      <p:pic>
        <p:nvPicPr>
          <p:cNvPr id="26" name="Immagine 25">
            <a:extLst>
              <a:ext uri="{FF2B5EF4-FFF2-40B4-BE49-F238E27FC236}">
                <a16:creationId xmlns:a16="http://schemas.microsoft.com/office/drawing/2014/main" id="{B49ADB10-C01C-B397-B692-A74D24E781A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83" t="20000" r="8134" b="6666"/>
          <a:stretch>
            <a:fillRect/>
          </a:stretch>
        </p:blipFill>
        <p:spPr>
          <a:xfrm>
            <a:off x="14227811" y="7171317"/>
            <a:ext cx="902406" cy="709033"/>
          </a:xfrm>
          <a:prstGeom prst="rect">
            <a:avLst/>
          </a:prstGeom>
        </p:spPr>
      </p:pic>
      <p:pic>
        <p:nvPicPr>
          <p:cNvPr id="28" name="Immagine 27">
            <a:extLst>
              <a:ext uri="{FF2B5EF4-FFF2-40B4-BE49-F238E27FC236}">
                <a16:creationId xmlns:a16="http://schemas.microsoft.com/office/drawing/2014/main" id="{9C006543-F5C2-2F55-BB9B-3F7DAE6554D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83" t="20000" r="8134" b="6666"/>
          <a:stretch>
            <a:fillRect/>
          </a:stretch>
        </p:blipFill>
        <p:spPr>
          <a:xfrm>
            <a:off x="13785850" y="9061450"/>
            <a:ext cx="707967" cy="556260"/>
          </a:xfrm>
          <a:prstGeom prst="rect">
            <a:avLst/>
          </a:prstGeom>
        </p:spPr>
      </p:pic>
      <p:pic>
        <p:nvPicPr>
          <p:cNvPr id="30" name="Immagine 29">
            <a:extLst>
              <a:ext uri="{FF2B5EF4-FFF2-40B4-BE49-F238E27FC236}">
                <a16:creationId xmlns:a16="http://schemas.microsoft.com/office/drawing/2014/main" id="{5C7E700C-CECD-C8A9-9B65-A5432AE9623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83" t="20000" r="8134" b="6666"/>
          <a:stretch>
            <a:fillRect/>
          </a:stretch>
        </p:blipFill>
        <p:spPr>
          <a:xfrm>
            <a:off x="10336633" y="6862155"/>
            <a:ext cx="707967" cy="556260"/>
          </a:xfrm>
          <a:prstGeom prst="rect">
            <a:avLst/>
          </a:prstGeom>
        </p:spPr>
      </p:pic>
      <p:pic>
        <p:nvPicPr>
          <p:cNvPr id="32" name="Immagine 31">
            <a:extLst>
              <a:ext uri="{FF2B5EF4-FFF2-40B4-BE49-F238E27FC236}">
                <a16:creationId xmlns:a16="http://schemas.microsoft.com/office/drawing/2014/main" id="{CA98BF6A-E7B1-4FA3-3E69-D080EF1FA46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83" t="20000" r="8134" b="6666"/>
          <a:stretch>
            <a:fillRect/>
          </a:stretch>
        </p:blipFill>
        <p:spPr>
          <a:xfrm>
            <a:off x="9149427" y="3477761"/>
            <a:ext cx="707967" cy="556260"/>
          </a:xfrm>
          <a:prstGeom prst="rect">
            <a:avLst/>
          </a:prstGeom>
        </p:spPr>
      </p:pic>
      <p:pic>
        <p:nvPicPr>
          <p:cNvPr id="34" name="Immagine 33">
            <a:extLst>
              <a:ext uri="{FF2B5EF4-FFF2-40B4-BE49-F238E27FC236}">
                <a16:creationId xmlns:a16="http://schemas.microsoft.com/office/drawing/2014/main" id="{31F2A216-5EDA-8F29-FE28-A96787E70F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83" t="20000" r="8134" b="6666"/>
          <a:stretch>
            <a:fillRect/>
          </a:stretch>
        </p:blipFill>
        <p:spPr>
          <a:xfrm>
            <a:off x="9644445" y="5013084"/>
            <a:ext cx="707967" cy="556260"/>
          </a:xfrm>
          <a:prstGeom prst="rect">
            <a:avLst/>
          </a:prstGeom>
        </p:spPr>
      </p:pic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86A1460D-0DD7-CD54-F936-33F69D218C88}"/>
              </a:ext>
            </a:extLst>
          </p:cNvPr>
          <p:cNvSpPr txBox="1"/>
          <p:nvPr/>
        </p:nvSpPr>
        <p:spPr>
          <a:xfrm>
            <a:off x="527050" y="10052050"/>
            <a:ext cx="487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Centri per la famiglia esistenti</a:t>
            </a:r>
          </a:p>
          <a:p>
            <a:endParaRPr lang="it-IT" dirty="0"/>
          </a:p>
          <a:p>
            <a:r>
              <a:rPr lang="it-IT" b="1" dirty="0"/>
              <a:t>Centri per la famiglia di nuova costituzione</a:t>
            </a:r>
          </a:p>
        </p:txBody>
      </p:sp>
      <p:sp>
        <p:nvSpPr>
          <p:cNvPr id="38" name="Rettangolo 37">
            <a:extLst>
              <a:ext uri="{FF2B5EF4-FFF2-40B4-BE49-F238E27FC236}">
                <a16:creationId xmlns:a16="http://schemas.microsoft.com/office/drawing/2014/main" id="{3088C264-01DC-02F4-BF10-9BE1C51495B2}"/>
              </a:ext>
            </a:extLst>
          </p:cNvPr>
          <p:cNvSpPr/>
          <p:nvPr/>
        </p:nvSpPr>
        <p:spPr>
          <a:xfrm>
            <a:off x="5403850" y="10111573"/>
            <a:ext cx="457200" cy="285544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0" name="Rettangolo 39">
            <a:extLst>
              <a:ext uri="{FF2B5EF4-FFF2-40B4-BE49-F238E27FC236}">
                <a16:creationId xmlns:a16="http://schemas.microsoft.com/office/drawing/2014/main" id="{F299BBD2-78DB-33E2-36E7-7F8720111045}"/>
              </a:ext>
            </a:extLst>
          </p:cNvPr>
          <p:cNvSpPr/>
          <p:nvPr/>
        </p:nvSpPr>
        <p:spPr>
          <a:xfrm>
            <a:off x="5403850" y="10616088"/>
            <a:ext cx="457200" cy="285543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23" name="Immagine 22">
            <a:extLst>
              <a:ext uri="{FF2B5EF4-FFF2-40B4-BE49-F238E27FC236}">
                <a16:creationId xmlns:a16="http://schemas.microsoft.com/office/drawing/2014/main" id="{BD6C9622-35DF-FBCA-502B-42DE58F14B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5591" y="6712009"/>
            <a:ext cx="670561" cy="670561"/>
          </a:xfrm>
          <a:prstGeom prst="rect">
            <a:avLst/>
          </a:prstGeom>
        </p:spPr>
      </p:pic>
      <p:pic>
        <p:nvPicPr>
          <p:cNvPr id="25" name="Immagine 24">
            <a:extLst>
              <a:ext uri="{FF2B5EF4-FFF2-40B4-BE49-F238E27FC236}">
                <a16:creationId xmlns:a16="http://schemas.microsoft.com/office/drawing/2014/main" id="{E35986B6-471D-A742-495D-CC6C019EFDC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4212" y="6923116"/>
            <a:ext cx="670561" cy="670561"/>
          </a:xfrm>
          <a:prstGeom prst="rect">
            <a:avLst/>
          </a:prstGeom>
        </p:spPr>
      </p:pic>
      <p:pic>
        <p:nvPicPr>
          <p:cNvPr id="27" name="Immagine 26">
            <a:extLst>
              <a:ext uri="{FF2B5EF4-FFF2-40B4-BE49-F238E27FC236}">
                <a16:creationId xmlns:a16="http://schemas.microsoft.com/office/drawing/2014/main" id="{C47128D3-7007-9307-87F8-967DDCF90C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2300" y="6967392"/>
            <a:ext cx="670561" cy="67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801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7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" dur="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3" dur="2000" fill="hold"/>
                                        <p:tgtEl>
                                          <p:spTgt spid="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9" dur="2000" fill="hold"/>
                                        <p:tgtEl>
                                          <p:spTgt spid="2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1" dur="2000" fill="hold"/>
                                        <p:tgtEl>
                                          <p:spTgt spid="2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5" dur="2000" fill="hold"/>
                                        <p:tgtEl>
                                          <p:spTgt spid="2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9" dur="2000" fill="hold"/>
                                        <p:tgtEl>
                                          <p:spTgt spid="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328538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z="4000" spc="-250" dirty="0">
                <a:latin typeface="Arial" panose="020B0604020202020204" pitchFamily="34" charset="0"/>
                <a:cs typeface="Arial" panose="020B0604020202020204" pitchFamily="34" charset="0"/>
              </a:rPr>
              <a:t>Le esperienze e le buone pratiche sviluppate</a:t>
            </a:r>
            <a:r>
              <a:rPr lang="it-IT" sz="4000" spc="-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it-IT" sz="4000" spc="-105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4000" spc="-105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it-IT" sz="4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uovi bisogni delle famiglie e misure di policy nel contesto regionale </a:t>
            </a:r>
            <a:br>
              <a:rPr lang="it-IT" sz="4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sz="4500" dirty="0">
              <a:solidFill>
                <a:schemeClr val="tx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4294967295"/>
          </p:nvPr>
        </p:nvSpPr>
        <p:spPr>
          <a:xfrm>
            <a:off x="1212782" y="4166181"/>
            <a:ext cx="17678534" cy="617348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742950" indent="-742950" algn="just">
              <a:lnSpc>
                <a:spcPct val="100000"/>
              </a:lnSpc>
              <a:spcBef>
                <a:spcPts val="120"/>
              </a:spcBef>
              <a:buAutoNum type="arabicPeriod"/>
            </a:pPr>
            <a:r>
              <a:rPr lang="it-IT" sz="3200" b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Rilevazione delle </a:t>
            </a:r>
            <a:r>
              <a:rPr lang="it-IT" sz="3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specificità territoriali </a:t>
            </a:r>
            <a:r>
              <a:rPr lang="it-IT" sz="3200" b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come asse per la referenziazione della policy di contesto regionale, protesa a correlare implementazione dell’esigibilità dei servizi dei CPF attraverso i 24 ECAD</a:t>
            </a:r>
          </a:p>
          <a:p>
            <a:pPr marL="742950" indent="-742950" algn="just">
              <a:lnSpc>
                <a:spcPct val="100000"/>
              </a:lnSpc>
              <a:spcBef>
                <a:spcPts val="120"/>
              </a:spcBef>
              <a:buAutoNum type="arabicPeriod"/>
            </a:pPr>
            <a:r>
              <a:rPr lang="it-IT" sz="3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Valorizzazione delle differenti condizioni  geo-morfologiche e socio-demografiche </a:t>
            </a:r>
            <a:r>
              <a:rPr lang="it-IT" sz="3200" b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 territori ubicati in aree montane, pedemontane e costiere rispetto all’obiettivo di coesione e inclusione sociale, anche interculturale e intergenerazionale</a:t>
            </a:r>
          </a:p>
          <a:p>
            <a:pPr marL="742950" indent="-742950" algn="just">
              <a:lnSpc>
                <a:spcPct val="100000"/>
              </a:lnSpc>
              <a:spcBef>
                <a:spcPts val="120"/>
              </a:spcBef>
              <a:buAutoNum type="arabicPeriod"/>
            </a:pPr>
            <a:r>
              <a:rPr lang="it-IT" sz="3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Elaborazione di strategie </a:t>
            </a:r>
            <a:r>
              <a:rPr lang="it-IT" sz="32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bottom up</a:t>
            </a:r>
            <a:r>
              <a:rPr lang="it-IT" sz="3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it-IT" sz="3200" b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che rendano le famiglie protagoniste nella declinazione di priorità nei bisogni, a partire dalla progettazione di interventi per la conciliazione vita-lavoro</a:t>
            </a:r>
          </a:p>
          <a:p>
            <a:pPr marL="742950" indent="-742950" algn="just">
              <a:lnSpc>
                <a:spcPct val="100000"/>
              </a:lnSpc>
              <a:spcBef>
                <a:spcPts val="120"/>
              </a:spcBef>
              <a:buAutoNum type="arabicPeriod"/>
            </a:pPr>
            <a:r>
              <a:rPr lang="it-IT" sz="3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Supporto metodologico per l’adozione di processi di autovalutazione</a:t>
            </a:r>
            <a:r>
              <a:rPr lang="it-IT" sz="3200" b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e per la valutazione d’impatto sociale (</a:t>
            </a:r>
            <a:r>
              <a:rPr lang="it-IT" sz="3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VIS</a:t>
            </a:r>
            <a:r>
              <a:rPr lang="it-IT" sz="3200" b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</a:p>
          <a:p>
            <a:pPr marL="742950" indent="-742950" algn="just">
              <a:lnSpc>
                <a:spcPct val="100000"/>
              </a:lnSpc>
              <a:spcBef>
                <a:spcPts val="120"/>
              </a:spcBef>
              <a:buAutoNum type="arabicPeriod"/>
            </a:pPr>
            <a:endParaRPr lang="it-IT" sz="32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</p:txBody>
      </p:sp>
    </p:spTree>
    <p:extLst>
      <p:ext uri="{BB962C8B-B14F-4D97-AF65-F5344CB8AC3E}">
        <p14:creationId xmlns:p14="http://schemas.microsoft.com/office/powerpoint/2010/main" val="11377041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304185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z="4000" spc="-25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esperienze e le buone pratiche sviluppate</a:t>
            </a:r>
            <a:r>
              <a:rPr lang="it-IT" sz="4000" spc="-105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it-IT" sz="4000" spc="-105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40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Nuovi bisogni delle famiglie e nuove buone prassi nel monitoraggio </a:t>
            </a:r>
            <a:endParaRPr sz="4000" spc="-105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ts val="5765"/>
              </a:lnSpc>
            </a:pP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4294967295"/>
          </p:nvPr>
        </p:nvSpPr>
        <p:spPr>
          <a:xfrm>
            <a:off x="1891575" y="2813052"/>
            <a:ext cx="17452079" cy="64915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just">
              <a:spcAft>
                <a:spcPts val="800"/>
              </a:spcAft>
            </a:pPr>
            <a:endParaRPr lang="it-IT" sz="3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Aft>
                <a:spcPts val="800"/>
              </a:spcAft>
            </a:pPr>
            <a:r>
              <a:rPr lang="it-IT" sz="3200" b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 principali indicatori per la rilevazione </a:t>
            </a:r>
            <a:r>
              <a:rPr lang="it-IT" sz="3200" b="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up to date </a:t>
            </a:r>
            <a:r>
              <a:rPr lang="it-IT" sz="3200" b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dei bisogni delle famiglie, attraverso l’analisi degli interventi erogati rispetto a quelli programmati, sono promossi presso gli ECAD, tramite: </a:t>
            </a:r>
          </a:p>
          <a:p>
            <a:pPr algn="just">
              <a:spcAft>
                <a:spcPts val="800"/>
              </a:spcAft>
            </a:pPr>
            <a:r>
              <a:rPr lang="it-IT" sz="3200" b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a)</a:t>
            </a:r>
            <a:r>
              <a:rPr lang="it-IT" sz="3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questionari somministrati in itinere</a:t>
            </a:r>
            <a:r>
              <a:rPr lang="it-IT" sz="3200" b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 nella gestione del Piano famiglia in corso;</a:t>
            </a:r>
            <a:endParaRPr lang="it-IT" sz="3200" b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800"/>
              </a:spcAft>
            </a:pPr>
            <a:r>
              <a:rPr lang="it-IT" sz="3200" b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b) le </a:t>
            </a:r>
            <a:r>
              <a:rPr lang="it-IT" sz="3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relazioni finali redatte dagli ECAD</a:t>
            </a:r>
            <a:r>
              <a:rPr lang="it-IT" sz="3200" b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allegate alla rendicontazione del Piano Famiglia della precedente annualità;</a:t>
            </a:r>
            <a:endParaRPr lang="it-IT" sz="3200" b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800"/>
              </a:spcAft>
            </a:pPr>
            <a:r>
              <a:rPr lang="it-IT" sz="3200" b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c) i </a:t>
            </a:r>
            <a:r>
              <a:rPr lang="it-IT" sz="3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piani operativi </a:t>
            </a:r>
            <a:r>
              <a:rPr lang="it-IT" sz="3200" b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elaborati ed allegati dagli ECAD per l’adesione all’Avviso pubblico per il Piano famiglia 2025-2027 (ancora in fase di osservazione comparativa e apprezzativa);</a:t>
            </a:r>
            <a:endParaRPr lang="it-IT" sz="3200" b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800"/>
              </a:spcAft>
            </a:pPr>
            <a:r>
              <a:rPr lang="it-IT" sz="3200" b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d) i </a:t>
            </a:r>
            <a:r>
              <a:rPr lang="it-IT" sz="3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documenti di programmazione redatti dagli ECAD </a:t>
            </a:r>
            <a:r>
              <a:rPr lang="it-IT" sz="3200" b="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 partecipare all’iniziativa sperimentale sul “</a:t>
            </a:r>
            <a:r>
              <a:rPr lang="it-IT" sz="3200" b="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Rafforzamento della rete dei Centri per la famiglia</a:t>
            </a:r>
            <a:r>
              <a:rPr lang="it-IT" sz="3200" b="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”, codice CPF2025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endParaRPr lang="it-IT" sz="6000" spc="-250" dirty="0"/>
          </a:p>
        </p:txBody>
      </p:sp>
    </p:spTree>
    <p:extLst>
      <p:ext uri="{BB962C8B-B14F-4D97-AF65-F5344CB8AC3E}">
        <p14:creationId xmlns:p14="http://schemas.microsoft.com/office/powerpoint/2010/main" val="17423074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099" cy="2813051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886781" y="450850"/>
            <a:ext cx="17309403" cy="190052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z="4000" spc="-250" dirty="0"/>
              <a:t>Azioni di sistema per la qualificazione dei bisogni emergenti rilevati in Abruzzo</a:t>
            </a:r>
            <a:endParaRPr sz="4000" spc="-105" dirty="0"/>
          </a:p>
          <a:p>
            <a:pPr marL="12700">
              <a:lnSpc>
                <a:spcPts val="5765"/>
              </a:lnSpc>
            </a:pP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4294967295"/>
          </p:nvPr>
        </p:nvSpPr>
        <p:spPr>
          <a:xfrm>
            <a:off x="1517650" y="2813051"/>
            <a:ext cx="17826005" cy="721979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3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Azioni di sistema adottate in fase di avviamento dell’Avviso CPF 2025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it-IT" sz="3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it-IT" sz="3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Un </a:t>
            </a:r>
            <a:r>
              <a:rPr lang="it-IT" sz="3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modello condiviso per la rilevazione dei bisogni delle famiglie</a:t>
            </a:r>
            <a:r>
              <a:rPr lang="it-IT" sz="3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it-IT" sz="3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it-IT" sz="3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Studio intersettoriale (tra soggetti pubblici e privati) per </a:t>
            </a:r>
            <a:r>
              <a:rPr lang="it-IT" sz="3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monitoraggi e aggiornamenti sulle politiche familiari strutturali </a:t>
            </a:r>
            <a:endParaRPr lang="it-IT" sz="32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it-IT" sz="3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Strumenti di valutazione degli interventi: </a:t>
            </a:r>
            <a:r>
              <a:rPr lang="it-IT" sz="3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autovalutazione e valutazione d’impatto sociale</a:t>
            </a:r>
            <a:r>
              <a:rPr lang="it-IT" sz="3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dalle Linee guida in D.M. 23.07.2019 per referenziare i risultati a responsabilità di validazione nel loro impatto sulla comunità locale</a:t>
            </a:r>
            <a:endParaRPr lang="it-IT" sz="3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it-IT" sz="3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Linee guida per la </a:t>
            </a:r>
            <a:r>
              <a:rPr lang="it-IT" sz="3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comunicazione condivisa dei bisogni tra gli </a:t>
            </a:r>
            <a:r>
              <a:rPr lang="it-IT" sz="32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stakeholders</a:t>
            </a:r>
            <a:r>
              <a:rPr lang="it-IT" sz="3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per implementare il valore della programmazione</a:t>
            </a:r>
            <a:endParaRPr lang="it-IT" sz="32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it-IT" sz="3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Sistema informativo sul welfare amico della famiglia</a:t>
            </a:r>
            <a:r>
              <a:rPr lang="it-IT" sz="3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it-IT" sz="3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endParaRPr sz="44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7399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20104099" cy="2508249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898650" y="222251"/>
            <a:ext cx="17297533" cy="218790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z="4000" spc="-250" dirty="0">
                <a:solidFill>
                  <a:prstClr val="white"/>
                </a:solidFill>
              </a:rPr>
              <a:t>Bisogni emergenti per il sostegno della famiglia in Abruzzo inferenti o oggetto dei servizi dei CPF - 1</a:t>
            </a:r>
            <a:endParaRPr sz="4000" spc="-105" dirty="0"/>
          </a:p>
        </p:txBody>
      </p:sp>
      <p:sp>
        <p:nvSpPr>
          <p:cNvPr id="4" name="object 4"/>
          <p:cNvSpPr txBox="1">
            <a:spLocks noGrp="1"/>
          </p:cNvSpPr>
          <p:nvPr>
            <p:ph type="body" idx="4294967295"/>
          </p:nvPr>
        </p:nvSpPr>
        <p:spPr>
          <a:xfrm>
            <a:off x="1898651" y="2279650"/>
            <a:ext cx="17445004" cy="933524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endParaRPr lang="it-IT" sz="4000" b="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it-IT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Sostegno alla natalità </a:t>
            </a:r>
            <a:r>
              <a:rPr lang="it-IT" sz="3200" b="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anche con promozione di figure che affianchino i genitori nei primi mille giorni di vita (inclusa la figura dell’assistente materna)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it-IT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Sostegno all’abitare in aree interne </a:t>
            </a:r>
            <a:r>
              <a:rPr lang="it-IT" sz="3200" b="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 contrasto allo spopolamento: fino a € 2.500,00 annui per tre anni in favore dei nuclei familiari che trasferiscono la residenza in uno dei 173 comuni montani abruzzesi con meno di 30.000 abitanti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it-IT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Conciliazione tra i tempi di vita e di lavoro e potenziamento dei servizi di cura</a:t>
            </a:r>
            <a:r>
              <a:rPr lang="it-IT" sz="3200" b="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 </a:t>
            </a:r>
            <a:r>
              <a:rPr lang="it-IT" sz="3200" b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incremento della richiesta di misure di welfare aziendale e territoriale per i genitori che lavorano (boom di domande registrato dagli enti bilaterali regionali)</a:t>
            </a:r>
            <a:endParaRPr lang="it-IT" sz="3200" b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Calibri" panose="020F0502020204030204" pitchFamily="34" charset="0"/>
              <a:buChar char="-"/>
            </a:pPr>
            <a:r>
              <a:rPr lang="it-IT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Sostegno e sensibilizzazione al valore dell’affidamento familiare e dell’adozione </a:t>
            </a:r>
            <a:r>
              <a:rPr lang="it-IT" sz="3200" b="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attraverso le esperienze delle famiglie affidatarie e adottive</a:t>
            </a:r>
          </a:p>
          <a:p>
            <a:pPr marL="342900" lvl="0" indent="-342900" algn="just">
              <a:lnSpc>
                <a:spcPct val="80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it-IT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Azioni conoscitive riferite alla Generazione Z</a:t>
            </a:r>
            <a:r>
              <a:rPr lang="it-IT" sz="3200" b="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anche attraverso servizi di ascolto e counseling dedicati ad adolescenti e genitori  </a:t>
            </a:r>
          </a:p>
          <a:p>
            <a:pPr marL="342900" lvl="0" indent="-342900" algn="just">
              <a:lnSpc>
                <a:spcPct val="80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endParaRPr lang="it-IT" sz="3200" b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80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it-IT" sz="3200" b="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Azioni di </a:t>
            </a:r>
            <a:r>
              <a:rPr lang="it-IT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alfabetizzazione delle famiglie </a:t>
            </a:r>
            <a:r>
              <a:rPr lang="it-IT" sz="3200" b="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sulla prevenzione e sugli effetti dell’assunzione di sostanze psicotrope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Calibri" panose="020F0502020204030204" pitchFamily="34" charset="0"/>
              <a:buChar char="-"/>
            </a:pPr>
            <a:endParaRPr lang="it-IT" sz="3200" b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endParaRPr sz="4400" b="0" dirty="0"/>
          </a:p>
        </p:txBody>
      </p:sp>
    </p:spTree>
    <p:extLst>
      <p:ext uri="{BB962C8B-B14F-4D97-AF65-F5344CB8AC3E}">
        <p14:creationId xmlns:p14="http://schemas.microsoft.com/office/powerpoint/2010/main" val="39441288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20104099" cy="2660649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886781" y="450851"/>
            <a:ext cx="17309403" cy="212949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z="4000" spc="-250" dirty="0">
                <a:solidFill>
                  <a:prstClr val="white"/>
                </a:solidFill>
              </a:rPr>
              <a:t>Bisogni emergenti per il sostegno della famiglia in Abruzzo e/o inferenti con servizi dei CPF - 2</a:t>
            </a:r>
            <a:endParaRPr sz="4000" spc="-105" dirty="0"/>
          </a:p>
        </p:txBody>
      </p:sp>
      <p:sp>
        <p:nvSpPr>
          <p:cNvPr id="4" name="object 4"/>
          <p:cNvSpPr txBox="1">
            <a:spLocks noGrp="1"/>
          </p:cNvSpPr>
          <p:nvPr>
            <p:ph type="body" idx="4294967295"/>
          </p:nvPr>
        </p:nvSpPr>
        <p:spPr>
          <a:xfrm>
            <a:off x="1517650" y="3111500"/>
            <a:ext cx="17368805" cy="986423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42900" lvl="0" indent="-342900" algn="just">
              <a:lnSpc>
                <a:spcPct val="80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endParaRPr lang="it-IT" sz="3200" b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80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it-IT" sz="3200" b="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Azioni mirate a </a:t>
            </a:r>
            <a:r>
              <a:rPr lang="it-IT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informare ragazzi e genitori sul corretto utilizzo dei social </a:t>
            </a:r>
            <a:r>
              <a:rPr lang="it-IT" sz="3200" b="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 salvaguardare l’esposizione mediatica e digitale dei ragazzi con particolare riguardo a contenuti pornografici e violenti</a:t>
            </a:r>
          </a:p>
          <a:p>
            <a:pPr lvl="0" algn="just">
              <a:lnSpc>
                <a:spcPct val="80000"/>
              </a:lnSpc>
              <a:spcAft>
                <a:spcPts val="0"/>
              </a:spcAft>
            </a:pPr>
            <a:endParaRPr lang="it-IT" sz="3200" b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80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it-IT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Sostegno di giovani al di fuori delle famiglie</a:t>
            </a:r>
            <a:r>
              <a:rPr lang="it-IT" sz="3200" b="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anche in vista della conclusione della fase sperimentale del progetto Care Leaver, in attuazione della collaborazione tra il Ministero del Lavoro e Politiche Sociali e l’Istituto degli Innocenti di Firenze</a:t>
            </a:r>
          </a:p>
          <a:p>
            <a:pPr marL="342900" lvl="0" indent="-342900" algn="just">
              <a:lnSpc>
                <a:spcPct val="80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endParaRPr lang="it-IT" sz="3200" b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80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it-IT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Supporto alla non autosufficienza</a:t>
            </a:r>
            <a:r>
              <a:rPr lang="it-IT" sz="3200" b="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incremento nella richiesta di erogazione di bonus, per caregiver familiari di persone non autosufficienti con disabilità gravissima o grave </a:t>
            </a:r>
            <a:r>
              <a:rPr lang="it-IT" sz="3200" b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lvl="0" algn="just">
              <a:lnSpc>
                <a:spcPct val="80000"/>
              </a:lnSpc>
              <a:spcAft>
                <a:spcPts val="0"/>
              </a:spcAft>
            </a:pPr>
            <a:endParaRPr lang="it-IT" sz="3200" b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80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it-IT" sz="3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Supporto all’autonomia nelle persone con disabilità</a:t>
            </a:r>
          </a:p>
          <a:p>
            <a:pPr lvl="0" algn="just">
              <a:lnSpc>
                <a:spcPct val="80000"/>
              </a:lnSpc>
              <a:spcAft>
                <a:spcPts val="0"/>
              </a:spcAft>
            </a:pPr>
            <a:endParaRPr lang="it-IT" sz="3200" b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80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it-IT" sz="3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Contrastare la povertà e il disagio abitativo </a:t>
            </a:r>
            <a:r>
              <a:rPr lang="it-IT" sz="3200" b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come fattori di rischio di emarginazione delle famiglie</a:t>
            </a:r>
          </a:p>
          <a:p>
            <a:pPr lvl="0" algn="just">
              <a:lnSpc>
                <a:spcPct val="80000"/>
              </a:lnSpc>
              <a:spcAft>
                <a:spcPts val="0"/>
              </a:spcAft>
            </a:pPr>
            <a:endParaRPr lang="it-IT" sz="3200" b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80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it-IT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Supporto e valorizzazione pratica dell’invecchiamento attivo </a:t>
            </a:r>
            <a:r>
              <a:rPr lang="it-IT" sz="3200" b="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coinvolgendo </a:t>
            </a:r>
            <a:r>
              <a:rPr lang="it-IT" sz="3200" b="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glienti</a:t>
            </a:r>
            <a:r>
              <a:rPr lang="it-IT" sz="3200" b="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del Terzo settore per promuovere l'inclusione, il benessere e la cittadinanza attiva degli anziani.</a:t>
            </a:r>
            <a:endParaRPr lang="it-IT" sz="32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80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endParaRPr lang="it-IT" sz="3200" b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80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endParaRPr lang="it-IT" sz="3200" b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80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endParaRPr lang="it-IT" sz="3200" b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80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endParaRPr lang="it-IT" sz="3200" b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80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endParaRPr lang="it-IT" sz="3200" b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80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endParaRPr lang="it-IT" sz="3200" b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1933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920240" y="450850"/>
            <a:ext cx="17275944" cy="504753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l">
              <a:spcAft>
                <a:spcPts val="0"/>
              </a:spcAft>
            </a:pPr>
            <a:r>
              <a:rPr lang="it-IT" sz="4000" dirty="0">
                <a:solidFill>
                  <a:prstClr val="white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 servizi da implementare o potenziare nei CPF:  ruoli, figure professionali, servizi offerti e integrazione con la rete del welfare familiare territoriale in Abruzzo</a:t>
            </a:r>
            <a:br>
              <a:rPr lang="it-IT" sz="4500" dirty="0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it-IT" sz="45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it-IT" sz="54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it-IT" sz="5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it-IT" sz="5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it-IT" sz="5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4294967295"/>
          </p:nvPr>
        </p:nvSpPr>
        <p:spPr>
          <a:xfrm>
            <a:off x="1593850" y="3803650"/>
            <a:ext cx="17423415" cy="785279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just">
              <a:spcAft>
                <a:spcPts val="0"/>
              </a:spcAft>
            </a:pPr>
            <a:r>
              <a:rPr lang="it-IT" sz="2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 Ruolo informativo dei Centri sui servizi, risorse e opportunità istituzionali e informali (educative, sociali, sanitarie, economiche, scolastiche e del tempo libero) per la famiglia:</a:t>
            </a:r>
          </a:p>
          <a:p>
            <a:pPr marL="457200" algn="just">
              <a:spcAft>
                <a:spcPts val="0"/>
              </a:spcAft>
            </a:pPr>
            <a:r>
              <a:rPr lang="it-IT" sz="2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it-IT" sz="2800" b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potenziamento di quelli già attivi nel territorio e offerti a livello nazionale, migliorandone la fruizione anche attraverso l’attivazione di sportelli informativi dedicati, accessibili non esclusivamente per via informatica</a:t>
            </a:r>
          </a:p>
          <a:p>
            <a:pPr marL="457200" algn="just">
              <a:spcAft>
                <a:spcPts val="0"/>
              </a:spcAft>
            </a:pPr>
            <a:r>
              <a:rPr lang="it-IT" sz="2800" b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avvio e consolidamento (per i </a:t>
            </a:r>
            <a:r>
              <a:rPr lang="it-IT" sz="2800" b="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CpF</a:t>
            </a:r>
            <a:r>
              <a:rPr lang="it-IT" sz="2800" b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di nuova attivazione) anche attraverso l’attivazione di sportelli informativi dedicati, accessibili non esclusivamente per via informatica</a:t>
            </a:r>
            <a:endParaRPr lang="it-IT" sz="28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it-IT" sz="2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 Erogazione di servizi per l’ascolto e il </a:t>
            </a:r>
            <a:r>
              <a:rPr lang="it-IT" sz="2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counseling</a:t>
            </a:r>
            <a:r>
              <a:rPr lang="it-IT" sz="2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dedicati agli adolescenti e ai loro genitori; </a:t>
            </a:r>
          </a:p>
          <a:p>
            <a:pPr algn="just">
              <a:spcAft>
                <a:spcPts val="0"/>
              </a:spcAft>
            </a:pPr>
            <a:r>
              <a:rPr lang="it-IT" sz="2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3. Sensibilizzazione sul valore dell’affidamento familiare e dell’adozione </a:t>
            </a:r>
            <a:r>
              <a:rPr lang="it-IT" sz="2800" b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attraverso le esperienze delle famiglie affidatarie e adottive e la promozione di una formazione continua degli operatori e delle famiglie stesse</a:t>
            </a:r>
            <a:endParaRPr lang="it-IT" sz="28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4. Promozione dell’utilizzo di figure di sostegno alla maternità e alla famiglia, nei primi mille giorni, </a:t>
            </a:r>
            <a:r>
              <a:rPr lang="it-IT" sz="2800" b="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quali, ad esempio, l’</a:t>
            </a:r>
            <a:r>
              <a:rPr lang="it-IT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assistente materna</a:t>
            </a:r>
            <a:r>
              <a:rPr lang="it-IT" sz="2800" b="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le cui funzioni sono, in ambito sociale, di sostegno relazionale alla donna in gravidanza e alla famiglia fino al primo anno di vita del bambino, offrendo presenza e vicinanza anche a domicilio, con l’ascolto, il supporto, l’aiuto nella quotidianità e l’orientamento non direttivo, nel pieno rispetto delle scelte delle persone che accompagna.</a:t>
            </a:r>
          </a:p>
          <a:p>
            <a:pPr algn="just">
              <a:spcAft>
                <a:spcPts val="0"/>
              </a:spcAft>
            </a:pPr>
            <a:endParaRPr lang="it-IT" sz="32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000" b="0" dirty="0"/>
          </a:p>
        </p:txBody>
      </p:sp>
    </p:spTree>
    <p:extLst>
      <p:ext uri="{BB962C8B-B14F-4D97-AF65-F5344CB8AC3E}">
        <p14:creationId xmlns:p14="http://schemas.microsoft.com/office/powerpoint/2010/main" val="10794795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134156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l">
              <a:spcAft>
                <a:spcPts val="0"/>
              </a:spcAft>
            </a:pPr>
            <a:br>
              <a:rPr lang="it-IT" sz="4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it-IT" sz="4800" dirty="0">
                <a:latin typeface="Times New Roman" panose="02020603050405020304" pitchFamily="18" charset="0"/>
                <a:ea typeface="Calibri" panose="020F0502020204030204" pitchFamily="34" charset="0"/>
              </a:rPr>
              <a:t>METODOLOGIA DI LAVORO</a:t>
            </a:r>
            <a:br>
              <a:rPr lang="it-IT" sz="4000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it-IT" sz="4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</a:br>
            <a:br>
              <a:rPr lang="it-IT" sz="4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it-IT" sz="3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 prospetta una metodologia di lavoro connotata dai seguenti orientamenti: </a:t>
            </a:r>
            <a:br>
              <a:rPr lang="it-IT" sz="3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it-IT" sz="3200" b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it-IT" sz="3200" b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una </a:t>
            </a:r>
            <a:r>
              <a:rPr lang="it-IT" sz="3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presa in carico integrata «famiglia-persona» </a:t>
            </a:r>
            <a:r>
              <a:rPr lang="it-IT" sz="3200" b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che, in un’ottica preventiva, dovrà avvenire il più precocemente possibile e, pertanto, anche in assenza di specifici provvedimenti dell’autorità giudiziaria</a:t>
            </a:r>
            <a:br>
              <a:rPr lang="it-IT" sz="3200" b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it-IT" sz="3200" b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una </a:t>
            </a:r>
            <a:r>
              <a:rPr lang="it-IT" sz="3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valutazione della condizione di rischio sociale e sanitario </a:t>
            </a:r>
            <a:r>
              <a:rPr lang="it-IT" sz="3200" b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che dovrà attuarsi secondo strumenti tendenzialmente - ove possibile – standardizzati: l'esito della valutazione orienterà alla definizione delle priorità e all’adozione di misure idonee alla gestione responsabile del plateau di funzioni istituzionali e competenze operative preordinate a generare una continuità tra le valutazioni preliminari assunte e l’attivazione appropriata tra le risorse disponibili sul territorio e quelle inderogabilmente deferite ad istituzioni esterne al territorio dell’ECAD    </a:t>
            </a:r>
            <a:br>
              <a:rPr lang="it-IT" sz="4000" b="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it-IT" sz="4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- </a:t>
            </a:r>
            <a:r>
              <a:rPr lang="it-IT" sz="3200" b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una </a:t>
            </a:r>
            <a:r>
              <a:rPr lang="it-IT" sz="3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implementazione/qualificazione degli interventi rivolti alle famiglie d’origine</a:t>
            </a:r>
            <a:r>
              <a:rPr lang="it-IT" sz="3200" b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conseguenti a valutazione, diagnosi e prognosi psico-sociali </a:t>
            </a:r>
            <a:br>
              <a:rPr lang="it-IT" sz="3200" b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it-IT" sz="3200" b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un </a:t>
            </a:r>
            <a:r>
              <a:rPr lang="it-IT" sz="3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miglioramento quali-quantitativo della collaborazione con la rete inter-istituzionale </a:t>
            </a:r>
            <a:r>
              <a:rPr lang="it-IT" sz="3200" b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 particolare riferimento all’Autorità Giudiziaria e alle Istituzioni Scolastiche ed educative. </a:t>
            </a:r>
            <a:br>
              <a:rPr lang="it-IT" sz="3200" b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it-IT" sz="4000" b="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sz="4000" b="0" spc="-105" dirty="0"/>
          </a:p>
        </p:txBody>
      </p:sp>
    </p:spTree>
    <p:extLst>
      <p:ext uri="{BB962C8B-B14F-4D97-AF65-F5344CB8AC3E}">
        <p14:creationId xmlns:p14="http://schemas.microsoft.com/office/powerpoint/2010/main" val="3342292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891575" y="0"/>
            <a:ext cx="17304609" cy="322395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br>
              <a:rPr lang="it-IT" sz="4000" spc="-2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4000" spc="-250" dirty="0">
                <a:latin typeface="Arial" panose="020B0604020202020204" pitchFamily="34" charset="0"/>
                <a:cs typeface="Arial" panose="020B0604020202020204" pitchFamily="34" charset="0"/>
              </a:rPr>
              <a:t>Conclusioni: l’</a:t>
            </a:r>
            <a:r>
              <a:rPr lang="it-IT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integrazione con la Rete del Welfare Territoriale</a:t>
            </a:r>
            <a:br>
              <a:rPr lang="it-IT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it-IT" sz="40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it-IT" sz="40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Verso una nuova geografia sociale di prossimità</a:t>
            </a:r>
            <a:br>
              <a:rPr lang="it-IT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4294967295"/>
          </p:nvPr>
        </p:nvSpPr>
        <p:spPr>
          <a:xfrm>
            <a:off x="1891575" y="2813052"/>
            <a:ext cx="17452079" cy="68954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endParaRPr lang="it-IT" sz="32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3200" b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it-IT" sz="3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 CPF opereranno come hub territoriali</a:t>
            </a:r>
            <a:r>
              <a:rPr lang="it-IT" sz="3200" b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in stretta sinergia col sistema di welfare,</a:t>
            </a:r>
            <a:r>
              <a:rPr lang="it-IT" sz="3200" b="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up to date</a:t>
            </a:r>
            <a:r>
              <a:rPr lang="it-IT" sz="3200" b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del </a:t>
            </a:r>
            <a:r>
              <a:rPr lang="it-IT" sz="3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progetto Insieme Abruzzo </a:t>
            </a:r>
            <a:r>
              <a:rPr lang="it-IT" sz="3200" b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(in corso, sino al 2028):</a:t>
            </a:r>
            <a:endParaRPr lang="it-IT" sz="3200" b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it-IT" sz="3200" b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Servizi Sociali Comunali / Ambiti Territoriali (ECAD degli </a:t>
            </a:r>
            <a:r>
              <a:rPr lang="it-IT" sz="3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ADS</a:t>
            </a:r>
            <a:r>
              <a:rPr lang="it-IT" sz="3200" b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): per la presa in carico integrata di situazioni di vulnerabilità e per l'attuazione di interventi di contrasto alla fragilità socio-economica delle famiglie.</a:t>
            </a:r>
            <a:endParaRPr lang="it-IT" sz="3200" b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it-IT" sz="3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Aziende Socio-Sanitarie Territoriali </a:t>
            </a:r>
            <a:r>
              <a:rPr lang="it-IT" sz="3200" b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(ASST / ATS): per la tutela dei minori e per l'integrazione con i Consultori Familiari di natura sanitaria. </a:t>
            </a:r>
            <a:endParaRPr lang="it-IT" sz="3200" b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it-IT" sz="3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Terzo Settore</a:t>
            </a:r>
            <a:r>
              <a:rPr lang="it-IT" sz="3200" b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in sinergia (co-progettazione e co-programmazione) con cooperative sociali, associazioni di volontariato e fondazioni che gestiscono servizi integrativi o animano le iniziative comunitarie.</a:t>
            </a:r>
            <a:endParaRPr lang="it-IT" sz="3200" b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it-IT" sz="3200" b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Punti Unici di Accesso (</a:t>
            </a:r>
            <a:r>
              <a:rPr lang="it-IT" sz="3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PUA</a:t>
            </a:r>
            <a:r>
              <a:rPr lang="it-IT" sz="3200" b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): in coordinamento per intercettare precocemente i bisogni delle famiglie e indirizzarle verso la risposta più adeguata, in continuità socio-assistenziale.  </a:t>
            </a:r>
            <a:endParaRPr lang="it-IT" sz="3200" b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98388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z="4000" spc="-250" dirty="0"/>
              <a:t>Centri per la Famiglia</a:t>
            </a:r>
            <a:endParaRPr sz="4000" spc="-105" dirty="0"/>
          </a:p>
          <a:p>
            <a:pPr marL="12700">
              <a:lnSpc>
                <a:spcPts val="5765"/>
              </a:lnSpc>
            </a:pPr>
            <a:r>
              <a:rPr lang="it-IT" sz="4000" dirty="0">
                <a:solidFill>
                  <a:schemeClr val="tx1"/>
                </a:solidFill>
              </a:rPr>
              <a:t>L’esperienza della Regione Abruzzo</a:t>
            </a:r>
            <a:endParaRPr sz="4000" dirty="0">
              <a:solidFill>
                <a:schemeClr val="tx1"/>
              </a:solidFill>
            </a:endParaRPr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098D2F86-5820-FB74-C03E-4276E9D791B2}"/>
              </a:ext>
            </a:extLst>
          </p:cNvPr>
          <p:cNvSpPr/>
          <p:nvPr/>
        </p:nvSpPr>
        <p:spPr>
          <a:xfrm>
            <a:off x="0" y="2798925"/>
            <a:ext cx="13100049" cy="8618374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F200F25E-08D1-4748-1C51-C294ACB7E36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467389" y="6422677"/>
            <a:ext cx="8165269" cy="69249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lang="it-IT" sz="4400" b="0" dirty="0"/>
              <a:t>Immagine</a:t>
            </a:r>
            <a:endParaRPr sz="4400" b="0" dirty="0"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27BA3FF7-7EF4-7D0C-1EAC-D91BC03940D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3633451" y="3263900"/>
            <a:ext cx="6019800" cy="830740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endParaRPr lang="it-IT" sz="36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endParaRPr lang="it-IT" sz="36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endParaRPr lang="it-IT" sz="40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endParaRPr lang="it-IT" sz="40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endParaRPr lang="it-IT" sz="40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4000" b="0" dirty="0">
                <a:latin typeface="Arial" panose="020B0604020202020204" pitchFamily="34" charset="0"/>
                <a:cs typeface="Arial" panose="020B0604020202020204" pitchFamily="34" charset="0"/>
              </a:rPr>
              <a:t>Grazie per l’Attenzione!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endParaRPr lang="it-IT" sz="40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endParaRPr lang="it-IT" sz="40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endParaRPr lang="it-IT" sz="36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endParaRPr lang="it-IT" sz="36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endParaRPr lang="it-IT" sz="36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endParaRPr lang="it-IT" sz="36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endParaRPr lang="it-IT" sz="36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endParaRPr sz="36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BA17C96-7A91-F243-E696-902A842A4C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450" y="3041650"/>
            <a:ext cx="11139993" cy="7793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5673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882</TotalTime>
  <Words>1550</Words>
  <Application>Microsoft Office PowerPoint</Application>
  <PresentationFormat>Personalizzato</PresentationFormat>
  <Paragraphs>97</Paragraphs>
  <Slides>13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8" baseType="lpstr">
      <vt:lpstr>Arial</vt:lpstr>
      <vt:lpstr>Calibri</vt:lpstr>
      <vt:lpstr>Courier New</vt:lpstr>
      <vt:lpstr>Times New Roman</vt:lpstr>
      <vt:lpstr>Office Theme</vt:lpstr>
      <vt:lpstr>Centri per la Famiglia </vt:lpstr>
      <vt:lpstr>Attività e servizi nei Centri per la Famiglia (CPF) in Abruzzo Il sistema di governance dei servizi a livello regionale</vt:lpstr>
      <vt:lpstr>Quando la mappa è (solo) il territorio</vt:lpstr>
      <vt:lpstr>CPF Hub territoriali: quando la mappa qualifica il territorio</vt:lpstr>
      <vt:lpstr>Le esperienze e le buone pratiche sviluppate  Nuovi bisogni delle famiglie e misure di policy nel contesto regionale  </vt:lpstr>
      <vt:lpstr>Le esperienze e le buone pratiche sviluppate  Nuovi bisogni delle famiglie e nuove buone prassi nel monitoraggio  </vt:lpstr>
      <vt:lpstr>Azioni di sistema per la qualificazione dei bisogni emergenti rilevati in Abruzzo </vt:lpstr>
      <vt:lpstr>Bisogni emergenti per il sostegno della famiglia in Abruzzo inferenti o oggetto dei servizi dei CPF - 1</vt:lpstr>
      <vt:lpstr>Bisogni emergenti per il sostegno della famiglia in Abruzzo e/o inferenti con servizi dei CPF - 2</vt:lpstr>
      <vt:lpstr>I servizi da implementare o potenziare nei CPF:  ruoli, figure professionali, servizi offerti e integrazione con la rete del welfare familiare territoriale in Abruzzo     </vt:lpstr>
      <vt:lpstr> METODOLOGIA DI LAVORO   Si prospetta una metodologia di lavoro connotata dai seguenti orientamenti:   - una presa in carico integrata «famiglia-persona» che, in un’ottica preventiva, dovrà avvenire il più precocemente possibile e, pertanto, anche in assenza di specifici provvedimenti dell’autorità giudiziaria - una valutazione della condizione di rischio sociale e sanitario che dovrà attuarsi secondo strumenti tendenzialmente - ove possibile – standardizzati: l'esito della valutazione orienterà alla definizione delle priorità e all’adozione di misure idonee alla gestione responsabile del plateau di funzioni istituzionali e competenze operative preordinate a generare una continuità tra le valutazioni preliminari assunte e l’attivazione appropriata tra le risorse disponibili sul territorio e quelle inderogabilmente deferite ad istituzioni esterne al territorio dell’ECAD     - una implementazione/qualificazione degli interventi rivolti alle famiglie d’origine, conseguenti a valutazione, diagnosi e prognosi psico-sociali  - un miglioramento quali-quantitativo della collaborazione con la rete inter-istituzionale con particolare riferimento all’Autorità Giudiziaria e alle Istituzioni Scolastiche ed educative.   </vt:lpstr>
      <vt:lpstr> Conclusioni: l’integrazione con la Rete del Welfare Territoriale  Verso una nuova geografia sociale di prossimità </vt:lpstr>
      <vt:lpstr>Centri per la Famiglia L’esperienza della Regione Abruzzo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</dc:title>
  <dc:creator>Haunag</dc:creator>
  <cp:lastModifiedBy>Tobia Monaco</cp:lastModifiedBy>
  <cp:revision>68</cp:revision>
  <cp:lastPrinted>2026-10-06T13:38:14Z</cp:lastPrinted>
  <dcterms:created xsi:type="dcterms:W3CDTF">2026-09-21T14:45:11Z</dcterms:created>
  <dcterms:modified xsi:type="dcterms:W3CDTF">2026-10-06T15:44:13Z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2026-09-18T00:00:00Z</vt:filetime>
  </property>
  <property fmtid="{D5CDD505-2E9C-101B-9397-08002B2CF9AE}" pid="3" name="Creator">
    <vt:lpwstr>QuarkXPress(R) 20.02</vt:lpwstr>
  </property>
  <property fmtid="{D5CDD505-2E9C-101B-9397-08002B2CF9AE}" pid="4" name="LastSaved">
    <vt:filetime>2026-09-21T00:00:00Z</vt:filetime>
  </property>
  <property fmtid="{D5CDD505-2E9C-101B-9397-08002B2CF9AE}" pid="5" name="Producer">
    <vt:lpwstr>QuarkXPress(R) 20.02</vt:lpwstr>
  </property>
  <property fmtid="{D5CDD505-2E9C-101B-9397-08002B2CF9AE}" pid="6" name="XPressPrivate">
    <vt:lpwstr>%%DocumentProcessColors: Cyan Magenta Yellow Black %%EndComments</vt:lpwstr>
  </property>
</Properties>
</file>