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6.xml.rels" ContentType="application/vnd.openxmlformats-package.relationships+xml"/>
  <Override PartName="/ppt/slideMasters/slideMaster6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0.jpeg" ContentType="image/jpeg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presProps.xml" ContentType="application/vnd.openxmlformats-officedocument.presentationml.presPro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</p:sldIdLst>
  <p:sldSz cx="20104100" cy="114173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6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pertina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object 3"/>
          <p:cNvSpPr/>
          <p:nvPr/>
        </p:nvSpPr>
        <p:spPr>
          <a:xfrm>
            <a:off x="0" y="9428760"/>
            <a:ext cx="20103120" cy="19875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1987560"/>
              <a:gd name="textAreaBottom" fmla="*/ 1988640 h 1987560"/>
            </a:gdLst>
            <a:ahLst/>
            <a:cxn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" name="object 4"/>
          <p:cNvSpPr/>
          <p:nvPr/>
        </p:nvSpPr>
        <p:spPr>
          <a:xfrm>
            <a:off x="0" y="-14400"/>
            <a:ext cx="20103120" cy="944208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9442080"/>
              <a:gd name="textAreaBottom" fmla="*/ 9443160 h 9442080"/>
            </a:gdLst>
            <a:ahLst/>
            <a:cxn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501280" y="2492280"/>
            <a:ext cx="1436652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Titolo della presentazione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object 6"/>
          <p:cNvSpPr/>
          <p:nvPr/>
        </p:nvSpPr>
        <p:spPr>
          <a:xfrm>
            <a:off x="2501280" y="3629160"/>
            <a:ext cx="16617600" cy="153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440" bIns="0" anchor="t">
            <a:spAutoFit/>
          </a:bodyPr>
          <a:p>
            <a:pPr marL="12600" indent="-720" defTabSz="914400">
              <a:lnSpc>
                <a:spcPts val="4890"/>
              </a:lnSpc>
              <a:spcBef>
                <a:spcPts val="1074"/>
              </a:spcBef>
              <a:tabLst>
                <a:tab algn="l" pos="0"/>
              </a:tabLst>
            </a:pPr>
            <a:r>
              <a:rPr b="1" lang="it-IT" sz="485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Sottotitolo della presentazione, prima riga</a:t>
            </a:r>
            <a:endParaRPr b="0" lang="it-IT" sz="4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720" defTabSz="914400">
              <a:lnSpc>
                <a:spcPts val="4890"/>
              </a:lnSpc>
              <a:spcBef>
                <a:spcPts val="1074"/>
              </a:spcBef>
              <a:tabLst>
                <a:tab algn="l" pos="0"/>
              </a:tabLst>
            </a:pPr>
            <a:r>
              <a:rPr b="1" lang="it-IT" sz="485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Sottotitolo, seconda riga</a:t>
            </a:r>
            <a:endParaRPr b="0" lang="it-IT" sz="4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object 7"/>
          <p:cNvSpPr/>
          <p:nvPr/>
        </p:nvSpPr>
        <p:spPr>
          <a:xfrm>
            <a:off x="2437200" y="9899640"/>
            <a:ext cx="4768920" cy="70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defTabSz="914400">
              <a:lnSpc>
                <a:spcPts val="2840"/>
              </a:lnSpc>
              <a:spcBef>
                <a:spcPts val="96"/>
              </a:spcBef>
            </a:pPr>
            <a:r>
              <a:rPr b="1" lang="it-IT" sz="2450" spc="-11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Conferenza</a:t>
            </a:r>
            <a:r>
              <a:rPr b="1" lang="it-IT" sz="2450" spc="-24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nazionale</a:t>
            </a:r>
            <a:r>
              <a:rPr b="1" lang="it-IT" sz="2450" spc="-23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3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sulla</a:t>
            </a:r>
            <a:r>
              <a:rPr b="1" lang="it-IT" sz="2450" spc="-23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2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040" defTabSz="914400">
              <a:lnSpc>
                <a:spcPts val="2540"/>
              </a:lnSpc>
            </a:pPr>
            <a:r>
              <a:rPr b="0" lang="it-IT" sz="2200" spc="-7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Ottobre</a:t>
            </a:r>
            <a:r>
              <a:rPr b="0" lang="it-IT" sz="2200" spc="-22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9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-</a:t>
            </a:r>
            <a:r>
              <a:rPr b="0" lang="it-IT" sz="2200" spc="-215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54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Dicembre</a:t>
            </a:r>
            <a:r>
              <a:rPr b="0" lang="it-IT" sz="2200" spc="-215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20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2026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" name="object 9" descr=""/>
          <p:cNvPicPr/>
          <p:nvPr/>
        </p:nvPicPr>
        <p:blipFill>
          <a:blip r:embed="rId2"/>
          <a:stretch/>
        </p:blipFill>
        <p:spPr>
          <a:xfrm>
            <a:off x="10314360" y="9927000"/>
            <a:ext cx="708120" cy="7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" name="object 10"/>
          <p:cNvSpPr/>
          <p:nvPr/>
        </p:nvSpPr>
        <p:spPr>
          <a:xfrm>
            <a:off x="0" y="-27720"/>
            <a:ext cx="20103120" cy="19875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1987560"/>
              <a:gd name="textAreaBottom" fmla="*/ 1988640 h 1987560"/>
            </a:gdLst>
            <a:ahLst/>
            <a:cxn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" name="object 11"/>
          <p:cNvSpPr/>
          <p:nvPr/>
        </p:nvSpPr>
        <p:spPr>
          <a:xfrm>
            <a:off x="11182320" y="9899640"/>
            <a:ext cx="5938560" cy="78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defTabSz="914400">
              <a:lnSpc>
                <a:spcPct val="106000"/>
              </a:lnSpc>
              <a:spcBef>
                <a:spcPts val="99"/>
              </a:spcBef>
            </a:pPr>
            <a:r>
              <a:rPr b="1" lang="it-IT" sz="2450" spc="-7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Presidenza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del</a:t>
            </a:r>
            <a:r>
              <a:rPr b="1" lang="it-IT" sz="245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Consiglio</a:t>
            </a:r>
            <a:r>
              <a:rPr b="1" lang="it-IT" sz="245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dei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Ministri </a:t>
            </a:r>
            <a:r>
              <a:rPr b="1" lang="it-IT" sz="2450" spc="-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Dipartimento</a:t>
            </a:r>
            <a:r>
              <a:rPr b="1" lang="it-IT" sz="2450" spc="-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per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5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le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politiche</a:t>
            </a:r>
            <a:r>
              <a:rPr b="1" lang="it-IT" sz="2450" spc="-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della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2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object 12"/>
          <p:cNvSpPr/>
          <p:nvPr/>
        </p:nvSpPr>
        <p:spPr>
          <a:xfrm>
            <a:off x="2438640" y="552960"/>
            <a:ext cx="3962520" cy="97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1"/>
              </a:spcBef>
            </a:pPr>
            <a:r>
              <a:rPr b="1" lang="it-IT" sz="3300" spc="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11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Centri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8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per</a:t>
            </a:r>
            <a:r>
              <a:rPr b="1" lang="it-IT" sz="3300" spc="-3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1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111"/>
              </a:spcBef>
            </a:pPr>
            <a:r>
              <a:rPr b="0" lang="it-IT" sz="2850" spc="-2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Milano</a:t>
            </a:r>
            <a:r>
              <a:rPr b="0" lang="it-IT" sz="2850" spc="-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8</a:t>
            </a:r>
            <a:r>
              <a:rPr b="0" lang="it-IT" sz="2850" spc="-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pc="-5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ottobre</a:t>
            </a:r>
            <a:r>
              <a:rPr b="0" lang="it-IT" sz="2850" spc="-29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pc="-2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2026</a:t>
            </a:r>
            <a:endParaRPr b="0" lang="it-IT" sz="2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" name="object 6"/>
          <p:cNvSpPr/>
          <p:nvPr/>
        </p:nvSpPr>
        <p:spPr>
          <a:xfrm>
            <a:off x="2501280" y="5924520"/>
            <a:ext cx="9757440" cy="173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440" bIns="0" anchor="t">
            <a:spAutoFit/>
          </a:bodyPr>
          <a:p>
            <a:pPr marL="12600" defTabSz="914400">
              <a:lnSpc>
                <a:spcPts val="6695"/>
              </a:lnSpc>
              <a:spcBef>
                <a:spcPts val="6"/>
              </a:spcBef>
            </a:pPr>
            <a:r>
              <a:rPr b="1" lang="it-IT" sz="5650" spc="-33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Relatore/Relatrice</a:t>
            </a:r>
            <a:endParaRPr b="0" lang="it-IT" sz="56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indent="-720" defTabSz="914400">
              <a:lnSpc>
                <a:spcPts val="5559"/>
              </a:lnSpc>
              <a:spcBef>
                <a:spcPts val="224"/>
              </a:spcBef>
              <a:tabLst>
                <a:tab algn="l" pos="0"/>
              </a:tabLst>
            </a:pPr>
            <a:r>
              <a:rPr b="1" lang="it-IT" sz="48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Qualifica</a:t>
            </a:r>
            <a:r>
              <a:rPr b="1" lang="it-IT" sz="4800" spc="-30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 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gina contenuto testua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2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pc="-249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Titolo della slide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ts val="5766"/>
              </a:lnSpc>
              <a:buNone/>
              <a:tabLst>
                <a:tab algn="l" pos="0"/>
              </a:tabLst>
            </a:pPr>
            <a:r>
              <a:rPr b="1" lang="it-IT" sz="485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Sottotitolo della slide</a:t>
            </a:r>
            <a:endParaRPr b="0" lang="it-IT" sz="485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1886760" y="3263760"/>
            <a:ext cx="17455680" cy="23677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grandi dimensioni</a:t>
            </a: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piccole dimensioni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pc="-249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Titolo della slide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ts val="5766"/>
              </a:lnSpc>
              <a:buNone/>
              <a:tabLst>
                <a:tab algn="l" pos="0"/>
              </a:tabLst>
            </a:pPr>
            <a:r>
              <a:rPr b="1" lang="it-IT" sz="485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Sottotitolo della slide</a:t>
            </a:r>
            <a:endParaRPr b="0" lang="it-IT" sz="485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1886760" y="3263760"/>
            <a:ext cx="17455680" cy="23677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grandi dimensioni</a:t>
            </a: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piccole dimensioni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gina contenuto testuale con immagine o grafico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body"/>
          </p:nvPr>
        </p:nvSpPr>
        <p:spPr>
          <a:xfrm>
            <a:off x="10509120" y="2813040"/>
            <a:ext cx="9593640" cy="2352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sp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Fai clic per modificare il formato del testo della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Secondo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Terzo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Quarto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Quinto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Sesto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7500" strike="noStrike" u="none">
                <a:solidFill>
                  <a:srgbClr val="000000"/>
                </a:solidFill>
                <a:effectLst/>
                <a:uFillTx/>
                <a:latin typeface="Calibri"/>
              </a:rPr>
              <a:t>Settimo livello struttura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object 2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pc="-249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Titolo della slide con immagine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ts val="5766"/>
              </a:lnSpc>
              <a:buNone/>
              <a:tabLst>
                <a:tab algn="l" pos="0"/>
              </a:tabLst>
            </a:pPr>
            <a:r>
              <a:rPr b="1" lang="it-IT" sz="485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Sottotitolo della slide</a:t>
            </a:r>
            <a:endParaRPr b="0" lang="it-IT" sz="485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886760" y="3263760"/>
            <a:ext cx="8164080" cy="23677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grandi </a:t>
            </a: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dimensioni</a:t>
            </a: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piccole dimensioni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agina contenuto testuale_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2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2898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7500" spc="-249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Titolo della slide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ts val="5766"/>
              </a:lnSpc>
              <a:buNone/>
              <a:tabLst>
                <a:tab algn="l" pos="0"/>
              </a:tabLst>
            </a:pPr>
            <a:r>
              <a:rPr b="1" lang="it-IT" sz="485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Sottotitolo della slide</a:t>
            </a:r>
            <a:endParaRPr b="0" lang="it-IT" sz="485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886760" y="3263760"/>
            <a:ext cx="17455680" cy="236772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grandi dimensioni</a:t>
            </a: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Testo di piccole dimensioni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685800" indent="-685800">
              <a:lnSpc>
                <a:spcPct val="100000"/>
              </a:lnSpc>
              <a:spcBef>
                <a:spcPts val="119"/>
              </a:spcBef>
              <a:buClr>
                <a:srgbClr val="231f20"/>
              </a:buClr>
              <a:buFont typeface="Arial"/>
              <a:buChar char="•"/>
              <a:tabLst>
                <a:tab algn="l" pos="0"/>
              </a:tabLst>
            </a:pPr>
            <a:r>
              <a:rPr b="0" lang="it-IT" sz="44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Elenco puntato</a:t>
            </a:r>
            <a:endParaRPr b="0" lang="it-IT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Predefinito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891440" y="1463760"/>
            <a:ext cx="17303400" cy="274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sp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 titolo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886760" y="3263760"/>
            <a:ext cx="17455680" cy="9590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Fai clic per modificare il formato del testo della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Terzo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Quarto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Quinto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Sesto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it-IT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Settimo livello struttura</a:t>
            </a:r>
            <a:endParaRPr b="0" lang="it-IT" sz="1800" strike="noStrike" u="none">
              <a:solidFill>
                <a:schemeClr val="dk1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redefinito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3" Type="http://schemas.openxmlformats.org/officeDocument/2006/relationships/slideLayout" Target="../slideLayouts/slideLayout7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2"/>
    <p:sldLayoutId id="2147483656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hyperlink" Target="https://www.regione.piemonte.it/web/temi/" TargetMode="External"/><Relationship Id="rId10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object 3"/>
          <p:cNvSpPr/>
          <p:nvPr/>
        </p:nvSpPr>
        <p:spPr>
          <a:xfrm>
            <a:off x="0" y="9428760"/>
            <a:ext cx="20103120" cy="19875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1987560"/>
              <a:gd name="textAreaBottom" fmla="*/ 1988640 h 1987560"/>
            </a:gdLst>
            <a:ahLst/>
            <a:cxnLst/>
            <a:rect l="textAreaLeft" t="textAreaTop" r="textAreaRight" b="textAreaBottom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" name="object 4"/>
          <p:cNvSpPr/>
          <p:nvPr/>
        </p:nvSpPr>
        <p:spPr>
          <a:xfrm>
            <a:off x="0" y="-14400"/>
            <a:ext cx="20103120" cy="944208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9442080"/>
              <a:gd name="textAreaBottom" fmla="*/ 9443160 h 9442080"/>
            </a:gdLst>
            <a:ahLst/>
            <a:cxnLst/>
            <a:rect l="textAreaLeft" t="textAreaTop" r="textAreaRight" b="textAreaBottom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endParaRPr b="1" lang="it-IT" sz="4200" spc="-30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2501280" y="2340000"/>
            <a:ext cx="14366520" cy="254448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 algn="ctr">
              <a:lnSpc>
                <a:spcPct val="130000"/>
              </a:lnSpc>
              <a:spcBef>
                <a:spcPts val="182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4000" strike="noStrike" u="none">
                <a:solidFill>
                  <a:srgbClr val="ffffff"/>
                </a:solidFill>
                <a:effectLst/>
                <a:uFillTx/>
                <a:latin typeface="Verdana"/>
              </a:rPr>
              <a:t>I Centri per la famiglia</a:t>
            </a:r>
            <a:br>
              <a:rPr sz="4000"/>
            </a:br>
            <a:r>
              <a:rPr b="1" lang="it-IT" sz="4000" strike="noStrike" u="none">
                <a:solidFill>
                  <a:srgbClr val="ffffff"/>
                </a:solidFill>
                <a:effectLst/>
                <a:uFillTx/>
                <a:latin typeface="Verdana"/>
              </a:rPr>
              <a:t>L’esperienza </a:t>
            </a:r>
            <a:br>
              <a:rPr sz="4000"/>
            </a:br>
            <a:r>
              <a:rPr b="1" lang="it-IT" sz="4000" strike="noStrike" u="none">
                <a:solidFill>
                  <a:srgbClr val="ffffff"/>
                </a:solidFill>
                <a:effectLst/>
                <a:uFillTx/>
                <a:latin typeface="Verdana"/>
              </a:rPr>
              <a:t>della Regione Piemonte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object 6"/>
          <p:cNvSpPr/>
          <p:nvPr/>
        </p:nvSpPr>
        <p:spPr>
          <a:xfrm>
            <a:off x="2501280" y="3629160"/>
            <a:ext cx="16617600" cy="153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440" bIns="0" anchor="t">
            <a:spAutoFit/>
          </a:bodyPr>
          <a:p>
            <a:pPr marL="12600" indent="-720" defTabSz="914400">
              <a:lnSpc>
                <a:spcPts val="4890"/>
              </a:lnSpc>
              <a:spcBef>
                <a:spcPts val="1074"/>
              </a:spcBef>
              <a:tabLst>
                <a:tab algn="l" pos="0"/>
              </a:tabLst>
            </a:pP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object 7"/>
          <p:cNvSpPr/>
          <p:nvPr/>
        </p:nvSpPr>
        <p:spPr>
          <a:xfrm>
            <a:off x="2437200" y="9899640"/>
            <a:ext cx="4768920" cy="70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240" bIns="0" anchor="t">
            <a:spAutoFit/>
          </a:bodyPr>
          <a:p>
            <a:pPr marL="12600" defTabSz="914400">
              <a:lnSpc>
                <a:spcPts val="2840"/>
              </a:lnSpc>
              <a:spcBef>
                <a:spcPts val="96"/>
              </a:spcBef>
            </a:pPr>
            <a:r>
              <a:rPr b="1" lang="it-IT" sz="2450" spc="-11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Conferenza</a:t>
            </a:r>
            <a:r>
              <a:rPr b="1" lang="it-IT" sz="2450" spc="-24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nazionale</a:t>
            </a:r>
            <a:r>
              <a:rPr b="1" lang="it-IT" sz="2450" spc="-23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3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sulla</a:t>
            </a:r>
            <a:r>
              <a:rPr b="1" lang="it-IT" sz="2450" spc="-23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2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4040" defTabSz="914400">
              <a:lnSpc>
                <a:spcPts val="2540"/>
              </a:lnSpc>
            </a:pPr>
            <a:r>
              <a:rPr b="0" lang="it-IT" sz="2200" spc="-7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Ottobre</a:t>
            </a:r>
            <a:r>
              <a:rPr b="0" lang="it-IT" sz="2200" spc="-22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91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-</a:t>
            </a:r>
            <a:r>
              <a:rPr b="0" lang="it-IT" sz="2200" spc="-215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54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Dicembre</a:t>
            </a:r>
            <a:r>
              <a:rPr b="0" lang="it-IT" sz="2200" spc="-215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 </a:t>
            </a:r>
            <a:r>
              <a:rPr b="0" lang="it-IT" sz="2200" spc="-20" strike="noStrike" u="none">
                <a:solidFill>
                  <a:srgbClr val="f17b00"/>
                </a:solidFill>
                <a:effectLst/>
                <a:uFillTx/>
                <a:latin typeface="Arial"/>
              </a:rPr>
              <a:t>2026</a:t>
            </a:r>
            <a:endParaRPr b="0" lang="it-IT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" name="object 9" descr=""/>
          <p:cNvPicPr/>
          <p:nvPr/>
        </p:nvPicPr>
        <p:blipFill>
          <a:blip r:embed="rId1"/>
          <a:stretch/>
        </p:blipFill>
        <p:spPr>
          <a:xfrm>
            <a:off x="10314360" y="9927000"/>
            <a:ext cx="708120" cy="79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" name="object 10"/>
          <p:cNvSpPr/>
          <p:nvPr/>
        </p:nvSpPr>
        <p:spPr>
          <a:xfrm>
            <a:off x="0" y="-27720"/>
            <a:ext cx="20103120" cy="19875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1987560"/>
              <a:gd name="textAreaBottom" fmla="*/ 1988640 h 1987560"/>
            </a:gdLst>
            <a:ahLst/>
            <a:cxnLst/>
            <a:rect l="textAreaLeft" t="textAreaTop" r="textAreaRight" b="textAreaBottom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" name="object 11"/>
          <p:cNvSpPr/>
          <p:nvPr/>
        </p:nvSpPr>
        <p:spPr>
          <a:xfrm>
            <a:off x="11182320" y="9899640"/>
            <a:ext cx="5938560" cy="78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2600" bIns="0" anchor="t">
            <a:spAutoFit/>
          </a:bodyPr>
          <a:p>
            <a:pPr marL="12600" defTabSz="914400">
              <a:lnSpc>
                <a:spcPct val="106000"/>
              </a:lnSpc>
              <a:spcBef>
                <a:spcPts val="99"/>
              </a:spcBef>
            </a:pPr>
            <a:r>
              <a:rPr b="1" lang="it-IT" sz="2450" spc="-7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Presidenza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del</a:t>
            </a:r>
            <a:r>
              <a:rPr b="1" lang="it-IT" sz="245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Consiglio</a:t>
            </a:r>
            <a:r>
              <a:rPr b="1" lang="it-IT" sz="245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dei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Ministri </a:t>
            </a:r>
            <a:r>
              <a:rPr b="1" lang="it-IT" sz="2450" spc="-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Dipartimento</a:t>
            </a:r>
            <a:r>
              <a:rPr b="1" lang="it-IT" sz="2450" spc="-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6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per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5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le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politiche</a:t>
            </a:r>
            <a:r>
              <a:rPr b="1" lang="it-IT" sz="2450" spc="-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della</a:t>
            </a:r>
            <a:r>
              <a:rPr b="1" lang="it-IT" sz="2450" spc="-9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2450" spc="-4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2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object 12"/>
          <p:cNvSpPr/>
          <p:nvPr/>
        </p:nvSpPr>
        <p:spPr>
          <a:xfrm>
            <a:off x="2438640" y="552960"/>
            <a:ext cx="3962520" cy="97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1520" bIns="0" anchor="t">
            <a:spAutoFit/>
          </a:bodyPr>
          <a:p>
            <a:pPr marL="12600" defTabSz="914400">
              <a:lnSpc>
                <a:spcPct val="100000"/>
              </a:lnSpc>
              <a:spcBef>
                <a:spcPts val="91"/>
              </a:spcBef>
            </a:pPr>
            <a:r>
              <a:rPr b="1" lang="it-IT" sz="3300" spc="10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11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Centri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8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per</a:t>
            </a:r>
            <a:r>
              <a:rPr b="1" lang="it-IT" sz="3300" spc="-37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96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la</a:t>
            </a:r>
            <a:r>
              <a:rPr b="1" lang="it-IT" sz="3300" spc="-37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1" lang="it-IT" sz="3300" spc="-111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famiglia</a:t>
            </a:r>
            <a:endParaRPr b="0" lang="it-IT" sz="3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ct val="100000"/>
              </a:lnSpc>
              <a:spcBef>
                <a:spcPts val="111"/>
              </a:spcBef>
            </a:pPr>
            <a:r>
              <a:rPr b="0" lang="it-IT" sz="2850" spc="-2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Milano</a:t>
            </a:r>
            <a:r>
              <a:rPr b="0" lang="it-IT" sz="2850" spc="-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8</a:t>
            </a:r>
            <a:r>
              <a:rPr b="0" lang="it-IT" sz="2850" spc="-3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pc="-5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ottobre</a:t>
            </a:r>
            <a:r>
              <a:rPr b="0" lang="it-IT" sz="2850" spc="-295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</a:t>
            </a:r>
            <a:r>
              <a:rPr b="0" lang="it-IT" sz="2850" spc="-2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2026</a:t>
            </a:r>
            <a:endParaRPr b="0" lang="it-IT" sz="28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object 6"/>
          <p:cNvSpPr/>
          <p:nvPr/>
        </p:nvSpPr>
        <p:spPr>
          <a:xfrm>
            <a:off x="2501280" y="5164200"/>
            <a:ext cx="14238360" cy="3689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136440" bIns="0" anchor="t">
            <a:spAutoFit/>
          </a:bodyPr>
          <a:p>
            <a:pPr marL="12600" defTabSz="914400">
              <a:lnSpc>
                <a:spcPts val="6695"/>
              </a:lnSpc>
              <a:spcBef>
                <a:spcPts val="6"/>
              </a:spcBef>
            </a:pPr>
            <a:r>
              <a:rPr b="1" lang="it-IT" sz="4800" spc="-33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Antonella Caprioglio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6695"/>
              </a:lnSpc>
              <a:spcBef>
                <a:spcPts val="6"/>
              </a:spcBef>
            </a:pPr>
            <a:r>
              <a:rPr b="1" lang="it-IT" sz="4800" spc="-33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Direzione Welfare Regione Piemonte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6695"/>
              </a:lnSpc>
              <a:spcBef>
                <a:spcPts val="1191"/>
              </a:spcBef>
              <a:spcAft>
                <a:spcPts val="992"/>
              </a:spcAft>
            </a:pPr>
            <a:r>
              <a:rPr b="1" lang="it-IT" sz="4800" spc="-334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Paola Leonardi</a:t>
            </a:r>
            <a:r>
              <a:rPr b="1" lang="it-IT" sz="4200" spc="-30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 </a:t>
            </a:r>
            <a:r>
              <a:rPr b="1" lang="it-IT" sz="4200" spc="-30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 referente del Centro per le famiglie e di SpazioA, Consorzio  Cisas di Castelletto</a:t>
            </a:r>
            <a:r>
              <a:rPr b="1" lang="it-IT" sz="4200" spc="-309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 </a:t>
            </a:r>
            <a:r>
              <a:rPr b="1" lang="it-IT" sz="4200" spc="-30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Sopra Ticino </a:t>
            </a:r>
            <a:endParaRPr b="0" lang="it-IT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14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66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L’avvio del percorso</a:t>
            </a:r>
            <a:endParaRPr b="0" lang="it-IT" sz="6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1886760" y="3263760"/>
            <a:ext cx="17455680" cy="48081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Rettangolo 37"/>
          <p:cNvSpPr/>
          <p:nvPr/>
        </p:nvSpPr>
        <p:spPr>
          <a:xfrm>
            <a:off x="1309680" y="3780000"/>
            <a:ext cx="17682120" cy="7314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it-IT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L’art. 42 L.R.1/2004 ha previsto l’istituzione 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da parte dei comuni, in raccordo con i consultori familiari, di centri per le famiglie, con lo scopo di: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-fornire informazioni sui servizi offerti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4800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-favorire iniziative sociali di mutuo aiuto, inseriti o collegati nell'ambito dei servizi socio-assistenziali pubblici</a:t>
            </a:r>
            <a:endParaRPr b="0" lang="it-IT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4800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-in  generale, realizzare un punto di riferimento unico per la progettazione e la realizzazione degli interventi a favore delle famiglie</a:t>
            </a:r>
            <a:r>
              <a:rPr b="0" lang="it-IT" sz="2400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 </a:t>
            </a:r>
            <a:endParaRPr b="0" lang="it-IT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object 21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66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L’attivazione dei primi Centri</a:t>
            </a:r>
            <a:endParaRPr b="0" lang="it-IT" sz="6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1886760" y="3263760"/>
            <a:ext cx="17455680" cy="65901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  <a:tab algn="l" pos="10331280"/>
                <a:tab algn="l" pos="10780560"/>
                <a:tab algn="l" pos="10782360"/>
              </a:tabLst>
            </a:pPr>
            <a:r>
              <a:rPr b="1" lang="it-IT" sz="3200" strike="noStrike" u="none">
                <a:solidFill>
                  <a:srgbClr val="ff6600"/>
                </a:solidFill>
                <a:effectLst/>
                <a:uFillTx/>
                <a:latin typeface="Arial"/>
                <a:ea typeface="Times New Roman"/>
              </a:rPr>
              <a:t>DGR n. 119-14118 del 22.11.2004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Avvio del sostegno regionale, attraverso uno specifico finanziamento ai Servizi sociali territoriali, i quali, in raccordo con i Consultori Familiari operanti presso le AA.SS.LL. di riferimento, erano tenuti a realizzare attività riconducibili ad uno o più tra i seguenti obiettivi: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3984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Clr>
                <a:srgbClr val="ff63b1"/>
              </a:buClr>
              <a:buSzPct val="75000"/>
              <a:buFont typeface="Wingdings" charset="2"/>
              <a:buChar char=""/>
              <a:tabLst>
                <a:tab algn="l" pos="0"/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  <a:tab algn="l" pos="10331280"/>
                <a:tab algn="l" pos="10780560"/>
                <a:tab algn="l" pos="10782360"/>
              </a:tabLst>
            </a:pPr>
            <a:r>
              <a:rPr b="1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progettazione comune</a:t>
            </a: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 (Enti Gestori/ASL) del percorso di informazione, orientamento, attivazione dei servizi o delle prestazioni necessarie e di competenza dei diversi attori sociali;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 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3984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Clr>
                <a:srgbClr val="ff63b1"/>
              </a:buClr>
              <a:buSzPct val="75000"/>
              <a:buFont typeface="Wingdings" charset="2"/>
              <a:buChar char=""/>
              <a:tabLst>
                <a:tab algn="l" pos="0"/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  <a:tab algn="l" pos="10331280"/>
                <a:tab algn="l" pos="10780560"/>
                <a:tab algn="l" pos="10782360"/>
              </a:tabLst>
            </a:pPr>
            <a:r>
              <a:rPr b="1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potenziamento degli interventi</a:t>
            </a: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, laddove gli stessi sono già strutturalmente presenti presso un unico punto di riferimento (per esempio Consultorio Familiare/Pediatrico; Spazio Famiglie…);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39840" indent="-339840" algn="just" defTabSz="914400">
              <a:lnSpc>
                <a:spcPct val="90000"/>
              </a:lnSpc>
              <a:spcBef>
                <a:spcPts val="476"/>
              </a:spcBef>
              <a:spcAft>
                <a:spcPts val="74"/>
              </a:spcAft>
              <a:buClr>
                <a:srgbClr val="ff63b1"/>
              </a:buClr>
              <a:buSzPct val="75000"/>
              <a:buFont typeface="Wingdings" charset="2"/>
              <a:buChar char=""/>
              <a:tabLst>
                <a:tab algn="l" pos="0"/>
                <a:tab algn="l" pos="911160"/>
                <a:tab algn="l" pos="1825560"/>
                <a:tab algn="l" pos="2739960"/>
                <a:tab algn="l" pos="3654360"/>
                <a:tab algn="l" pos="4568760"/>
                <a:tab algn="l" pos="5483160"/>
                <a:tab algn="l" pos="6397560"/>
                <a:tab algn="l" pos="7311960"/>
                <a:tab algn="l" pos="8226360"/>
                <a:tab algn="l" pos="9140760"/>
                <a:tab algn="l" pos="10055160"/>
                <a:tab algn="l" pos="10331280"/>
                <a:tab algn="l" pos="10780560"/>
                <a:tab algn="l" pos="10782360"/>
              </a:tabLst>
            </a:pPr>
            <a:r>
              <a:rPr b="1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creazione di una struttura specifica, denominata Centro</a:t>
            </a: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 </a:t>
            </a:r>
            <a:r>
              <a:rPr b="1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per le Famiglie, </a:t>
            </a:r>
            <a:r>
              <a:rPr b="0" lang="it-IT" sz="3200" strike="noStrike" u="none">
                <a:solidFill>
                  <a:srgbClr val="000000"/>
                </a:solidFill>
                <a:effectLst/>
                <a:uFillTx/>
                <a:latin typeface="Arial"/>
                <a:ea typeface="Times New Roman"/>
              </a:rPr>
              <a:t>cui ricondurre tutte le attività erogate su un determinato territorio.</a:t>
            </a: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algn="just" defTabSz="914400">
              <a:lnSpc>
                <a:spcPct val="90000"/>
              </a:lnSpc>
              <a:spcBef>
                <a:spcPts val="774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bject 15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 algn="ctr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 punti di forza: la diffusione sul territorio </a:t>
            </a:r>
            <a:br>
              <a:rPr sz="6000"/>
            </a:b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1800000" y="2812680"/>
            <a:ext cx="17455680" cy="48081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>
              <a:spcBef>
                <a:spcPts val="1417"/>
              </a:spcBef>
              <a:buNone/>
            </a:pP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object 18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rIns="0" tIns="0" bIns="0" anchor="t">
            <a:spAutoFit/>
          </a:bodyPr>
          <a:p>
            <a:pPr defTabSz="914400">
              <a:lnSpc>
                <a:spcPct val="100000"/>
              </a:lnSpc>
            </a:pPr>
            <a:endParaRPr b="1" lang="it-IT" sz="6600" spc="-249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Rettangolo 45"/>
          <p:cNvSpPr/>
          <p:nvPr/>
        </p:nvSpPr>
        <p:spPr>
          <a:xfrm>
            <a:off x="1440000" y="360000"/>
            <a:ext cx="14219280" cy="232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it-IT" sz="66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2015: il Coordinamento Regionale</a:t>
            </a:r>
            <a:endParaRPr b="0" lang="it-IT" sz="6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Rettangolo 46"/>
          <p:cNvSpPr/>
          <p:nvPr/>
        </p:nvSpPr>
        <p:spPr>
          <a:xfrm>
            <a:off x="98640" y="3420000"/>
            <a:ext cx="20103840" cy="707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it-IT" sz="4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Nel corso del tempo, i referenti e gli operatori dei Centri per le Famiglie hanno sviluppato un proprio percorso, con scambio di esperienze e di prassi adottate, hanno realizzato iniziative e momenti di incontro, di confronto e di approfondimento, contribuendo a sostenere ed a caratterizzare con sempre maggior specificità i Centri per le Famiglie </a:t>
            </a:r>
            <a:r>
              <a:rPr b="0" lang="it-IT" sz="4200" strike="noStrike" u="none">
                <a:solidFill>
                  <a:srgbClr val="ff860d"/>
                </a:solidFill>
                <a:effectLst/>
                <a:uFillTx/>
                <a:latin typeface="Arial"/>
              </a:rPr>
              <a:t>quale importante risorsa di tipo preventivo, promozionale e di sostegno per le famiglie stesse</a:t>
            </a:r>
            <a:endParaRPr b="0" lang="it-IT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it-IT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4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Con </a:t>
            </a:r>
            <a:r>
              <a:rPr b="1" lang="it-IT" sz="4200" strike="noStrike" u="none">
                <a:solidFill>
                  <a:srgbClr val="ff860d"/>
                </a:solidFill>
                <a:effectLst/>
                <a:uFillTx/>
                <a:latin typeface="Arial"/>
              </a:rPr>
              <a:t>DGR n.25-1255 del 30.3.2015</a:t>
            </a:r>
            <a:r>
              <a:rPr b="0" lang="it-IT" sz="4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 è stato costituito formalmente il Coordinamento regionale dei Centri per le Famiglie</a:t>
            </a:r>
            <a:endParaRPr b="0" lang="it-IT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object 25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 algn="ctr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 punti di forza: la diffusione sul territorio </a:t>
            </a:r>
            <a:br>
              <a:rPr sz="6000"/>
            </a:b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object 28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Rettangolo 50"/>
          <p:cNvSpPr/>
          <p:nvPr/>
        </p:nvSpPr>
        <p:spPr>
          <a:xfrm>
            <a:off x="720000" y="180000"/>
            <a:ext cx="18719280" cy="432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1280"/>
                <a:tab algn="l" pos="10780560"/>
                <a:tab algn="l" pos="10782360"/>
              </a:tabLst>
            </a:pPr>
            <a:r>
              <a:rPr b="1" lang="it-IT" sz="60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2019: LR n. 13 del 5.4.2019 ”Disposizioni in materia di promozione e valorizzazione della famiglia e della genitorialita' </a:t>
            </a:r>
            <a:endParaRPr b="0" lang="it-IT" sz="6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tabLst>
                <a:tab algn="l" pos="0"/>
                <a:tab algn="l" pos="914400"/>
                <a:tab algn="l" pos="1828800"/>
                <a:tab algn="l" pos="2743200"/>
                <a:tab algn="l" pos="3657600"/>
                <a:tab algn="l" pos="4572000"/>
                <a:tab algn="l" pos="5486400"/>
                <a:tab algn="l" pos="6400800"/>
                <a:tab algn="l" pos="7315200"/>
                <a:tab algn="l" pos="8229600"/>
                <a:tab algn="l" pos="9144000"/>
                <a:tab algn="l" pos="10058400"/>
                <a:tab algn="l" pos="10331280"/>
                <a:tab algn="l" pos="10780560"/>
                <a:tab algn="l" pos="10782360"/>
              </a:tabLst>
            </a:pPr>
            <a:r>
              <a:rPr b="1" lang="it-IT" sz="66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in ambito regionale”</a:t>
            </a:r>
            <a:endParaRPr b="0" lang="it-IT" sz="6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Rettangolo 51"/>
          <p:cNvSpPr/>
          <p:nvPr/>
        </p:nvSpPr>
        <p:spPr>
          <a:xfrm>
            <a:off x="291240" y="3960000"/>
            <a:ext cx="19719000" cy="56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it-IT" sz="5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La nuova legge regionale valorizza ulteriormente il ruolo dei Centri per le Famiglie (Art. 3, comma 2): i Centri si collocano nel sistema dei servizi territoriali </a:t>
            </a:r>
            <a:r>
              <a:rPr b="0" lang="it-IT" sz="5400" strike="noStrike" u="none">
                <a:solidFill>
                  <a:srgbClr val="ff8000"/>
                </a:solidFill>
                <a:effectLst/>
                <a:uFillTx/>
                <a:latin typeface="Arial"/>
              </a:rPr>
              <a:t>integrando e completando la rete di interventi offerti alle famiglie dai servizi sociali, sanitari, educativi e del privato sociale e si coordinano con il sistema educativo dell’infanzia</a:t>
            </a:r>
            <a:endParaRPr b="0" lang="it-IT" sz="5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object 1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indent="0" algn="ctr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1" lang="it-IT" sz="6000" spc="-249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 punti di forza: la diffusione sul territorio </a:t>
            </a:r>
            <a:br>
              <a:rPr sz="6000"/>
            </a:br>
            <a:endParaRPr b="0" lang="it-IT" sz="6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1886760" y="3263760"/>
            <a:ext cx="17455680" cy="73497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26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 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In Piemonte sono presenti </a:t>
            </a:r>
            <a:r>
              <a:rPr b="1" lang="it-IT" sz="4000" spc="-249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49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 Centri per le famiglie, operativi in tutte le 8 province piemontesi.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Di prossima apertura ulteriori </a:t>
            </a:r>
            <a:r>
              <a:rPr b="1" lang="it-IT" sz="4000" spc="-249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9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 Centri e </a:t>
            </a:r>
            <a:r>
              <a:rPr b="1" lang="it-IT" sz="4000" spc="-249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10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 sportelli collegati ai centri già esistenti.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4000" spc="-249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I Centri,  snodo fondamentale all’interno del sistema dei servizi, si qualificano come volano e promotori della rete territoriale dei servizi.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0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0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4000" spc="-249" strike="noStrike" u="none">
                <a:solidFill>
                  <a:srgbClr val="000000"/>
                </a:solidFill>
                <a:effectLst/>
                <a:uFillTx/>
                <a:latin typeface="Arial"/>
                <a:ea typeface="Arial"/>
              </a:rPr>
              <a:t>Tutti i centri per le famiglie sono a titolarità pubblica degli </a:t>
            </a:r>
            <a:r>
              <a:rPr b="0" lang="it-IT" sz="4000" spc="-249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enti gestori delle funzioni socio-assistenziali, 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attualmente aggregati in </a:t>
            </a:r>
            <a:r>
              <a:rPr b="1" lang="it-IT" sz="4000" spc="-249" strike="noStrike" u="none">
                <a:solidFill>
                  <a:srgbClr val="ff8000"/>
                </a:solidFill>
                <a:effectLst/>
                <a:uFillTx/>
                <a:latin typeface="Arial"/>
                <a:ea typeface="Arial"/>
              </a:rPr>
              <a:t>40 </a:t>
            </a: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Ambiti Territoriali Sociali (ATS).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0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2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0" defTabSz="914400">
              <a:lnSpc>
                <a:spcPct val="100000"/>
              </a:lnSpc>
              <a:spcBef>
                <a:spcPts val="74"/>
              </a:spcBef>
              <a:spcAft>
                <a:spcPts val="74"/>
              </a:spcAft>
              <a:buNone/>
              <a:tabLst>
                <a:tab algn="l" pos="0"/>
              </a:tabLst>
            </a:pPr>
            <a:r>
              <a:rPr b="0" lang="it-IT" sz="4000" spc="-249" strike="noStrike" u="none">
                <a:solidFill>
                  <a:srgbClr val="231f20"/>
                </a:solidFill>
                <a:effectLst/>
                <a:uFillTx/>
                <a:latin typeface="Arial"/>
                <a:ea typeface="Arial"/>
              </a:rPr>
              <a:t>La modalità di gestione è diretta, mista o affidata a risorse del terzo settore del territorio.</a:t>
            </a: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1280" indent="-33984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object 24"/>
          <p:cNvSpPr/>
          <p:nvPr/>
        </p:nvSpPr>
        <p:spPr>
          <a:xfrm>
            <a:off x="36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ttangolo 56"/>
          <p:cNvSpPr/>
          <p:nvPr/>
        </p:nvSpPr>
        <p:spPr>
          <a:xfrm>
            <a:off x="1800000" y="540000"/>
            <a:ext cx="14759280" cy="2621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it-IT" sz="6600" strike="noStrike" u="none">
                <a:solidFill>
                  <a:srgbClr val="ffffff"/>
                </a:solidFill>
                <a:effectLst/>
                <a:uFillTx/>
                <a:latin typeface="Arial"/>
              </a:rPr>
              <a:t>I punti di forza: la diffusione sul territorio</a:t>
            </a:r>
            <a:endParaRPr b="0" lang="it-IT" sz="6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object 2"/>
          <p:cNvSpPr/>
          <p:nvPr/>
        </p:nvSpPr>
        <p:spPr>
          <a:xfrm>
            <a:off x="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/>
          </p:nvPr>
        </p:nvSpPr>
        <p:spPr>
          <a:xfrm>
            <a:off x="1886760" y="3263760"/>
            <a:ext cx="17455680" cy="480816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343080" indent="-339840" defTabSz="914400">
              <a:lnSpc>
                <a:spcPct val="90000"/>
              </a:lnSpc>
              <a:spcBef>
                <a:spcPts val="675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0" defTabSz="914400">
              <a:lnSpc>
                <a:spcPct val="100000"/>
              </a:lnSpc>
              <a:spcBef>
                <a:spcPts val="876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defTabSz="914400">
              <a:lnSpc>
                <a:spcPct val="90000"/>
              </a:lnSpc>
              <a:spcBef>
                <a:spcPts val="675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39840" defTabSz="914400">
              <a:lnSpc>
                <a:spcPct val="90000"/>
              </a:lnSpc>
              <a:spcBef>
                <a:spcPts val="675"/>
              </a:spcBef>
              <a:spcAft>
                <a:spcPts val="74"/>
              </a:spcAft>
              <a:buNone/>
              <a:tabLst>
                <a:tab algn="l" pos="0"/>
              </a:tabLst>
            </a:pPr>
            <a:endParaRPr b="0" lang="it-IT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" name="Immagine 59" descr=""/>
          <p:cNvPicPr/>
          <p:nvPr/>
        </p:nvPicPr>
        <p:blipFill>
          <a:blip r:embed="rId1"/>
          <a:stretch/>
        </p:blipFill>
        <p:spPr>
          <a:xfrm>
            <a:off x="676800" y="298800"/>
            <a:ext cx="4069080" cy="23965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1" name="Immagine 60" descr=""/>
          <p:cNvPicPr/>
          <p:nvPr/>
        </p:nvPicPr>
        <p:blipFill>
          <a:blip r:embed="rId2"/>
          <a:stretch/>
        </p:blipFill>
        <p:spPr>
          <a:xfrm>
            <a:off x="5548680" y="1260000"/>
            <a:ext cx="6330600" cy="29408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2" name="Immagine 61" descr=""/>
          <p:cNvPicPr/>
          <p:nvPr/>
        </p:nvPicPr>
        <p:blipFill>
          <a:blip r:embed="rId3"/>
          <a:stretch/>
        </p:blipFill>
        <p:spPr>
          <a:xfrm>
            <a:off x="12602880" y="180000"/>
            <a:ext cx="5936400" cy="39002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3" name="Immagine 62" descr=""/>
          <p:cNvPicPr/>
          <p:nvPr/>
        </p:nvPicPr>
        <p:blipFill>
          <a:blip r:embed="rId4"/>
          <a:stretch/>
        </p:blipFill>
        <p:spPr>
          <a:xfrm>
            <a:off x="289440" y="3600000"/>
            <a:ext cx="4749840" cy="2847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4" name="Immagine 63" descr=""/>
          <p:cNvPicPr/>
          <p:nvPr/>
        </p:nvPicPr>
        <p:blipFill>
          <a:blip r:embed="rId5"/>
          <a:stretch/>
        </p:blipFill>
        <p:spPr>
          <a:xfrm>
            <a:off x="1078200" y="7740000"/>
            <a:ext cx="7741080" cy="32896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5" name="Immagine 64" descr=""/>
          <p:cNvPicPr/>
          <p:nvPr/>
        </p:nvPicPr>
        <p:blipFill>
          <a:blip r:embed="rId6"/>
          <a:stretch/>
        </p:blipFill>
        <p:spPr>
          <a:xfrm>
            <a:off x="8310960" y="8299080"/>
            <a:ext cx="5461560" cy="30884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6" name="Immagine 65" descr=""/>
          <p:cNvPicPr/>
          <p:nvPr/>
        </p:nvPicPr>
        <p:blipFill>
          <a:blip r:embed="rId7"/>
          <a:stretch/>
        </p:blipFill>
        <p:spPr>
          <a:xfrm>
            <a:off x="13147560" y="6739200"/>
            <a:ext cx="6651720" cy="3160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67" name="Immagine 66" descr=""/>
          <p:cNvPicPr/>
          <p:nvPr/>
        </p:nvPicPr>
        <p:blipFill>
          <a:blip r:embed="rId8"/>
          <a:stretch/>
        </p:blipFill>
        <p:spPr>
          <a:xfrm>
            <a:off x="13500000" y="3244320"/>
            <a:ext cx="5433840" cy="2694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8" name="Rettangolo 67"/>
          <p:cNvSpPr/>
          <p:nvPr/>
        </p:nvSpPr>
        <p:spPr>
          <a:xfrm>
            <a:off x="5278320" y="5392080"/>
            <a:ext cx="7500960" cy="727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it-IT" sz="1800" strike="noStrike" u="sng">
                <a:solidFill>
                  <a:srgbClr val="0000ff"/>
                </a:solidFill>
                <a:effectLst/>
                <a:uFillTx/>
                <a:latin typeface="Comic Sans MS"/>
                <a:hlinkClick r:id="rId9"/>
              </a:rPr>
              <a:t>https://www.regione.piemonte.it/web/temi/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it-IT" sz="1800" strike="noStrike" u="sng">
                <a:solidFill>
                  <a:srgbClr val="000000"/>
                </a:solidFill>
                <a:effectLst/>
                <a:uFillTx/>
                <a:latin typeface="Comic Sans MS"/>
              </a:rPr>
              <a:t>diritti-politiche-sociali/politiche-sociali/famiglie/centri-per-famiglie</a:t>
            </a:r>
            <a:endParaRPr b="0" lang="it-IT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object 2"/>
          <p:cNvSpPr/>
          <p:nvPr/>
        </p:nvSpPr>
        <p:spPr>
          <a:xfrm>
            <a:off x="-735120" y="0"/>
            <a:ext cx="20103120" cy="2811960"/>
          </a:xfrm>
          <a:custGeom>
            <a:avLst/>
            <a:gdLst>
              <a:gd name="textAreaLeft" fmla="*/ 0 w 20103120"/>
              <a:gd name="textAreaRight" fmla="*/ 20104200 w 20103120"/>
              <a:gd name="textAreaTop" fmla="*/ 0 h 2811960"/>
              <a:gd name="textAreaBottom" fmla="*/ 2813040 h 2811960"/>
            </a:gdLst>
            <a:ahLst/>
            <a:cxnLst/>
            <a:rect l="textAreaLeft" t="textAreaTop" r="textAreaRight" b="textAreaBottom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defTabSz="914400">
              <a:lnSpc>
                <a:spcPct val="100000"/>
              </a:lnSpc>
            </a:pPr>
            <a:endParaRPr b="0" lang="it-IT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1891440" y="450720"/>
            <a:ext cx="17303400" cy="189900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>
              <a:lnSpc>
                <a:spcPts val="8946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1" i="1" lang="it-IT" sz="7500" spc="-249" strike="noStrike" u="none">
                <a:solidFill>
                  <a:schemeClr val="lt1"/>
                </a:solidFill>
                <a:effectLst/>
                <a:uFillTx/>
                <a:latin typeface="Arial"/>
              </a:rPr>
              <a:t>L’odissea dello spirito</a:t>
            </a:r>
            <a:endParaRPr b="0" lang="it-IT" sz="75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>
              <a:lnSpc>
                <a:spcPts val="5766"/>
              </a:lnSpc>
              <a:buNone/>
              <a:tabLst>
                <a:tab algn="l" pos="0"/>
              </a:tabLst>
            </a:pPr>
            <a:r>
              <a:rPr b="1" lang="it-IT" sz="4850" strike="noStrike" u="none">
                <a:solidFill>
                  <a:schemeClr val="dk1"/>
                </a:solidFill>
                <a:effectLst/>
                <a:uFillTx/>
                <a:latin typeface="Arial"/>
              </a:rPr>
              <a:t>La copertina della Carta</a:t>
            </a:r>
            <a:endParaRPr b="0" lang="it-IT" sz="485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13633560" y="3263760"/>
            <a:ext cx="6018840" cy="1599840"/>
          </a:xfrm>
          <a:prstGeom prst="rect">
            <a:avLst/>
          </a:prstGeom>
          <a:noFill/>
          <a:ln w="0">
            <a:noFill/>
          </a:ln>
        </p:spPr>
        <p:txBody>
          <a:bodyPr lIns="0" rIns="0" tIns="15120" bIns="0" anchor="t">
            <a:spAutoFit/>
          </a:bodyPr>
          <a:p>
            <a:pPr marL="12600" indent="0" defTabSz="91440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36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Dalla prova di maturità artistica di Giada L.</a:t>
            </a:r>
            <a:endParaRPr b="0" lang="it-IT" sz="3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600" indent="0" defTabSz="914400">
              <a:lnSpc>
                <a:spcPct val="100000"/>
              </a:lnSpc>
              <a:spcBef>
                <a:spcPts val="119"/>
              </a:spcBef>
              <a:buNone/>
              <a:tabLst>
                <a:tab algn="l" pos="0"/>
              </a:tabLst>
            </a:pPr>
            <a:r>
              <a:rPr b="0" lang="it-IT" sz="3600" strike="noStrike" u="none">
                <a:solidFill>
                  <a:srgbClr val="231f20"/>
                </a:solidFill>
                <a:effectLst/>
                <a:uFillTx/>
                <a:latin typeface="Arial"/>
              </a:rPr>
              <a:t>Giugno 2025</a:t>
            </a:r>
            <a:endParaRPr b="0" lang="it-IT" sz="3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72" name="Picture 2" descr="C:\Users\Cisas\Desktop\odissea dello spirito.jpg"/>
          <p:cNvPicPr/>
          <p:nvPr/>
        </p:nvPicPr>
        <p:blipFill>
          <a:blip r:embed="rId1"/>
          <a:stretch/>
        </p:blipFill>
        <p:spPr>
          <a:xfrm>
            <a:off x="336600" y="2994120"/>
            <a:ext cx="12215520" cy="806400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</TotalTime>
  <Application>LibreOffice/25.2.3.2$Windows_X86_64 LibreOffice_project/bbb074479178df812d175f709636b368952c2ce3</Application>
  <AppVersion>15.0000</AppVersion>
  <Words>555</Words>
  <Paragraphs>53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2026-09-21T14:45:11Z</dcterms:created>
  <dc:creator>Haunag</dc:creator>
  <dc:description/>
  <dc:language>it-IT</dc:language>
  <cp:lastModifiedBy>Cisas</cp:lastModifiedBy>
  <dcterms:modified xsi:type="dcterms:W3CDTF">2026-10-05T10:41:34Z</dcterms:modified>
  <cp:revision>25</cp:revision>
  <dc:subject/>
  <dc:title>Slides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esentationFormat">
    <vt:lpwstr>Personalizzato</vt:lpwstr>
  </property>
  <property fmtid="{D5CDD505-2E9C-101B-9397-08002B2CF9AE}" pid="6" name="Producer">
    <vt:lpwstr>QuarkXPress(R) 20.02</vt:lpwstr>
  </property>
  <property fmtid="{D5CDD505-2E9C-101B-9397-08002B2CF9AE}" pid="7" name="Slides">
    <vt:i4>8</vt:i4>
  </property>
  <property fmtid="{D5CDD505-2E9C-101B-9397-08002B2CF9AE}" pid="8" name="XPressPrivate">
    <vt:lpwstr>%%DocumentProcessColors: Cyan Magenta Yellow Black %%EndComments</vt:lpwstr>
  </property>
</Properties>
</file>