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media/image1.png" ContentType="image/png"/>
  <Override PartName="/ppt/media/image2.jpeg" ContentType="image/jpeg"/>
  <Override PartName="/ppt/media/image3.png" ContentType="image/png"/>
  <Override PartName="/ppt/media/image4.png" ContentType="image/png"/>
  <Override PartName="/ppt/charts/chart2.xml" ContentType="application/vnd.openxmlformats-officedocument.drawingml.chart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20104100" cy="114173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presProps" Target="presProps.xml"/>
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sz="3200" spc="-1" strike="noStrike">
                <a:solidFill>
                  <a:srgbClr val="000000"/>
                </a:solidFill>
                <a:latin typeface="Arial"/>
                <a:ea typeface="DejaVu Sans"/>
              </a:defRPr>
            </a:pPr>
            <a:r>
              <a:rPr b="1" sz="3200" spc="-1" strike="noStrike">
                <a:solidFill>
                  <a:srgbClr val="000000"/>
                </a:solidFill>
                <a:latin typeface="Arial"/>
                <a:ea typeface="DejaVu Sans"/>
              </a:rPr>
              <a:t>Accessi da gennaio a dicembre 2025</a:t>
            </a:r>
          </a:p>
        </c:rich>
      </c:tx>
      <c:overlay val="0"/>
      <c:spPr>
        <a:noFill/>
        <a:ln w="0">
          <a:noFill/>
        </a:ln>
      </c:spPr>
    </c:title>
    <c:autoTitleDeleted val="0"/>
    <c:view3D>
      <c:rotX val="30"/>
      <c:rotY val="0"/>
      <c:rAngAx val="0"/>
      <c:perspective val="10"/>
    </c:view3D>
    <c:floor>
      <c:spPr>
        <a:solidFill>
          <a:srgbClr val="d9d9d9"/>
        </a:solidFill>
        <a:ln w="0">
          <a:noFill/>
        </a:ln>
      </c:spPr>
    </c:floor>
    <c:sideWall>
      <c:spPr>
        <a:solidFill>
          <a:srgbClr val="d9d9d9"/>
        </a:solidFill>
        <a:ln w="0">
          <a:noFill/>
        </a:ln>
      </c:spPr>
    </c:sideWall>
    <c:backWall>
      <c:spPr>
        <a:solidFill>
          <a:srgbClr val="d9d9d9"/>
        </a:solidFill>
        <a:ln w="0">
          <a:noFill/>
        </a:ln>
      </c:spPr>
    </c:backWall>
    <c:plotArea>
      <c:layout>
        <c:manualLayout>
          <c:layoutTarget val="inner"/>
          <c:xMode val="edge"/>
          <c:yMode val="edge"/>
          <c:x val="0.183398486234717"/>
          <c:y val="0.17986481975968"/>
          <c:w val="0.629501788239208"/>
          <c:h val="0.346086448598131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Titolo del grafico</c:v>
                </c:pt>
              </c:strCache>
            </c:strRef>
          </c:tx>
          <c:spPr>
            <a:solidFill>
              <a:srgbClr val="000000"/>
            </a:solidFill>
            <a:ln w="0">
              <a:noFill/>
            </a:ln>
          </c:spPr>
          <c:explosion val="0"/>
          <c:dPt>
            <c:idx val="0"/>
            <c:spPr>
              <a:solidFill>
                <a:srgbClr val="000000"/>
              </a:solidFill>
              <a:ln w="63360">
                <a:noFill/>
              </a:ln>
            </c:spPr>
          </c:dPt>
          <c:dPt>
            <c:idx val="1"/>
            <c:spPr>
              <a:solidFill>
                <a:srgbClr val="ba6100"/>
              </a:solidFill>
              <a:ln w="63360">
                <a:noFill/>
              </a:ln>
            </c:spPr>
          </c:dPt>
          <c:dPt>
            <c:idx val="2"/>
            <c:spPr>
              <a:solidFill>
                <a:srgbClr val="f17b00"/>
              </a:solidFill>
              <a:ln w="63360">
                <a:noFill/>
              </a:ln>
            </c:spPr>
          </c:dPt>
          <c:dPt>
            <c:idx val="3"/>
            <c:spPr>
              <a:solidFill>
                <a:srgbClr val="579d1c"/>
              </a:solidFill>
              <a:ln w="0">
                <a:noFill/>
              </a:ln>
            </c:spPr>
          </c:dPt>
          <c:dPt>
            <c:idx val="4"/>
            <c:spPr>
              <a:solidFill>
                <a:srgbClr val="7e0021"/>
              </a:solidFill>
              <a:ln w="0">
                <a:noFill/>
              </a:ln>
            </c:spPr>
          </c:dPt>
          <c:dPt>
            <c:idx val="5"/>
            <c:spPr>
              <a:solidFill>
                <a:srgbClr val="83caff"/>
              </a:solidFill>
              <a:ln w="0">
                <a:noFill/>
              </a:ln>
            </c:spPr>
          </c:dPt>
          <c:dPt>
            <c:idx val="6"/>
            <c:spPr>
              <a:solidFill>
                <a:srgbClr val="314004"/>
              </a:solidFill>
              <a:ln w="0">
                <a:noFill/>
              </a:ln>
            </c:spPr>
          </c:dPt>
          <c:dLbls>
            <c:dLbl>
              <c:idx val="0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1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2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3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4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5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dLbl>
              <c:idx val="6"/>
              <c:txPr>
                <a:bodyPr wrap="square"/>
                <a:lstStyle/>
                <a:p>
                  <a:pPr>
                    <a:defRPr b="0" sz="1000" spc="-1" strike="noStrike">
                      <a:solidFill>
                        <a:srgbClr val="000000"/>
                      </a:solidFill>
                      <a:latin typeface="Calibri"/>
                      <a:ea typeface="DejaVu San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Calibri"/>
                    <a:ea typeface="DejaVu San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7"/>
                <c:pt idx="0">
                  <c:v>mediazione familiare</c:v>
                </c:pt>
                <c:pt idx="1">
                  <c:v>Counseling</c:v>
                </c:pt>
                <c:pt idx="2">
                  <c:v>Gruppi sulla genitorialità</c:v>
                </c:pt>
                <c:pt idx="3">
                  <c:v>Gruppi bambini/adolescenti</c:v>
                </c:pt>
                <c:pt idx="4">
                  <c:v>Centro affidi</c:v>
                </c:pt>
                <c:pt idx="5">
                  <c:v>Centro Adozioni</c:v>
                </c:pt>
                <c:pt idx="6">
                  <c:v>Servizi educativi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7"/>
                <c:pt idx="0">
                  <c:v>26</c:v>
                </c:pt>
                <c:pt idx="1">
                  <c:v>37</c:v>
                </c:pt>
                <c:pt idx="2">
                  <c:v>6</c:v>
                </c:pt>
                <c:pt idx="3">
                  <c:v>6</c:v>
                </c:pt>
                <c:pt idx="4">
                  <c:v>244</c:v>
                </c:pt>
                <c:pt idx="5">
                  <c:v>134</c:v>
                </c:pt>
                <c:pt idx="6">
                  <c:v>83</c:v>
                </c:pt>
              </c:numCache>
            </c:numRef>
          </c:val>
        </c:ser>
      </c:pie3DChart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b="0" sz="32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zero"/>
  </c:chart>
  <c:spPr>
    <a:noFill/>
    <a:ln w="0"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005120" y="2671560"/>
            <a:ext cx="1809324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1809324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005120" y="455400"/>
            <a:ext cx="18093240" cy="883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1005120" y="613044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10276200" y="613044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1005120" y="6130440"/>
            <a:ext cx="1809324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1809324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1005120" y="6130440"/>
            <a:ext cx="1809324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1005120" y="613044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10276200" y="613044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7122600" y="267156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13240080" y="267156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1005120" y="613044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7122600" y="613044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13240080" y="613044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1005120" y="2671560"/>
            <a:ext cx="1809324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1809324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1005120" y="455400"/>
            <a:ext cx="18093240" cy="883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1005120" y="613044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10276200" y="613044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1005120" y="6130440"/>
            <a:ext cx="1809324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1809324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1005120" y="6130440"/>
            <a:ext cx="1809324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10276200" y="267156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1005120" y="613044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10276200" y="6130440"/>
            <a:ext cx="882936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1005120" y="267156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7122600" y="267156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13240080" y="267156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1005120" y="613044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7122600" y="613044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13240080" y="6130440"/>
            <a:ext cx="5825880" cy="315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object 2"/>
          <p:cNvSpPr/>
          <p:nvPr/>
        </p:nvSpPr>
        <p:spPr>
          <a:xfrm>
            <a:off x="0" y="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1005120" y="2671560"/>
            <a:ext cx="1809324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2"/>
          <p:cNvSpPr/>
          <p:nvPr/>
        </p:nvSpPr>
        <p:spPr>
          <a:xfrm>
            <a:off x="0" y="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005120" y="455400"/>
            <a:ext cx="18093240" cy="190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005120" y="2671560"/>
            <a:ext cx="18093240" cy="6621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3"/>
          <p:cNvSpPr/>
          <p:nvPr/>
        </p:nvSpPr>
        <p:spPr>
          <a:xfrm>
            <a:off x="0" y="9428760"/>
            <a:ext cx="20103480" cy="19879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1987920"/>
              <a:gd name="textAreaBottom" fmla="*/ 1988640 h 1987920"/>
            </a:gdLst>
            <a:ahLst/>
            <a:rect l="textAreaLeft" t="textAreaTop" r="textAreaRight" b="textAreaBottom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79" name="object 4"/>
          <p:cNvSpPr/>
          <p:nvPr/>
        </p:nvSpPr>
        <p:spPr>
          <a:xfrm>
            <a:off x="0" y="-14400"/>
            <a:ext cx="20103480" cy="944244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9442440"/>
              <a:gd name="textAreaBottom" fmla="*/ 9443160 h 9442440"/>
            </a:gdLst>
            <a:ahLst/>
            <a:rect l="textAreaLeft" t="textAreaTop" r="textAreaRight" b="textAreaBottom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2501280" y="2492280"/>
            <a:ext cx="14366880" cy="330696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it-IT" sz="5400" spc="-1" strike="noStrike">
                <a:solidFill>
                  <a:srgbClr val="ffffff"/>
                </a:solidFill>
                <a:latin typeface="Arial"/>
                <a:ea typeface="Microsoft YaHei"/>
              </a:rPr>
              <a:t>Centro per le famiglie “Ohana” della Società della Salute area pratese: un modello integrato di servizi dedicati all’ascolto, accoglienza e sostegno</a:t>
            </a:r>
            <a:endParaRPr b="0" lang="it-IT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object 7"/>
          <p:cNvSpPr/>
          <p:nvPr/>
        </p:nvSpPr>
        <p:spPr>
          <a:xfrm>
            <a:off x="2437200" y="9899640"/>
            <a:ext cx="4769280" cy="105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ts val="2840"/>
              </a:lnSpc>
              <a:spcBef>
                <a:spcPts val="96"/>
              </a:spcBef>
            </a:pPr>
            <a:r>
              <a:rPr b="1" lang="it-IT" sz="2450" spc="-120" strike="noStrike">
                <a:solidFill>
                  <a:srgbClr val="ffffff"/>
                </a:solidFill>
                <a:latin typeface="Arial"/>
                <a:ea typeface="DejaVu Sans"/>
              </a:rPr>
              <a:t>Conferenza</a:t>
            </a:r>
            <a:r>
              <a:rPr b="1" lang="it-IT" sz="2450" spc="-242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111" strike="noStrike">
                <a:solidFill>
                  <a:srgbClr val="ffffff"/>
                </a:solidFill>
                <a:latin typeface="Arial"/>
                <a:ea typeface="DejaVu Sans"/>
              </a:rPr>
              <a:t>nazionale</a:t>
            </a:r>
            <a:r>
              <a:rPr b="1" lang="it-IT" sz="2450" spc="-236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114" strike="noStrike">
                <a:solidFill>
                  <a:srgbClr val="ffffff"/>
                </a:solidFill>
                <a:latin typeface="Arial"/>
                <a:ea typeface="DejaVu Sans"/>
              </a:rPr>
              <a:t>sulla</a:t>
            </a:r>
            <a:r>
              <a:rPr b="1" lang="it-IT" sz="2450" spc="-236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66" strike="noStrike">
                <a:solidFill>
                  <a:srgbClr val="ffffff"/>
                </a:solidFill>
                <a:latin typeface="Arial"/>
                <a:ea typeface="DejaVu Sans"/>
              </a:rPr>
              <a:t>famiglia</a:t>
            </a:r>
            <a:endParaRPr b="0" lang="it-IT" sz="2450" spc="-1" strike="noStrike">
              <a:solidFill>
                <a:srgbClr val="000000"/>
              </a:solidFill>
              <a:latin typeface="Arial"/>
            </a:endParaRPr>
          </a:p>
          <a:p>
            <a:pPr marL="14040">
              <a:lnSpc>
                <a:spcPts val="2540"/>
              </a:lnSpc>
            </a:pPr>
            <a:r>
              <a:rPr b="0" lang="it-IT" sz="2200" spc="-72" strike="noStrike">
                <a:solidFill>
                  <a:srgbClr val="f17b00"/>
                </a:solidFill>
                <a:latin typeface="Arial"/>
                <a:ea typeface="DejaVu Sans"/>
              </a:rPr>
              <a:t>Ottobre</a:t>
            </a:r>
            <a:r>
              <a:rPr b="0" lang="it-IT" sz="2200" spc="-222" strike="noStrike">
                <a:solidFill>
                  <a:srgbClr val="f17b00"/>
                </a:solidFill>
                <a:latin typeface="Arial"/>
                <a:ea typeface="DejaVu Sans"/>
              </a:rPr>
              <a:t> </a:t>
            </a:r>
            <a:r>
              <a:rPr b="0" lang="it-IT" sz="2200" spc="-92" strike="noStrike">
                <a:solidFill>
                  <a:srgbClr val="f17b00"/>
                </a:solidFill>
                <a:latin typeface="Arial"/>
                <a:ea typeface="DejaVu Sans"/>
              </a:rPr>
              <a:t>-</a:t>
            </a:r>
            <a:r>
              <a:rPr b="0" lang="it-IT" sz="2200" spc="-216" strike="noStrike">
                <a:solidFill>
                  <a:srgbClr val="f17b00"/>
                </a:solidFill>
                <a:latin typeface="Arial"/>
                <a:ea typeface="DejaVu Sans"/>
              </a:rPr>
              <a:t> </a:t>
            </a:r>
            <a:r>
              <a:rPr b="0" lang="it-IT" sz="2200" spc="-55" strike="noStrike">
                <a:solidFill>
                  <a:srgbClr val="f17b00"/>
                </a:solidFill>
                <a:latin typeface="Arial"/>
                <a:ea typeface="DejaVu Sans"/>
              </a:rPr>
              <a:t>Dicembre</a:t>
            </a:r>
            <a:r>
              <a:rPr b="0" lang="it-IT" sz="2200" spc="-216" strike="noStrike">
                <a:solidFill>
                  <a:srgbClr val="f17b00"/>
                </a:solidFill>
                <a:latin typeface="Arial"/>
                <a:ea typeface="DejaVu Sans"/>
              </a:rPr>
              <a:t> </a:t>
            </a:r>
            <a:r>
              <a:rPr b="0" lang="it-IT" sz="2200" spc="-21" strike="noStrike">
                <a:solidFill>
                  <a:srgbClr val="f17b00"/>
                </a:solidFill>
                <a:latin typeface="Arial"/>
                <a:ea typeface="DejaVu Sans"/>
              </a:rPr>
              <a:t>2026</a:t>
            </a:r>
            <a:endParaRPr b="0" lang="it-IT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2" name="object 9" descr=""/>
          <p:cNvPicPr/>
          <p:nvPr/>
        </p:nvPicPr>
        <p:blipFill>
          <a:blip r:embed="rId1"/>
          <a:stretch/>
        </p:blipFill>
        <p:spPr>
          <a:xfrm>
            <a:off x="10314360" y="9927000"/>
            <a:ext cx="708480" cy="795600"/>
          </a:xfrm>
          <a:prstGeom prst="rect">
            <a:avLst/>
          </a:prstGeom>
          <a:ln w="0">
            <a:noFill/>
          </a:ln>
        </p:spPr>
      </p:pic>
      <p:sp>
        <p:nvSpPr>
          <p:cNvPr id="83" name="object 10"/>
          <p:cNvSpPr/>
          <p:nvPr/>
        </p:nvSpPr>
        <p:spPr>
          <a:xfrm>
            <a:off x="0" y="-27720"/>
            <a:ext cx="20103480" cy="19879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1987920"/>
              <a:gd name="textAreaBottom" fmla="*/ 1988640 h 1987920"/>
            </a:gdLst>
            <a:ahLst/>
            <a:rect l="textAreaLeft" t="textAreaTop" r="textAreaRight" b="textAreaBottom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4" name="object 11"/>
          <p:cNvSpPr/>
          <p:nvPr/>
        </p:nvSpPr>
        <p:spPr>
          <a:xfrm>
            <a:off x="11182320" y="9899640"/>
            <a:ext cx="5938920" cy="119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b="1" lang="it-IT" sz="2450" spc="-80" strike="noStrike">
                <a:solidFill>
                  <a:srgbClr val="ffffff"/>
                </a:solidFill>
                <a:latin typeface="Arial"/>
                <a:ea typeface="DejaVu Sans"/>
              </a:rPr>
              <a:t>Presidenza</a:t>
            </a:r>
            <a:r>
              <a:rPr b="1" lang="it-IT" sz="2450" spc="-100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60" strike="noStrike">
                <a:solidFill>
                  <a:srgbClr val="ffffff"/>
                </a:solidFill>
                <a:latin typeface="Arial"/>
                <a:ea typeface="DejaVu Sans"/>
              </a:rPr>
              <a:t>del</a:t>
            </a:r>
            <a:r>
              <a:rPr b="1" lang="it-IT" sz="2450" spc="-97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75" strike="noStrike">
                <a:solidFill>
                  <a:srgbClr val="ffffff"/>
                </a:solidFill>
                <a:latin typeface="Arial"/>
                <a:ea typeface="DejaVu Sans"/>
              </a:rPr>
              <a:t>Consiglio</a:t>
            </a:r>
            <a:r>
              <a:rPr b="1" lang="it-IT" sz="2450" spc="-97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60" strike="noStrike">
                <a:solidFill>
                  <a:srgbClr val="ffffff"/>
                </a:solidFill>
                <a:latin typeface="Arial"/>
                <a:ea typeface="DejaVu Sans"/>
              </a:rPr>
              <a:t>dei</a:t>
            </a:r>
            <a:r>
              <a:rPr b="1" lang="it-IT" sz="2450" spc="-100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12" strike="noStrike">
                <a:solidFill>
                  <a:srgbClr val="ffffff"/>
                </a:solidFill>
                <a:latin typeface="Arial"/>
                <a:ea typeface="DejaVu Sans"/>
              </a:rPr>
              <a:t>Ministri </a:t>
            </a:r>
            <a:r>
              <a:rPr b="1" lang="it-IT" sz="2450" spc="-75" strike="noStrike">
                <a:solidFill>
                  <a:srgbClr val="ffffff"/>
                </a:solidFill>
                <a:latin typeface="Arial"/>
                <a:ea typeface="DejaVu Sans"/>
              </a:rPr>
              <a:t>Dipartimento</a:t>
            </a:r>
            <a:r>
              <a:rPr b="1" lang="it-IT" sz="2450" spc="-106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66" strike="noStrike">
                <a:solidFill>
                  <a:srgbClr val="ffffff"/>
                </a:solidFill>
                <a:latin typeface="Arial"/>
                <a:ea typeface="DejaVu Sans"/>
              </a:rPr>
              <a:t>per</a:t>
            </a:r>
            <a:r>
              <a:rPr b="1" lang="it-IT" sz="2450" spc="-100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52" strike="noStrike">
                <a:solidFill>
                  <a:srgbClr val="ffffff"/>
                </a:solidFill>
                <a:latin typeface="Arial"/>
                <a:ea typeface="DejaVu Sans"/>
              </a:rPr>
              <a:t>le</a:t>
            </a:r>
            <a:r>
              <a:rPr b="1" lang="it-IT" sz="2450" spc="-100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72" strike="noStrike">
                <a:solidFill>
                  <a:srgbClr val="ffffff"/>
                </a:solidFill>
                <a:latin typeface="Arial"/>
                <a:ea typeface="DejaVu Sans"/>
              </a:rPr>
              <a:t>politiche</a:t>
            </a:r>
            <a:r>
              <a:rPr b="1" lang="it-IT" sz="2450" spc="-106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72" strike="noStrike">
                <a:solidFill>
                  <a:srgbClr val="ffffff"/>
                </a:solidFill>
                <a:latin typeface="Arial"/>
                <a:ea typeface="DejaVu Sans"/>
              </a:rPr>
              <a:t>della</a:t>
            </a:r>
            <a:r>
              <a:rPr b="1" lang="it-IT" sz="2450" spc="-100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2450" spc="-41" strike="noStrike">
                <a:solidFill>
                  <a:srgbClr val="ffffff"/>
                </a:solidFill>
                <a:latin typeface="Arial"/>
                <a:ea typeface="DejaVu Sans"/>
              </a:rPr>
              <a:t>famiglia</a:t>
            </a:r>
            <a:endParaRPr b="0" lang="it-IT" sz="24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object 12"/>
          <p:cNvSpPr/>
          <p:nvPr/>
        </p:nvSpPr>
        <p:spPr>
          <a:xfrm>
            <a:off x="2438640" y="552960"/>
            <a:ext cx="3962880" cy="146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 anchor="t">
            <a:spAutoFit/>
          </a:bodyPr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b="1" lang="it-IT" sz="3300" spc="100" strike="noStrike">
                <a:solidFill>
                  <a:srgbClr val="ffffff"/>
                </a:solidFill>
                <a:latin typeface="Arial"/>
                <a:ea typeface="DejaVu Sans"/>
              </a:rPr>
              <a:t>I</a:t>
            </a:r>
            <a:r>
              <a:rPr b="1" lang="it-IT" sz="3300" spc="-375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3300" spc="-120" strike="noStrike">
                <a:solidFill>
                  <a:srgbClr val="ffffff"/>
                </a:solidFill>
                <a:latin typeface="Arial"/>
                <a:ea typeface="DejaVu Sans"/>
              </a:rPr>
              <a:t>Centri</a:t>
            </a:r>
            <a:r>
              <a:rPr b="1" lang="it-IT" sz="3300" spc="-375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3300" spc="-86" strike="noStrike">
                <a:solidFill>
                  <a:srgbClr val="ffffff"/>
                </a:solidFill>
                <a:latin typeface="Arial"/>
                <a:ea typeface="DejaVu Sans"/>
              </a:rPr>
              <a:t>per</a:t>
            </a:r>
            <a:r>
              <a:rPr b="1" lang="it-IT" sz="3300" spc="-372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3300" spc="-97" strike="noStrike">
                <a:solidFill>
                  <a:srgbClr val="ffffff"/>
                </a:solidFill>
                <a:latin typeface="Arial"/>
                <a:ea typeface="DejaVu Sans"/>
              </a:rPr>
              <a:t>la</a:t>
            </a:r>
            <a:r>
              <a:rPr b="1" lang="it-IT" sz="3300" spc="-375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1" lang="it-IT" sz="3300" spc="-111" strike="noStrike">
                <a:solidFill>
                  <a:srgbClr val="ffffff"/>
                </a:solidFill>
                <a:latin typeface="Arial"/>
                <a:ea typeface="DejaVu Sans"/>
              </a:rPr>
              <a:t>famiglia</a:t>
            </a:r>
            <a:endParaRPr b="0" lang="it-IT" sz="33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b="0" lang="it-IT" sz="2850" spc="-21" strike="noStrike">
                <a:solidFill>
                  <a:srgbClr val="ffffff"/>
                </a:solidFill>
                <a:latin typeface="Arial"/>
                <a:ea typeface="DejaVu Sans"/>
              </a:rPr>
              <a:t>Milano</a:t>
            </a:r>
            <a:r>
              <a:rPr b="0" lang="it-IT" sz="2850" spc="-30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0" lang="it-IT" sz="2850" spc="-1" strike="noStrike">
                <a:solidFill>
                  <a:srgbClr val="ffffff"/>
                </a:solidFill>
                <a:latin typeface="Arial"/>
                <a:ea typeface="DejaVu Sans"/>
              </a:rPr>
              <a:t>8</a:t>
            </a:r>
            <a:r>
              <a:rPr b="0" lang="it-IT" sz="2850" spc="-301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0" lang="it-IT" sz="2850" spc="-55" strike="noStrike">
                <a:solidFill>
                  <a:srgbClr val="ffffff"/>
                </a:solidFill>
                <a:latin typeface="Arial"/>
                <a:ea typeface="DejaVu Sans"/>
              </a:rPr>
              <a:t>ottobre</a:t>
            </a:r>
            <a:r>
              <a:rPr b="0" lang="it-IT" sz="2850" spc="-296" strike="noStrike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b="0" lang="it-IT" sz="2850" spc="-21" strike="noStrike">
                <a:solidFill>
                  <a:srgbClr val="ffffff"/>
                </a:solidFill>
                <a:latin typeface="Arial"/>
                <a:ea typeface="DejaVu Sans"/>
              </a:rPr>
              <a:t>2026</a:t>
            </a:r>
            <a:endParaRPr b="0" lang="it-IT" sz="28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object 6"/>
          <p:cNvSpPr/>
          <p:nvPr/>
        </p:nvSpPr>
        <p:spPr>
          <a:xfrm>
            <a:off x="1440000" y="6480000"/>
            <a:ext cx="11898360" cy="18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440" bIns="0" anchor="t">
            <a:spAutoFit/>
          </a:bodyPr>
          <a:p>
            <a:pPr marL="12600">
              <a:lnSpc>
                <a:spcPts val="6695"/>
              </a:lnSpc>
              <a:spcBef>
                <a:spcPts val="6"/>
              </a:spcBef>
            </a:pPr>
            <a:r>
              <a:rPr b="1" lang="it-IT" sz="4000" spc="-1" strike="noStrike">
                <a:solidFill>
                  <a:srgbClr val="231f20"/>
                </a:solidFill>
                <a:latin typeface="Arial"/>
                <a:ea typeface="DejaVu Sans"/>
              </a:rPr>
              <a:t>Dott.ssa Silvia Badiani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6695"/>
              </a:lnSpc>
              <a:spcBef>
                <a:spcPts val="6"/>
              </a:spcBef>
            </a:pPr>
            <a:r>
              <a:rPr b="1" lang="it-IT" sz="4000" spc="-1" strike="noStrike">
                <a:solidFill>
                  <a:srgbClr val="231f20"/>
                </a:solidFill>
                <a:latin typeface="Arial"/>
                <a:ea typeface="DejaVu Sans"/>
              </a:rPr>
              <a:t>Assistente Sociale Centro per le famiglie</a:t>
            </a:r>
            <a:r>
              <a:rPr b="1" lang="it-IT" sz="4000" spc="-310" strike="noStrike">
                <a:solidFill>
                  <a:srgbClr val="231f20"/>
                </a:solidFill>
                <a:latin typeface="Arial"/>
                <a:ea typeface="DejaVu Sans"/>
              </a:rPr>
              <a:t> 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" descr=""/>
          <p:cNvPicPr/>
          <p:nvPr/>
        </p:nvPicPr>
        <p:blipFill>
          <a:blip r:embed="rId2"/>
          <a:stretch/>
        </p:blipFill>
        <p:spPr>
          <a:xfrm>
            <a:off x="16200000" y="6660000"/>
            <a:ext cx="2854440" cy="166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object 2"/>
          <p:cNvSpPr/>
          <p:nvPr/>
        </p:nvSpPr>
        <p:spPr>
          <a:xfrm>
            <a:off x="0" y="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1080000" y="3420000"/>
            <a:ext cx="17456040" cy="654624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400" spc="-250" strike="noStrike">
                <a:solidFill>
                  <a:srgbClr val="231f20"/>
                </a:solidFill>
                <a:latin typeface="Arial"/>
              </a:rPr>
              <a:t>Centro Affidi,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400" spc="-250" strike="noStrike">
                <a:solidFill>
                  <a:srgbClr val="231f20"/>
                </a:solidFill>
                <a:latin typeface="Arial"/>
              </a:rPr>
              <a:t>Centro Adozioni,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400" spc="-250" strike="noStrike">
                <a:solidFill>
                  <a:srgbClr val="231f20"/>
                </a:solidFill>
                <a:latin typeface="Arial"/>
              </a:rPr>
              <a:t>Mediazione familiare,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400" spc="-250" strike="noStrike">
                <a:solidFill>
                  <a:srgbClr val="231f20"/>
                </a:solidFill>
                <a:latin typeface="Arial"/>
              </a:rPr>
              <a:t>Counseling familiare e per adolescenti,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400" spc="-250" strike="noStrike">
                <a:solidFill>
                  <a:srgbClr val="231f20"/>
                </a:solidFill>
                <a:latin typeface="Arial"/>
              </a:rPr>
              <a:t>Sostegno alla genitorialità, i gruppi per bambini e adolescenti.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400" spc="-250" strike="noStrike">
                <a:solidFill>
                  <a:srgbClr val="231f20"/>
                </a:solidFill>
                <a:latin typeface="Arial"/>
              </a:rPr>
              <a:t>Varie attività di supporto per le diverse fasce di età.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"/>
          <p:cNvSpPr/>
          <p:nvPr/>
        </p:nvSpPr>
        <p:spPr>
          <a:xfrm>
            <a:off x="2595600" y="900000"/>
            <a:ext cx="14504040" cy="94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it-IT" sz="6000" spc="-250" strike="noStrike">
                <a:solidFill>
                  <a:srgbClr val="231f20"/>
                </a:solidFill>
                <a:latin typeface="Arial"/>
              </a:rPr>
              <a:t>Presso Ohana hanno sede vari servizi:</a:t>
            </a:r>
            <a:endParaRPr b="0" lang="it-IT" sz="6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15660000" y="9000000"/>
            <a:ext cx="2854440" cy="166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bject 8"/>
          <p:cNvSpPr/>
          <p:nvPr/>
        </p:nvSpPr>
        <p:spPr>
          <a:xfrm>
            <a:off x="0" y="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/>
          </p:nvPr>
        </p:nvSpPr>
        <p:spPr>
          <a:xfrm>
            <a:off x="540000" y="3060000"/>
            <a:ext cx="17456040" cy="736992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E’ un centro a cui afferiscono i cittadini dei 7 comuni dell’area pratese: Prato, Vaiano, Vernio e Cantagallo, Montemurlo, Poggio a Caiano e Carmignano.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Si rivolge a famiglie e persone di tutte le fasce d’età.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Il Centro Ohana offre: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Un punto di ascolto su adolescenza, relazioni familiari, nascita, separazione;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Informazioni e orientamento su accoglienza, affido, solidarietà familiare, adozione e sui bisogni dei cittadini del territorio pratese;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Supporto educativo‑relazionale per fragilità genitoriali;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Spazi di confronto per genitori e adolescenti.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"/>
          <p:cNvSpPr/>
          <p:nvPr/>
        </p:nvSpPr>
        <p:spPr>
          <a:xfrm>
            <a:off x="2595600" y="900000"/>
            <a:ext cx="14504040" cy="94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it-IT" sz="6000" spc="-250" strike="noStrike">
                <a:solidFill>
                  <a:srgbClr val="231f20"/>
                </a:solidFill>
                <a:latin typeface="Arial"/>
              </a:rPr>
              <a:t>A chi si rivolge e cosa offre:</a:t>
            </a:r>
            <a:endParaRPr b="0" lang="it-IT" sz="6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16225200" y="9000000"/>
            <a:ext cx="2854440" cy="166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object 18"/>
          <p:cNvSpPr/>
          <p:nvPr/>
        </p:nvSpPr>
        <p:spPr>
          <a:xfrm>
            <a:off x="0" y="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/>
          </p:nvPr>
        </p:nvSpPr>
        <p:spPr>
          <a:xfrm>
            <a:off x="723600" y="3060000"/>
            <a:ext cx="17456040" cy="654624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Oggi le famiglie e le persone vivono trasformazioni rapide: fragilità educative, separazioni, complessità relazionali. Le problematiche familiari ed anche individuali richiedono accompagnamento, mediazione e una rete capace di sostenere tutti gli attori coinvolti.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Il Centro Ohana è un hub relazionale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E’ un punto di incontro che unisce persone, idee o organizzazioni per favorire la comunicazione e la collaborazione.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È un luogo che accoglie, orienta e connette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2595600" y="900000"/>
            <a:ext cx="14504040" cy="94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it-IT" sz="6000" spc="-250" strike="noStrike">
                <a:solidFill>
                  <a:srgbClr val="231f20"/>
                </a:solidFill>
                <a:latin typeface="Arial"/>
              </a:rPr>
              <a:t>Perchè l’integrazione è necessaria:</a:t>
            </a:r>
            <a:endParaRPr b="0" lang="it-IT" sz="6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16765200" y="9491040"/>
            <a:ext cx="2854440" cy="166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object 21"/>
          <p:cNvSpPr/>
          <p:nvPr/>
        </p:nvSpPr>
        <p:spPr>
          <a:xfrm>
            <a:off x="0" y="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/>
          </p:nvPr>
        </p:nvSpPr>
        <p:spPr>
          <a:xfrm>
            <a:off x="183600" y="2280960"/>
            <a:ext cx="19616040" cy="97470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La co‑presenza dei servizi nella stessa sede permette: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continuità di presa in carico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, mettendo in collegamento gli altri servizi pubblici del territorio e le risorse del privato sociale;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lavoro di équipe condiviso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Formazione e sostegno parallelo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 alla famiglia d’origine e famiglia affidataria, nonché formazione e sostegno alle famiglie adottive;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Eventi pubblici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 che diffondono la cultura dell’accoglienza (Mese dell’affidamento familiare)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Attività legate al </a:t>
            </a: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Progetto/Programma P.I.P.P.I.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 (</a:t>
            </a:r>
            <a:r>
              <a:rPr b="0" i="1" lang="it-IT" sz="4000" spc="-250" strike="noStrike">
                <a:solidFill>
                  <a:srgbClr val="231f20"/>
                </a:solidFill>
                <a:latin typeface="Arial"/>
              </a:rPr>
              <a:t>Programma di Intervento per la Prevenzione dell’Istituzionalizzazione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) </a:t>
            </a: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per prevenire l’allontanamento dei bambini dalle famiglie vulnerabili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Ohana diventa così un </a:t>
            </a:r>
            <a:r>
              <a:rPr b="1" lang="it-IT" sz="4000" spc="-250" strike="noStrike">
                <a:solidFill>
                  <a:srgbClr val="231f20"/>
                </a:solidFill>
                <a:latin typeface="Arial"/>
              </a:rPr>
              <a:t>ponte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 tra sistemi familiari, un luogo dove i legami vengono accompagnati e non sostituiti. 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"/>
          <p:cNvSpPr/>
          <p:nvPr/>
        </p:nvSpPr>
        <p:spPr>
          <a:xfrm>
            <a:off x="2520000" y="450720"/>
            <a:ext cx="14504040" cy="179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it-IT" sz="6000" spc="-250" strike="noStrike">
                <a:solidFill>
                  <a:srgbClr val="231f20"/>
                </a:solidFill>
                <a:latin typeface="Arial"/>
              </a:rPr>
              <a:t>Il Centro Ohana come porta per l’accoglienza e integrazione fra i servizi:</a:t>
            </a:r>
            <a:endParaRPr b="0" lang="it-IT" sz="6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bject 15"/>
          <p:cNvSpPr/>
          <p:nvPr/>
        </p:nvSpPr>
        <p:spPr>
          <a:xfrm>
            <a:off x="0" y="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4" name="PlaceHolder 1"/>
          <p:cNvSpPr>
            <a:spLocks noGrp="1"/>
          </p:cNvSpPr>
          <p:nvPr>
            <p:ph/>
          </p:nvPr>
        </p:nvSpPr>
        <p:spPr>
          <a:xfrm>
            <a:off x="180000" y="3060000"/>
            <a:ext cx="17456040" cy="718992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L’esperienza pratese si colloca accanto ad altri modelli integrati nazionali, ma allo  stesso tempo si caratterizza per: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co‑presenza dei servizi,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forte impronta sistemica,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integrazione tra counseling, mediazione, affido e adozione,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</a:rPr>
              <a:t>rete territoriale coordinata dalla Società della Salute dell’Area Pratese.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4000" spc="-250" strike="noStrike">
                <a:solidFill>
                  <a:srgbClr val="231f20"/>
                </a:solidFill>
                <a:latin typeface="Arial"/>
                <a:ea typeface="Microsoft YaHei"/>
              </a:rPr>
              <a:t>È un servizio che garantisce </a:t>
            </a:r>
            <a:r>
              <a:rPr b="1" lang="it-IT" sz="4000" spc="-250" strike="noStrike">
                <a:solidFill>
                  <a:srgbClr val="231f20"/>
                </a:solidFill>
                <a:latin typeface="Arial"/>
                <a:ea typeface="Microsoft YaHei"/>
              </a:rPr>
              <a:t>continuità, sicurezza e accompagnamento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  <a:ea typeface="Microsoft YaHei"/>
              </a:rPr>
              <a:t> nel tempo. È un modello che può essere </a:t>
            </a:r>
            <a:r>
              <a:rPr b="1" lang="it-IT" sz="4000" spc="-250" strike="noStrike">
                <a:solidFill>
                  <a:srgbClr val="231f20"/>
                </a:solidFill>
                <a:latin typeface="Arial"/>
                <a:ea typeface="Microsoft YaHei"/>
              </a:rPr>
              <a:t>replicato</a:t>
            </a:r>
            <a:r>
              <a:rPr b="0" lang="it-IT" sz="4000" spc="-250" strike="noStrike">
                <a:solidFill>
                  <a:srgbClr val="231f20"/>
                </a:solidFill>
                <a:latin typeface="Arial"/>
                <a:ea typeface="Microsoft YaHei"/>
              </a:rPr>
              <a:t>, perché semplice nella struttura e potente nei risultati. Si può decentrare per raggiungere ambiti territoriali più periferici.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>
            <a:off x="2520000" y="857160"/>
            <a:ext cx="14504040" cy="94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it-IT" sz="6000" spc="-250" strike="noStrike">
                <a:solidFill>
                  <a:srgbClr val="231f20"/>
                </a:solidFill>
                <a:latin typeface="Arial"/>
              </a:rPr>
              <a:t>Un modello replicabile</a:t>
            </a:r>
            <a:endParaRPr b="0" lang="it-IT" sz="6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1"/>
          <a:stretch/>
        </p:blipFill>
        <p:spPr>
          <a:xfrm>
            <a:off x="16585200" y="5531040"/>
            <a:ext cx="2854440" cy="166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object 2"/>
          <p:cNvSpPr/>
          <p:nvPr/>
        </p:nvSpPr>
        <p:spPr>
          <a:xfrm>
            <a:off x="0" y="2808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760" cy="192132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marL="12600" indent="0">
              <a:lnSpc>
                <a:spcPts val="8946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7500" spc="-250" strike="noStrike">
                <a:solidFill>
                  <a:srgbClr val="ffffff"/>
                </a:solidFill>
                <a:latin typeface="Arial"/>
              </a:rPr>
              <a:t>Alcuni dati al 31/12/2025...</a:t>
            </a:r>
            <a:endParaRPr b="0" lang="it-IT" sz="7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40000" y="3263760"/>
            <a:ext cx="10439640" cy="735588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marL="5400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000" spc="-1" strike="noStrike">
                <a:solidFill>
                  <a:srgbClr val="231f20"/>
                </a:solidFill>
                <a:latin typeface="Arial"/>
              </a:rPr>
              <a:t>Mediazione Familiare n°26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000" spc="-1" strike="noStrike">
                <a:solidFill>
                  <a:srgbClr val="231f20"/>
                </a:solidFill>
                <a:latin typeface="Arial"/>
              </a:rPr>
              <a:t>Counseling n° 37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000" spc="-1" strike="noStrike">
                <a:solidFill>
                  <a:srgbClr val="231f20"/>
                </a:solidFill>
                <a:latin typeface="Arial"/>
              </a:rPr>
              <a:t>Gruppi sulla genitorialità n° 6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000" spc="-1" strike="noStrike">
                <a:solidFill>
                  <a:srgbClr val="231f20"/>
                </a:solidFill>
                <a:latin typeface="Arial"/>
              </a:rPr>
              <a:t>Gruppi bambini/adolescenti n° 6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000" spc="-1" strike="noStrike">
                <a:solidFill>
                  <a:srgbClr val="231f20"/>
                </a:solidFill>
                <a:latin typeface="Arial"/>
              </a:rPr>
              <a:t>Centro Affidi n° 244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000" spc="-1" strike="noStrike">
                <a:solidFill>
                  <a:srgbClr val="231f20"/>
                </a:solidFill>
                <a:latin typeface="Arial"/>
              </a:rPr>
              <a:t>Centro Adozioni n°134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000" spc="-1" strike="noStrike">
                <a:solidFill>
                  <a:srgbClr val="231f20"/>
                </a:solidFill>
                <a:latin typeface="Arial"/>
              </a:rPr>
              <a:t>Servizi Educativi n° 83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0" lang="it-IT" sz="4000" spc="-1" strike="noStrike">
                <a:solidFill>
                  <a:srgbClr val="231f20"/>
                </a:solidFill>
                <a:latin typeface="Arial"/>
              </a:rPr>
              <a:t>Totale accessi n° 911</a:t>
            </a: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10" name="Grafico 4"/>
          <p:cNvGraphicFramePr/>
          <p:nvPr/>
        </p:nvGraphicFramePr>
        <p:xfrm>
          <a:off x="11374200" y="2700000"/>
          <a:ext cx="8656200" cy="8628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2"/>
          <p:cNvSpPr/>
          <p:nvPr/>
        </p:nvSpPr>
        <p:spPr>
          <a:xfrm>
            <a:off x="360" y="-13680"/>
            <a:ext cx="20103480" cy="281232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2812320"/>
              <a:gd name="textAreaBottom" fmla="*/ 2813040 h 281232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</a:pPr>
            <a:endParaRPr b="0" lang="it-IT" sz="4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6000" spc="-1" strike="noStrike">
                <a:solidFill>
                  <a:srgbClr val="000000"/>
                </a:solidFill>
                <a:latin typeface="Arial"/>
                <a:ea typeface="DejaVu Sans"/>
              </a:rPr>
              <a:t>CONCLUSIONI</a:t>
            </a:r>
            <a:endParaRPr b="0" lang="it-IT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/>
          </p:nvPr>
        </p:nvSpPr>
        <p:spPr>
          <a:xfrm>
            <a:off x="-244800" y="2799000"/>
            <a:ext cx="16984440" cy="922176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Il nostro lavoro si pone l’obiettivo di creare un punto di riferimento 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dove sono centrali: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5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L’ascolto e l’accoglienza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5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La Cura dei legami e la Continuità affettiva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5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L’Integrazione dei servizi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>
              <a:lnSpc>
                <a:spcPct val="15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La Comunità come risorsa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Le attività al Centro per le Famiglie Ohana mostrano che quando i 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servizi  dialogano e offrono uno spazio di ascolto, la comunità diventa 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0" algn="just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it-IT" sz="3600" spc="-250" strike="noStrike">
                <a:solidFill>
                  <a:srgbClr val="231f20"/>
                </a:solidFill>
                <a:latin typeface="Arial"/>
              </a:rPr>
              <a:t>più capace di accogliere, sostenere e proteggere.</a:t>
            </a: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  <a:p>
            <a:pPr marL="540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it-IT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object 2"/>
          <p:cNvSpPr/>
          <p:nvPr/>
        </p:nvSpPr>
        <p:spPr>
          <a:xfrm>
            <a:off x="12780000" y="2799000"/>
            <a:ext cx="7323120" cy="8617680"/>
          </a:xfrm>
          <a:custGeom>
            <a:avLst/>
            <a:gdLst>
              <a:gd name="textAreaLeft" fmla="*/ 0 w 7323120"/>
              <a:gd name="textAreaRight" fmla="*/ 7323840 w 7323120"/>
              <a:gd name="textAreaTop" fmla="*/ 0 h 8617680"/>
              <a:gd name="textAreaBottom" fmla="*/ 8618400 h 861768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14" name="" descr=""/>
          <p:cNvPicPr/>
          <p:nvPr/>
        </p:nvPicPr>
        <p:blipFill>
          <a:blip r:embed="rId1"/>
          <a:stretch/>
        </p:blipFill>
        <p:spPr>
          <a:xfrm rot="21561600">
            <a:off x="12647160" y="2751480"/>
            <a:ext cx="8357040" cy="8617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object 2"/>
          <p:cNvSpPr/>
          <p:nvPr/>
        </p:nvSpPr>
        <p:spPr>
          <a:xfrm>
            <a:off x="0" y="0"/>
            <a:ext cx="20103480" cy="1799640"/>
          </a:xfrm>
          <a:custGeom>
            <a:avLst/>
            <a:gdLst>
              <a:gd name="textAreaLeft" fmla="*/ 0 w 20103480"/>
              <a:gd name="textAreaRight" fmla="*/ 20104200 w 20103480"/>
              <a:gd name="textAreaTop" fmla="*/ 0 h 1799640"/>
              <a:gd name="textAreaBottom" fmla="*/ 1800360 h 1799640"/>
            </a:gdLst>
            <a:ah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16" name="PlaceHolder 1"/>
          <p:cNvSpPr>
            <a:spLocks noGrp="1"/>
          </p:cNvSpPr>
          <p:nvPr>
            <p:ph/>
          </p:nvPr>
        </p:nvSpPr>
        <p:spPr>
          <a:xfrm>
            <a:off x="2467440" y="6422760"/>
            <a:ext cx="8164440" cy="654624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noAutofit/>
          </a:bodyPr>
          <a:p>
            <a:pPr indent="0" algn="ctr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0" lang="it-IT" sz="4400" spc="-1" strike="noStrike">
                <a:solidFill>
                  <a:srgbClr val="231f20"/>
                </a:solidFill>
                <a:latin typeface="Arial"/>
              </a:rPr>
              <a:t>Immagine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tretch/>
        </p:blipFill>
        <p:spPr>
          <a:xfrm>
            <a:off x="2363760" y="1800000"/>
            <a:ext cx="14729040" cy="9418320"/>
          </a:xfrm>
          <a:prstGeom prst="rect">
            <a:avLst/>
          </a:prstGeom>
          <a:ln w="0">
            <a:noFill/>
          </a:ln>
        </p:spPr>
      </p:pic>
      <p:sp>
        <p:nvSpPr>
          <p:cNvPr id="118" name="object 1"/>
          <p:cNvSpPr/>
          <p:nvPr/>
        </p:nvSpPr>
        <p:spPr>
          <a:xfrm>
            <a:off x="13099680" y="3255120"/>
            <a:ext cx="6764760" cy="772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5120" bIns="0" anchor="t">
            <a:noAutofit/>
          </a:bodyPr>
          <a:p>
            <a:pPr marL="540000" indent="180000" algn="ctr">
              <a:lnSpc>
                <a:spcPct val="100000"/>
              </a:lnSpc>
              <a:spcBef>
                <a:spcPts val="1417"/>
              </a:spcBef>
              <a:tabLst>
                <a:tab algn="l" pos="0"/>
              </a:tabLst>
            </a:pPr>
            <a:endParaRPr b="0" lang="it-IT" sz="8000" spc="-1" strike="noStrike">
              <a:solidFill>
                <a:srgbClr val="000000"/>
              </a:solidFill>
              <a:latin typeface="Arial"/>
            </a:endParaRPr>
          </a:p>
          <a:p>
            <a:pPr marL="540000" indent="180000" algn="ctr">
              <a:lnSpc>
                <a:spcPct val="100000"/>
              </a:lnSpc>
              <a:spcBef>
                <a:spcPts val="1417"/>
              </a:spcBef>
              <a:tabLst>
                <a:tab algn="l" pos="0"/>
              </a:tabLst>
            </a:pPr>
            <a:endParaRPr b="0" lang="it-IT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4500000" y="360000"/>
            <a:ext cx="10326600" cy="122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it-IT" sz="8000" spc="-250" strike="noStrike">
                <a:solidFill>
                  <a:srgbClr val="231f20"/>
                </a:solidFill>
                <a:latin typeface="Arial"/>
              </a:rPr>
              <a:t>Grazie per l’attenzione</a:t>
            </a:r>
            <a:endParaRPr b="0" lang="it-IT" sz="8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Application>LibreOffice/7.5.3.2$Windows_X86_64 LibreOffice_project/9f56dff12ba03b9acd7730a5a481eea045e468f3</Application>
  <AppVersion>15.0000</AppVersion>
  <Words>126</Words>
  <Paragraphs>46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2026-09-21T14:45:11Z</dcterms:created>
  <dc:creator>Haunag</dc:creator>
  <dc:description/>
  <dc:language>it-IT</dc:language>
  <cp:lastModifiedBy/>
  <cp:lastPrinted>2026-10-06T11:24:03Z</cp:lastPrinted>
  <dcterms:modified xsi:type="dcterms:W3CDTF">2026-10-06T13:08:03Z</dcterms:modified>
  <cp:revision>19</cp:revision>
  <dc:subject/>
  <dc:title>Slides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esentationFormat">
    <vt:lpwstr>Personalizzato</vt:lpwstr>
  </property>
  <property fmtid="{D5CDD505-2E9C-101B-9397-08002B2CF9AE}" pid="6" name="Producer">
    <vt:lpwstr>QuarkXPress(R) 20.02</vt:lpwstr>
  </property>
  <property fmtid="{D5CDD505-2E9C-101B-9397-08002B2CF9AE}" pid="7" name="Slides">
    <vt:i4>5</vt:i4>
  </property>
  <property fmtid="{D5CDD505-2E9C-101B-9397-08002B2CF9AE}" pid="8" name="XPressPrivate">
    <vt:lpwstr>%%DocumentProcessColors: Cyan Magenta Yellow Black %%EndComments</vt:lpwstr>
  </property>
</Properties>
</file>