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62" r:id="rId4"/>
    <p:sldId id="264" r:id="rId5"/>
    <p:sldId id="266" r:id="rId6"/>
    <p:sldId id="282" r:id="rId7"/>
    <p:sldId id="268" r:id="rId8"/>
    <p:sldId id="272" r:id="rId9"/>
    <p:sldId id="274" r:id="rId10"/>
    <p:sldId id="276" r:id="rId11"/>
    <p:sldId id="278" r:id="rId12"/>
    <p:sldId id="280" r:id="rId13"/>
    <p:sldId id="261" r:id="rId14"/>
  </p:sldIdLst>
  <p:sldSz cx="20104100" cy="11417300"/>
  <p:notesSz cx="20104100" cy="114173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A6100"/>
    <a:srgbClr val="F17B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E8A7C9D-0240-A748-91B5-CAC497F539AF}" v="98" dt="2026-10-04T14:51:33.294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097"/>
    <p:restoredTop sz="94658"/>
  </p:normalViewPr>
  <p:slideViewPr>
    <p:cSldViewPr>
      <p:cViewPr varScale="1">
        <p:scale>
          <a:sx n="61" d="100"/>
          <a:sy n="61" d="100"/>
        </p:scale>
        <p:origin x="1266" y="96"/>
      </p:cViewPr>
      <p:guideLst>
        <p:guide orient="horz" pos="2880"/>
        <p:guide pos="216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\\Users\macuser\Documents\CPF_Fase2_Analisi_654_grafici_30.09.2026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6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/>
              <a:t>Diffusione nazionale dei servizi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ptos Display"/>
              <a:ea typeface="Aptos Display"/>
              <a:cs typeface="Aptos Display"/>
            </a:defRPr>
          </a:pPr>
          <a:endParaRPr lang="it-IT"/>
        </a:p>
      </c:txPr>
    </c:title>
    <c:autoTitleDeleted val="0"/>
    <c:plotArea>
      <c:layout/>
      <c:radarChart>
        <c:radarStyle val="filled"/>
        <c:varyColors val="0"/>
        <c:ser>
          <c:idx val="0"/>
          <c:order val="0"/>
          <c:tx>
            <c:v>% strutture</c:v>
          </c:tx>
          <c:spPr>
            <a:solidFill>
              <a:srgbClr val="D9EAF7"/>
            </a:solidFill>
            <a:ln w="28575">
              <a:solidFill>
                <a:srgbClr val="4472C4"/>
              </a:solidFill>
              <a:prstDash val="solid"/>
            </a:ln>
            <a:effectLst/>
          </c:spPr>
          <c:cat>
            <c:strRef>
              <c:f>Servizi_Nazionale!$A$4:$A$18</c:f>
              <c:strCache>
                <c:ptCount val="15"/>
                <c:pt idx="0">
                  <c:v>Supporto alla genitorialità</c:v>
                </c:pt>
                <c:pt idx="1">
                  <c:v>Mediazione familiare</c:v>
                </c:pt>
                <c:pt idx="2">
                  <c:v>Spazi gioco/ludoteche</c:v>
                </c:pt>
                <c:pt idx="3">
                  <c:v>Counseling familiare</c:v>
                </c:pt>
                <c:pt idx="4">
                  <c:v>Gruppi di auto-aiuto</c:v>
                </c:pt>
                <c:pt idx="5">
                  <c:v>Attività bambini/ragazzi</c:v>
                </c:pt>
                <c:pt idx="6">
                  <c:v>Orientamento ai servizi</c:v>
                </c:pt>
                <c:pt idx="7">
                  <c:v>Assistenza domiciliare maternità</c:v>
                </c:pt>
                <c:pt idx="8">
                  <c:v>Consulenza legale</c:v>
                </c:pt>
                <c:pt idx="9">
                  <c:v>Consulenza fiscale</c:v>
                </c:pt>
                <c:pt idx="10">
                  <c:v>Alfabetizzazione digitale minori</c:v>
                </c:pt>
                <c:pt idx="11">
                  <c:v>Alfabetizzazione famiglie/prevenzione sostanze psicotrope</c:v>
                </c:pt>
                <c:pt idx="12">
                  <c:v>Invecchiamento attivo</c:v>
                </c:pt>
                <c:pt idx="13">
                  <c:v>Sostegno psicologico</c:v>
                </c:pt>
                <c:pt idx="14">
                  <c:v>Formazione/incontri genitori</c:v>
                </c:pt>
              </c:strCache>
            </c:strRef>
          </c:cat>
          <c:val>
            <c:numRef>
              <c:f>Servizi_Nazionale!$B$4:$B$18</c:f>
              <c:numCache>
                <c:formatCode>0.0%</c:formatCode>
                <c:ptCount val="15"/>
                <c:pt idx="0">
                  <c:v>0.98016528925619839</c:v>
                </c:pt>
                <c:pt idx="1">
                  <c:v>0.65950413223140492</c:v>
                </c:pt>
                <c:pt idx="2">
                  <c:v>0.46611570247933881</c:v>
                </c:pt>
                <c:pt idx="3">
                  <c:v>0.69256198347107434</c:v>
                </c:pt>
                <c:pt idx="4">
                  <c:v>0.46611570247933881</c:v>
                </c:pt>
                <c:pt idx="5">
                  <c:v>0.70909090909090911</c:v>
                </c:pt>
                <c:pt idx="6">
                  <c:v>0.89090909090909098</c:v>
                </c:pt>
                <c:pt idx="7">
                  <c:v>0.27107438016528923</c:v>
                </c:pt>
                <c:pt idx="8">
                  <c:v>0.34710743801652894</c:v>
                </c:pt>
                <c:pt idx="9">
                  <c:v>5.4545454545454543E-2</c:v>
                </c:pt>
                <c:pt idx="10">
                  <c:v>0.53553719008264467</c:v>
                </c:pt>
                <c:pt idx="11">
                  <c:v>0.47603305785123967</c:v>
                </c:pt>
                <c:pt idx="12">
                  <c:v>0.49586776859504134</c:v>
                </c:pt>
                <c:pt idx="13">
                  <c:v>0.81818181818181823</c:v>
                </c:pt>
                <c:pt idx="14">
                  <c:v>0.84132231404958668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E5F-E64F-BFA8-B0EABEA8E8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21061295"/>
        <c:axId val="120642575"/>
      </c:radarChart>
      <c:catAx>
        <c:axId val="121061295"/>
        <c:scaling>
          <c:orientation val="minMax"/>
        </c:scaling>
        <c:delete val="0"/>
        <c:axPos val="b"/>
        <c:majorGridlines>
          <c:spPr>
            <a:ln w="28575" cap="flat" cmpd="sng" algn="ctr">
              <a:solidFill>
                <a:srgbClr val="595959"/>
              </a:solidFill>
              <a:prstDash val="solid"/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it-IT"/>
          </a:p>
        </c:txPr>
        <c:crossAx val="120642575"/>
        <c:crosses val="autoZero"/>
        <c:auto val="1"/>
        <c:lblAlgn val="ctr"/>
        <c:lblOffset val="100"/>
        <c:noMultiLvlLbl val="0"/>
      </c:catAx>
      <c:valAx>
        <c:axId val="120642575"/>
        <c:scaling>
          <c:orientation val="minMax"/>
          <c:max val="1"/>
          <c:min val="0"/>
        </c:scaling>
        <c:delete val="0"/>
        <c:axPos val="l"/>
        <c:majorGridlines>
          <c:spPr>
            <a:ln w="15875" cap="flat" cmpd="sng" algn="ctr">
              <a:solidFill>
                <a:srgbClr val="A6A6A6"/>
              </a:solidFill>
              <a:prstDash val="solid"/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rgbClr val="000000"/>
                </a:solidFill>
                <a:latin typeface="Aptos"/>
                <a:ea typeface="Aptos"/>
                <a:cs typeface="Aptos"/>
              </a:defRPr>
            </a:pPr>
            <a:endParaRPr lang="it-IT"/>
          </a:p>
        </c:txPr>
        <c:crossAx val="121061295"/>
        <c:crosses val="autoZero"/>
        <c:crossBetween val="between"/>
        <c:majorUnit val="0.2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solidFill>
      <a:srgbClr val="FFFFFF"/>
    </a:solidFill>
    <a:ln w="9525" cap="flat" cmpd="sng" algn="ctr">
      <a:solidFill>
        <a:schemeClr val="tx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perti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3">
            <a:extLst>
              <a:ext uri="{FF2B5EF4-FFF2-40B4-BE49-F238E27FC236}">
                <a16:creationId xmlns:a16="http://schemas.microsoft.com/office/drawing/2014/main" id="{F1DCF9D3-8E7F-2CBF-A34F-E0C83D5C6381}"/>
              </a:ext>
            </a:extLst>
          </p:cNvPr>
          <p:cNvSpPr/>
          <p:nvPr userDrawn="1"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4">
            <a:extLst>
              <a:ext uri="{FF2B5EF4-FFF2-40B4-BE49-F238E27FC236}">
                <a16:creationId xmlns:a16="http://schemas.microsoft.com/office/drawing/2014/main" id="{C10410DE-02BC-14A3-20F1-2DA1DF5268D0}"/>
              </a:ext>
            </a:extLst>
          </p:cNvPr>
          <p:cNvSpPr/>
          <p:nvPr userDrawn="1"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5" descr="$PPTXTitle">
            <a:extLst>
              <a:ext uri="{FF2B5EF4-FFF2-40B4-BE49-F238E27FC236}">
                <a16:creationId xmlns:a16="http://schemas.microsoft.com/office/drawing/2014/main" id="{81709926-BA7F-5F53-0ADA-8B9234FF70D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2501182" y="2492394"/>
            <a:ext cx="14367510" cy="117157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dirty="0"/>
              <a:t>Titolo della presentazione</a:t>
            </a:r>
            <a:endParaRPr dirty="0"/>
          </a:p>
        </p:txBody>
      </p:sp>
      <p:sp>
        <p:nvSpPr>
          <p:cNvPr id="10" name="object 6">
            <a:extLst>
              <a:ext uri="{FF2B5EF4-FFF2-40B4-BE49-F238E27FC236}">
                <a16:creationId xmlns:a16="http://schemas.microsoft.com/office/drawing/2014/main" id="{1270DC99-FA8B-1BFE-BB70-D4892A01ECF6}"/>
              </a:ext>
            </a:extLst>
          </p:cNvPr>
          <p:cNvSpPr txBox="1"/>
          <p:nvPr userDrawn="1"/>
        </p:nvSpPr>
        <p:spPr>
          <a:xfrm>
            <a:off x="2501302" y="3629227"/>
            <a:ext cx="16618547" cy="1535677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 della presentazione, prima riga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r>
              <a:rPr lang="it-IT" sz="4850" b="1" dirty="0">
                <a:solidFill>
                  <a:srgbClr val="231F20"/>
                </a:solidFill>
                <a:latin typeface="Arial"/>
                <a:cs typeface="Arial"/>
              </a:rPr>
              <a:t>Sottotitolo, seconda riga</a:t>
            </a:r>
            <a:endParaRPr sz="4800" dirty="0">
              <a:latin typeface="Arial"/>
              <a:cs typeface="Arial"/>
            </a:endParaRPr>
          </a:p>
        </p:txBody>
      </p:sp>
      <p:sp>
        <p:nvSpPr>
          <p:cNvPr id="11" name="object 7">
            <a:extLst>
              <a:ext uri="{FF2B5EF4-FFF2-40B4-BE49-F238E27FC236}">
                <a16:creationId xmlns:a16="http://schemas.microsoft.com/office/drawing/2014/main" id="{5C89F837-6762-BCC1-8250-65FF695F9C7E}"/>
              </a:ext>
            </a:extLst>
          </p:cNvPr>
          <p:cNvSpPr txBox="1"/>
          <p:nvPr userDrawn="1"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2" name="object 9">
            <a:extLst>
              <a:ext uri="{FF2B5EF4-FFF2-40B4-BE49-F238E27FC236}">
                <a16:creationId xmlns:a16="http://schemas.microsoft.com/office/drawing/2014/main" id="{A1C13E01-8258-44DC-3208-01AF828F6628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3" name="object 10">
            <a:extLst>
              <a:ext uri="{FF2B5EF4-FFF2-40B4-BE49-F238E27FC236}">
                <a16:creationId xmlns:a16="http://schemas.microsoft.com/office/drawing/2014/main" id="{5C0FB2A6-051A-886C-4187-696BC7BB1989}"/>
              </a:ext>
            </a:extLst>
          </p:cNvPr>
          <p:cNvSpPr/>
          <p:nvPr userDrawn="1"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1">
            <a:extLst>
              <a:ext uri="{FF2B5EF4-FFF2-40B4-BE49-F238E27FC236}">
                <a16:creationId xmlns:a16="http://schemas.microsoft.com/office/drawing/2014/main" id="{55024D49-B24E-6F9B-89E0-3FDBC7E66573}"/>
              </a:ext>
            </a:extLst>
          </p:cNvPr>
          <p:cNvSpPr txBox="1"/>
          <p:nvPr userDrawn="1"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object 12">
            <a:extLst>
              <a:ext uri="{FF2B5EF4-FFF2-40B4-BE49-F238E27FC236}">
                <a16:creationId xmlns:a16="http://schemas.microsoft.com/office/drawing/2014/main" id="{0294D5D3-BBC7-12A3-A2D4-0B6BACEACE13}"/>
              </a:ext>
            </a:extLst>
          </p:cNvPr>
          <p:cNvSpPr txBox="1"/>
          <p:nvPr userDrawn="1"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object 6">
            <a:extLst>
              <a:ext uri="{FF2B5EF4-FFF2-40B4-BE49-F238E27FC236}">
                <a16:creationId xmlns:a16="http://schemas.microsoft.com/office/drawing/2014/main" id="{434ED428-A8FC-520E-626B-ABE06293A559}"/>
              </a:ext>
            </a:extLst>
          </p:cNvPr>
          <p:cNvSpPr txBox="1"/>
          <p:nvPr userDrawn="1"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Relatore/Relatrice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Qualifica</a:t>
            </a:r>
            <a:r>
              <a:rPr lang="it-IT" sz="4800" b="1" spc="-310" dirty="0">
                <a:solidFill>
                  <a:srgbClr val="231F20"/>
                </a:solidFill>
                <a:latin typeface="Arial"/>
                <a:cs typeface="Arial"/>
              </a:rPr>
              <a:t> 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2">
            <a:extLst>
              <a:ext uri="{FF2B5EF4-FFF2-40B4-BE49-F238E27FC236}">
                <a16:creationId xmlns:a16="http://schemas.microsoft.com/office/drawing/2014/main" id="{DF00FF0D-4EAC-D89A-11C1-3113FE37D91B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3" descr="$PPTXTitle">
            <a:extLst>
              <a:ext uri="{FF2B5EF4-FFF2-40B4-BE49-F238E27FC236}">
                <a16:creationId xmlns:a16="http://schemas.microsoft.com/office/drawing/2014/main" id="{7FC3CB89-B13D-B48D-BACD-11345AABA6E7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9" name="object 4">
            <a:extLst>
              <a:ext uri="{FF2B5EF4-FFF2-40B4-BE49-F238E27FC236}">
                <a16:creationId xmlns:a16="http://schemas.microsoft.com/office/drawing/2014/main" id="{D99C67DC-CBC3-A2DE-6644-600CE5C95181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507831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agina contenuto testuale con immagine o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10509249" y="2813051"/>
            <a:ext cx="9594851" cy="860424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object 2">
            <a:extLst>
              <a:ext uri="{FF2B5EF4-FFF2-40B4-BE49-F238E27FC236}">
                <a16:creationId xmlns:a16="http://schemas.microsoft.com/office/drawing/2014/main" id="{CF11AFB8-8016-AF11-3AA9-B5CE74C4B9A8}"/>
              </a:ext>
            </a:extLst>
          </p:cNvPr>
          <p:cNvSpPr/>
          <p:nvPr userDrawn="1"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3" descr="$PPTXTitle">
            <a:extLst>
              <a:ext uri="{FF2B5EF4-FFF2-40B4-BE49-F238E27FC236}">
                <a16:creationId xmlns:a16="http://schemas.microsoft.com/office/drawing/2014/main" id="{36B06C68-A02C-95BB-F90E-D17E484F2B40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898014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pc="-250" dirty="0"/>
              <a:t>Titolo della slide con immagine</a:t>
            </a:r>
            <a:endParaRPr spc="-105" dirty="0"/>
          </a:p>
          <a:p>
            <a:pPr marL="12700">
              <a:lnSpc>
                <a:spcPts val="5765"/>
              </a:lnSpc>
            </a:pPr>
            <a:r>
              <a:rPr lang="it-IT" sz="4850" dirty="0">
                <a:solidFill>
                  <a:schemeClr val="tx1"/>
                </a:solidFill>
              </a:rPr>
              <a:t>Sottotitolo della slide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20CA3C3B-29DD-9F43-B495-757837567C0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8165269" cy="6014467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Testo di grandi </a:t>
            </a:r>
          </a:p>
          <a:p>
            <a:pPr marL="12700">
              <a:lnSpc>
                <a:spcPct val="100000"/>
              </a:lnSpc>
              <a:spcBef>
                <a:spcPts val="120"/>
              </a:spcBef>
            </a:pPr>
            <a:r>
              <a:rPr lang="it-IT" sz="6000" spc="-250" dirty="0"/>
              <a:t>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>
              <a:lnSpc>
                <a:spcPct val="100000"/>
              </a:lnSpc>
              <a:spcBef>
                <a:spcPts val="120"/>
              </a:spcBef>
            </a:pPr>
            <a:r>
              <a:rPr lang="it-IT" sz="4400" b="0" dirty="0"/>
              <a:t>Testo di piccole dimensioni</a:t>
            </a:r>
          </a:p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r>
              <a:rPr lang="it-IT" sz="4400" b="0" dirty="0"/>
              <a:t>Elenco puntato</a:t>
            </a:r>
            <a:endParaRPr sz="4400" b="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891442" y="739064"/>
            <a:ext cx="10758805" cy="18980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891576" y="4115460"/>
            <a:ext cx="10972165" cy="36601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7500" b="1" i="0">
                <a:solidFill>
                  <a:srgbClr val="231F20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6835394" y="10618089"/>
            <a:ext cx="6433312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1005205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4474953" y="10618089"/>
            <a:ext cx="4623943" cy="5708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0" y="9428836"/>
            <a:ext cx="20104099" cy="1988464"/>
          </a:xfrm>
          <a:custGeom>
            <a:avLst/>
            <a:gdLst/>
            <a:ahLst/>
            <a:cxnLst/>
            <a:rect l="l" t="t" r="r" b="b"/>
            <a:pathLst>
              <a:path w="19869785" h="1843404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tx1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-14456"/>
            <a:ext cx="20104099" cy="9443292"/>
          </a:xfrm>
          <a:custGeom>
            <a:avLst/>
            <a:gdLst/>
            <a:ahLst/>
            <a:cxnLst/>
            <a:rect l="l" t="t" r="r" b="b"/>
            <a:pathLst>
              <a:path w="19869785" h="9333230">
                <a:moveTo>
                  <a:pt x="19869568" y="0"/>
                </a:moveTo>
                <a:lnTo>
                  <a:pt x="0" y="0"/>
                </a:lnTo>
                <a:lnTo>
                  <a:pt x="0" y="9333185"/>
                </a:lnTo>
                <a:lnTo>
                  <a:pt x="19869568" y="9333185"/>
                </a:lnTo>
                <a:lnTo>
                  <a:pt x="19869568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2501182" y="2492394"/>
            <a:ext cx="15780468" cy="223138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spcBef>
                <a:spcPts val="120"/>
              </a:spcBef>
            </a:pPr>
            <a:r>
              <a:rPr lang="it-IT" sz="7200" b="0" dirty="0"/>
              <a:t>Indagine conoscitiva sui Centri per la famiglia</a:t>
            </a:r>
            <a:endParaRPr sz="7200" dirty="0"/>
          </a:p>
        </p:txBody>
      </p:sp>
      <p:sp>
        <p:nvSpPr>
          <p:cNvPr id="6" name="object 6"/>
          <p:cNvSpPr txBox="1"/>
          <p:nvPr/>
        </p:nvSpPr>
        <p:spPr>
          <a:xfrm>
            <a:off x="2501182" y="4731316"/>
            <a:ext cx="16618547" cy="1522853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000" b="0" i="0" dirty="0">
                <a:effectLst/>
                <a:latin typeface="Segoe UI" panose="020B0502040204020203" pitchFamily="34" charset="0"/>
              </a:rPr>
              <a:t>Prime evidenze sulla rete nazionale</a:t>
            </a:r>
          </a:p>
          <a:p>
            <a:pPr marL="12700" marR="22860" indent="-635">
              <a:lnSpc>
                <a:spcPts val="4890"/>
              </a:lnSpc>
              <a:spcBef>
                <a:spcPts val="1075"/>
              </a:spcBef>
            </a:pPr>
            <a:endParaRPr sz="4800" dirty="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37365" y="9899650"/>
            <a:ext cx="4770120" cy="708025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ts val="2840"/>
              </a:lnSpc>
              <a:spcBef>
                <a:spcPts val="95"/>
              </a:spcBef>
            </a:pPr>
            <a:r>
              <a:rPr sz="245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Conferenza</a:t>
            </a:r>
            <a:r>
              <a:rPr sz="2450" b="1" spc="-2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nazionale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14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sulla</a:t>
            </a:r>
            <a:r>
              <a:rPr sz="2450" b="1" spc="-23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>
              <a:lnSpc>
                <a:spcPts val="2540"/>
              </a:lnSpc>
            </a:pPr>
            <a:r>
              <a:rPr sz="2200" spc="-7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200" spc="-2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9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5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Dicembre</a:t>
            </a:r>
            <a:r>
              <a:rPr sz="2200" spc="-215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200" spc="-20" dirty="0">
                <a:solidFill>
                  <a:srgbClr val="F17B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200" dirty="0">
              <a:solidFill>
                <a:srgbClr val="F17B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" name="object 9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314248" y="9926960"/>
            <a:ext cx="709141" cy="796256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0" y="-27715"/>
            <a:ext cx="20104100" cy="1988463"/>
          </a:xfrm>
          <a:custGeom>
            <a:avLst/>
            <a:gdLst/>
            <a:ahLst/>
            <a:cxnLst/>
            <a:rect l="l" t="t" r="r" b="b"/>
            <a:pathLst>
              <a:path w="19869785" h="1843405">
                <a:moveTo>
                  <a:pt x="19869423" y="0"/>
                </a:moveTo>
                <a:lnTo>
                  <a:pt x="0" y="0"/>
                </a:lnTo>
                <a:lnTo>
                  <a:pt x="0" y="1843365"/>
                </a:lnTo>
                <a:lnTo>
                  <a:pt x="19869423" y="1843365"/>
                </a:lnTo>
                <a:lnTo>
                  <a:pt x="19869423" y="0"/>
                </a:lnTo>
                <a:close/>
              </a:path>
            </a:pathLst>
          </a:custGeom>
          <a:solidFill>
            <a:srgbClr val="BA61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11182270" y="9899650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2438568" y="552899"/>
            <a:ext cx="3963670" cy="975994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sz="3300" b="1" spc="10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Centri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8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3300" b="1" spc="-37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</a:t>
            </a:r>
            <a:r>
              <a:rPr sz="3300" b="1" spc="-37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3300" b="1" spc="-1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33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Milano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sz="2850" spc="-30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5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ottobre</a:t>
            </a:r>
            <a:r>
              <a:rPr sz="2850" spc="-29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850" spc="-2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2026</a:t>
            </a:r>
            <a:endParaRPr sz="28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object 6">
            <a:extLst>
              <a:ext uri="{FF2B5EF4-FFF2-40B4-BE49-F238E27FC236}">
                <a16:creationId xmlns:a16="http://schemas.microsoft.com/office/drawing/2014/main" id="{70ED5F5C-8A42-0910-78FC-C336C233FE8F}"/>
              </a:ext>
            </a:extLst>
          </p:cNvPr>
          <p:cNvSpPr txBox="1"/>
          <p:nvPr/>
        </p:nvSpPr>
        <p:spPr>
          <a:xfrm>
            <a:off x="2501303" y="5924557"/>
            <a:ext cx="9758680" cy="1740861"/>
          </a:xfrm>
          <a:prstGeom prst="rect">
            <a:avLst/>
          </a:prstGeom>
        </p:spPr>
        <p:txBody>
          <a:bodyPr vert="horz" wrap="square" lIns="0" tIns="136525" rIns="0" bIns="0" rtlCol="0">
            <a:spAutoFit/>
          </a:bodyPr>
          <a:lstStyle/>
          <a:p>
            <a:pPr marL="12700">
              <a:lnSpc>
                <a:spcPts val="6695"/>
              </a:lnSpc>
              <a:spcBef>
                <a:spcPts val="5"/>
              </a:spcBef>
            </a:pPr>
            <a:r>
              <a:rPr lang="it-IT" sz="5650" b="1" spc="-335" dirty="0">
                <a:solidFill>
                  <a:srgbClr val="FFFFFF"/>
                </a:solidFill>
                <a:latin typeface="Arial"/>
                <a:cs typeface="Arial"/>
              </a:rPr>
              <a:t>Relatore</a:t>
            </a:r>
            <a:endParaRPr sz="5650" dirty="0">
              <a:latin typeface="Arial"/>
              <a:cs typeface="Arial"/>
            </a:endParaRPr>
          </a:p>
          <a:p>
            <a:pPr marL="12700" marR="777240" indent="-635">
              <a:lnSpc>
                <a:spcPts val="5560"/>
              </a:lnSpc>
              <a:spcBef>
                <a:spcPts val="225"/>
              </a:spcBef>
            </a:pPr>
            <a:r>
              <a:rPr lang="it-IT" sz="4800" b="1" dirty="0">
                <a:solidFill>
                  <a:srgbClr val="231F20"/>
                </a:solidFill>
                <a:latin typeface="Arial"/>
                <a:cs typeface="Arial"/>
              </a:rPr>
              <a:t>Gianfranco Costanzo</a:t>
            </a:r>
            <a:endParaRPr sz="4800" dirty="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2936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r>
              <a:rPr lang="it-IT" sz="4000" b="0" dirty="0">
                <a:solidFill>
                  <a:schemeClr val="tx1"/>
                </a:solidFill>
                <a:latin typeface="Segoe UI" panose="020B0502040204020203" pitchFamily="34" charset="0"/>
              </a:rPr>
              <a:t>Prime evidenze sulla rete nazionale</a:t>
            </a:r>
            <a:endParaRPr sz="4000" dirty="0">
              <a:solidFill>
                <a:schemeClr val="tx1"/>
              </a:solidFill>
            </a:endParaRPr>
          </a:p>
        </p:txBody>
      </p:sp>
      <p:sp>
        <p:nvSpPr>
          <p:cNvPr id="4" name="object 4"/>
          <p:cNvSpPr txBox="1">
            <a:spLocks noGrp="1"/>
          </p:cNvSpPr>
          <p:nvPr>
            <p:ph type="body" idx="4294967295"/>
          </p:nvPr>
        </p:nvSpPr>
        <p:spPr>
          <a:xfrm>
            <a:off x="1886781" y="3263900"/>
            <a:ext cx="17456874" cy="692240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20"/>
              </a:spcBef>
            </a:pPr>
            <a:endParaRPr lang="it-IT" sz="4400" b="0" dirty="0"/>
          </a:p>
          <a:p>
            <a:pPr fontAlgn="t">
              <a:lnSpc>
                <a:spcPct val="100000"/>
              </a:lnSpc>
              <a:buNone/>
            </a:pPr>
            <a:r>
              <a:rPr lang="it-IT" sz="6000" b="0" dirty="0"/>
              <a:t>L’indagine offre una prima rappresentazione nazionale dei Centri per la famiglia alla data del 2025, analizzandone distribuzione territoriale, organizzazione, professionalità, servizi, reti e utenza. L’obiettivo è individuare punti di forza, differenze territoriali e priorità di sviluppo.</a:t>
            </a:r>
          </a:p>
          <a:p>
            <a:pPr marL="685800" indent="-685800">
              <a:lnSpc>
                <a:spcPct val="100000"/>
              </a:lnSpc>
              <a:spcBef>
                <a:spcPts val="120"/>
              </a:spcBef>
              <a:buFont typeface="Arial" panose="020B0604020202020204" pitchFamily="34" charset="0"/>
              <a:buChar char="•"/>
            </a:pPr>
            <a:endParaRPr sz="4400" b="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9975E873-7923-EA48-C7BA-8F663D6A6A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711D2B1E-628F-5DD3-3F28-4BF34D7C420D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32D18E43-D635-712D-E44D-F4EC05D0B93D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329564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r>
              <a:rPr lang="it-IT" sz="4000" b="0" dirty="0">
                <a:solidFill>
                  <a:schemeClr val="tx1"/>
                </a:solidFill>
              </a:rPr>
              <a:t>Una rete di 654 strutture</a:t>
            </a:r>
            <a:br>
              <a:rPr lang="it-IT" sz="2800" b="0" dirty="0"/>
            </a:b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CB81880-EF10-24B3-26CA-76A5914A7450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91576" y="2965450"/>
            <a:ext cx="17456874" cy="8263801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Una presenza ampia, ma distribuita in modo non uniforme</a:t>
            </a:r>
          </a:p>
          <a:p>
            <a:pPr fontAlgn="t">
              <a:lnSpc>
                <a:spcPct val="100000"/>
              </a:lnSpc>
              <a:buNone/>
            </a:pPr>
            <a:endParaRPr lang="it-IT" sz="4800" i="1" dirty="0">
              <a:latin typeface="Book Antiqua" panose="02040602050305030304" pitchFamily="18" charset="0"/>
            </a:endParaRP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654 strutture</a:t>
            </a:r>
            <a:r>
              <a:rPr lang="it-IT" sz="4400" b="0" dirty="0"/>
              <a:t> comprese nella base informativa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1,11 strutture ogni 100.000 abitanti</a:t>
            </a:r>
            <a:endParaRPr lang="it-IT" sz="4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b="0" dirty="0"/>
              <a:t>Circa </a:t>
            </a:r>
            <a:r>
              <a:rPr lang="it-IT" sz="4400" dirty="0"/>
              <a:t>una struttura ogni 90.127 residenti</a:t>
            </a:r>
            <a:endParaRPr lang="it-IT" sz="4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b="0" dirty="0"/>
              <a:t>Maggiore presenza in: 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Veneto: </a:t>
            </a:r>
            <a:r>
              <a:rPr lang="it-IT" sz="4400" b="1" dirty="0"/>
              <a:t>90</a:t>
            </a:r>
            <a:endParaRPr lang="it-IT" sz="44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Lombardia: </a:t>
            </a:r>
            <a:r>
              <a:rPr lang="it-IT" sz="4400" b="1" dirty="0"/>
              <a:t>88</a:t>
            </a:r>
            <a:endParaRPr lang="it-IT" sz="44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Puglia: </a:t>
            </a:r>
            <a:r>
              <a:rPr lang="it-IT" sz="4400" b="1" dirty="0"/>
              <a:t>72</a:t>
            </a:r>
            <a:endParaRPr lang="it-IT" sz="44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Campania: </a:t>
            </a:r>
            <a:r>
              <a:rPr lang="it-IT" sz="4400" b="1" dirty="0"/>
              <a:t>71</a:t>
            </a:r>
            <a:endParaRPr lang="it-IT" sz="44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Marche: </a:t>
            </a:r>
            <a:r>
              <a:rPr lang="it-IT" sz="4400" b="1" dirty="0"/>
              <a:t>55</a:t>
            </a:r>
            <a:endParaRPr lang="it-IT" sz="44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400" dirty="0"/>
              <a:t>Piemonte: </a:t>
            </a:r>
            <a:r>
              <a:rPr lang="it-IT" sz="4400" b="1" dirty="0"/>
              <a:t>51</a:t>
            </a:r>
            <a:endParaRPr sz="4400" b="0" dirty="0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DB8DDFDF-7BB0-119C-6E70-E944E0A4B49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243050" y="4021600"/>
            <a:ext cx="5562600" cy="7203929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5348DF44-1F99-3AF6-53DA-ACB58FFD61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0993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CD1A0CA6-B145-237C-174D-66603A4432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447DD3CF-8385-5887-8506-0F9710F8E85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BB0F939-BD1C-0013-E906-C558FD711C72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082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000" b="0" dirty="0">
                <a:solidFill>
                  <a:schemeClr val="tx1"/>
                </a:solidFill>
              </a:rPr>
              <a:t>Organizzazione e professionalità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08EA993-EA33-8BC3-4B62-9C4BA1F7D14C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87854" y="3009968"/>
            <a:ext cx="17456874" cy="777135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I Centri operano attraverso équipe multidisciplinari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20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Media operatori per struttura</a:t>
            </a:r>
            <a:r>
              <a:rPr lang="it-IT" sz="4000" b="0" dirty="0"/>
              <a:t>: 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b="1" dirty="0"/>
              <a:t>6,8 dipendenti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b="1" dirty="0"/>
              <a:t>5,4 collaboratori esterni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sz="200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Figure professionali più presenti</a:t>
            </a:r>
            <a:r>
              <a:rPr lang="it-IT" sz="4000" b="0" dirty="0"/>
              <a:t>: </a:t>
            </a:r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Psicologi: </a:t>
            </a:r>
            <a:r>
              <a:rPr lang="it-IT" sz="4000" b="1" dirty="0"/>
              <a:t>90,2%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Educatori professionali: </a:t>
            </a:r>
            <a:r>
              <a:rPr lang="it-IT" sz="4000" b="1" dirty="0"/>
              <a:t>78,5%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Assistenti sociali: </a:t>
            </a:r>
            <a:r>
              <a:rPr lang="it-IT" sz="4000" b="1" dirty="0"/>
              <a:t>77,9%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Mediatori familiari: </a:t>
            </a:r>
            <a:r>
              <a:rPr lang="it-IT" sz="4000" b="1" dirty="0"/>
              <a:t>45,3%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Pedagogisti: </a:t>
            </a:r>
            <a:r>
              <a:rPr lang="it-IT" sz="4000" b="1" dirty="0"/>
              <a:t>40,3%</a:t>
            </a:r>
            <a:endParaRPr lang="it-IT" sz="400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000" dirty="0"/>
              <a:t>Consulenti legali: </a:t>
            </a:r>
            <a:r>
              <a:rPr lang="it-IT" sz="4000" b="1" dirty="0"/>
              <a:t>25,8%</a:t>
            </a:r>
            <a:endParaRPr sz="4400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6FBCEC1-D2E4-A91A-2C20-C74E01DBC6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81230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866CAFA-58E2-D0EC-EC5E-FEFC45E81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F763A0F-6ACC-7E99-AA2E-A953E3A99CE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98354E1D-3A6C-8593-A40A-7F8FAE78199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0826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000" b="0" dirty="0">
                <a:solidFill>
                  <a:schemeClr val="tx1"/>
                </a:solidFill>
              </a:rPr>
              <a:t>I servizi maggiormente offerti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DB24BDCD-9505-CBB0-599E-D19468551ABB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670050" y="2950603"/>
            <a:ext cx="17004469" cy="721736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Il sostegno alla genitorialità rappresenta la funzione centrale</a:t>
            </a:r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Supporto alla genitorialità: </a:t>
            </a:r>
            <a:r>
              <a:rPr lang="it-IT" sz="3600" dirty="0"/>
              <a:t>98,0%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Orientamento ai servizi: </a:t>
            </a:r>
            <a:r>
              <a:rPr lang="it-IT" sz="3600" dirty="0"/>
              <a:t>89,1%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Formazione e incontri per </a:t>
            </a:r>
          </a:p>
          <a:p>
            <a:pPr lvl="0" indent="366713" fontAlgn="t">
              <a:lnSpc>
                <a:spcPct val="100000"/>
              </a:lnSpc>
            </a:pPr>
            <a:r>
              <a:rPr lang="it-IT" sz="3600" b="0" dirty="0"/>
              <a:t>genitori: </a:t>
            </a:r>
            <a:r>
              <a:rPr lang="it-IT" sz="3600" dirty="0"/>
              <a:t>84,1%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Sostegno psicologico: </a:t>
            </a:r>
            <a:r>
              <a:rPr lang="it-IT" sz="3600" dirty="0"/>
              <a:t>81,8%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Attività per bambini e </a:t>
            </a:r>
          </a:p>
          <a:p>
            <a:pPr lvl="0" indent="366713" fontAlgn="t">
              <a:lnSpc>
                <a:spcPct val="100000"/>
              </a:lnSpc>
            </a:pPr>
            <a:r>
              <a:rPr lang="it-IT" sz="3600" b="0" dirty="0"/>
              <a:t>ragazzi: </a:t>
            </a:r>
            <a:r>
              <a:rPr lang="it-IT" sz="3600" dirty="0"/>
              <a:t>70,9% 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Counseling familiare: </a:t>
            </a:r>
            <a:r>
              <a:rPr lang="it-IT" sz="3600" dirty="0"/>
              <a:t>69,3%</a:t>
            </a:r>
            <a:endParaRPr lang="it-IT" sz="36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3600" b="0" dirty="0"/>
              <a:t>Mediazione familiare: </a:t>
            </a:r>
            <a:r>
              <a:rPr lang="it-IT" sz="3600" dirty="0"/>
              <a:t>66%</a:t>
            </a:r>
            <a:endParaRPr sz="3600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EC77B14-0D81-CAE6-4ACC-80BE342932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2420378"/>
            <a:ext cx="1060450" cy="1060450"/>
          </a:xfrm>
          <a:prstGeom prst="rect">
            <a:avLst/>
          </a:prstGeom>
        </p:spPr>
      </p:pic>
      <p:graphicFrame>
        <p:nvGraphicFramePr>
          <p:cNvPr id="29" name="Radar_Servizi_Nazionali">
            <a:extLst>
              <a:ext uri="{FF2B5EF4-FFF2-40B4-BE49-F238E27FC236}">
                <a16:creationId xmlns:a16="http://schemas.microsoft.com/office/drawing/2014/main" id="{5A5445E4-48C8-CE10-0B94-C58A75E6068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28497461"/>
              </p:ext>
            </p:extLst>
          </p:nvPr>
        </p:nvGraphicFramePr>
        <p:xfrm>
          <a:off x="8750299" y="3650472"/>
          <a:ext cx="11353800" cy="7797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30" name="AsseRadiale_01">
            <a:extLst>
              <a:ext uri="{FF2B5EF4-FFF2-40B4-BE49-F238E27FC236}">
                <a16:creationId xmlns:a16="http://schemas.microsoft.com/office/drawing/2014/main" id="{95161EAF-8E3E-5344-820C-27BC525D721B}"/>
              </a:ext>
            </a:extLst>
          </p:cNvPr>
          <p:cNvCxnSpPr/>
          <p:nvPr/>
        </p:nvCxnSpPr>
        <p:spPr>
          <a:xfrm flipV="1">
            <a:off x="14427199" y="4782923"/>
            <a:ext cx="0" cy="2947646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AsseRadiale_02">
            <a:extLst>
              <a:ext uri="{FF2B5EF4-FFF2-40B4-BE49-F238E27FC236}">
                <a16:creationId xmlns:a16="http://schemas.microsoft.com/office/drawing/2014/main" id="{3F544589-482D-4840-93E4-68356F2929BD}"/>
              </a:ext>
            </a:extLst>
          </p:cNvPr>
          <p:cNvCxnSpPr/>
          <p:nvPr/>
        </p:nvCxnSpPr>
        <p:spPr>
          <a:xfrm flipV="1">
            <a:off x="14427199" y="5037760"/>
            <a:ext cx="1198915" cy="2692808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AsseRadiale_03">
            <a:extLst>
              <a:ext uri="{FF2B5EF4-FFF2-40B4-BE49-F238E27FC236}">
                <a16:creationId xmlns:a16="http://schemas.microsoft.com/office/drawing/2014/main" id="{EB65935D-DA40-D141-B039-498238A34FD0}"/>
              </a:ext>
            </a:extLst>
          </p:cNvPr>
          <p:cNvCxnSpPr/>
          <p:nvPr/>
        </p:nvCxnSpPr>
        <p:spPr>
          <a:xfrm flipV="1">
            <a:off x="14427199" y="5758208"/>
            <a:ext cx="2190527" cy="1972360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AsseRadiale_04">
            <a:extLst>
              <a:ext uri="{FF2B5EF4-FFF2-40B4-BE49-F238E27FC236}">
                <a16:creationId xmlns:a16="http://schemas.microsoft.com/office/drawing/2014/main" id="{FA3E4CF5-28CD-8440-9AB1-77D4C5B8340D}"/>
              </a:ext>
            </a:extLst>
          </p:cNvPr>
          <p:cNvCxnSpPr/>
          <p:nvPr/>
        </p:nvCxnSpPr>
        <p:spPr>
          <a:xfrm flipV="1">
            <a:off x="14427199" y="6819696"/>
            <a:ext cx="2803377" cy="91087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AsseRadiale_05">
            <a:extLst>
              <a:ext uri="{FF2B5EF4-FFF2-40B4-BE49-F238E27FC236}">
                <a16:creationId xmlns:a16="http://schemas.microsoft.com/office/drawing/2014/main" id="{5A2C3557-97A9-6645-8F7B-B2FF613A676E}"/>
              </a:ext>
            </a:extLst>
          </p:cNvPr>
          <p:cNvCxnSpPr/>
          <p:nvPr/>
        </p:nvCxnSpPr>
        <p:spPr>
          <a:xfrm>
            <a:off x="14427199" y="7730569"/>
            <a:ext cx="2931498" cy="30811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AsseRadiale_06">
            <a:extLst>
              <a:ext uri="{FF2B5EF4-FFF2-40B4-BE49-F238E27FC236}">
                <a16:creationId xmlns:a16="http://schemas.microsoft.com/office/drawing/2014/main" id="{E96AB207-4EF0-F24A-A8AE-462BD28F4FC6}"/>
              </a:ext>
            </a:extLst>
          </p:cNvPr>
          <p:cNvCxnSpPr/>
          <p:nvPr/>
        </p:nvCxnSpPr>
        <p:spPr>
          <a:xfrm>
            <a:off x="14427199" y="7730569"/>
            <a:ext cx="2552736" cy="1473823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AsseRadiale_07">
            <a:extLst>
              <a:ext uri="{FF2B5EF4-FFF2-40B4-BE49-F238E27FC236}">
                <a16:creationId xmlns:a16="http://schemas.microsoft.com/office/drawing/2014/main" id="{F352E09F-6DE9-7944-8990-54E8A74D278A}"/>
              </a:ext>
            </a:extLst>
          </p:cNvPr>
          <p:cNvCxnSpPr/>
          <p:nvPr/>
        </p:nvCxnSpPr>
        <p:spPr>
          <a:xfrm>
            <a:off x="14427199" y="7730569"/>
            <a:ext cx="1732582" cy="2384695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AsseRadiale_08">
            <a:extLst>
              <a:ext uri="{FF2B5EF4-FFF2-40B4-BE49-F238E27FC236}">
                <a16:creationId xmlns:a16="http://schemas.microsoft.com/office/drawing/2014/main" id="{E77AA122-0910-A340-90BC-6407E2CEA084}"/>
              </a:ext>
            </a:extLst>
          </p:cNvPr>
          <p:cNvCxnSpPr/>
          <p:nvPr/>
        </p:nvCxnSpPr>
        <p:spPr>
          <a:xfrm>
            <a:off x="14427199" y="7730569"/>
            <a:ext cx="612850" cy="288323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AsseRadiale_09">
            <a:extLst>
              <a:ext uri="{FF2B5EF4-FFF2-40B4-BE49-F238E27FC236}">
                <a16:creationId xmlns:a16="http://schemas.microsoft.com/office/drawing/2014/main" id="{14BCC636-8B4D-7F4D-B53E-C635A186D34E}"/>
              </a:ext>
            </a:extLst>
          </p:cNvPr>
          <p:cNvCxnSpPr/>
          <p:nvPr/>
        </p:nvCxnSpPr>
        <p:spPr>
          <a:xfrm flipH="1">
            <a:off x="13814348" y="7730569"/>
            <a:ext cx="612850" cy="288323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AsseRadiale_10">
            <a:extLst>
              <a:ext uri="{FF2B5EF4-FFF2-40B4-BE49-F238E27FC236}">
                <a16:creationId xmlns:a16="http://schemas.microsoft.com/office/drawing/2014/main" id="{EFD8042C-875E-2C4A-BAAE-7290C1ACDDA1}"/>
              </a:ext>
            </a:extLst>
          </p:cNvPr>
          <p:cNvCxnSpPr/>
          <p:nvPr/>
        </p:nvCxnSpPr>
        <p:spPr>
          <a:xfrm flipH="1">
            <a:off x="12694616" y="7730569"/>
            <a:ext cx="1732582" cy="2384695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AsseRadiale_11">
            <a:extLst>
              <a:ext uri="{FF2B5EF4-FFF2-40B4-BE49-F238E27FC236}">
                <a16:creationId xmlns:a16="http://schemas.microsoft.com/office/drawing/2014/main" id="{559546E2-7DCD-B143-B68B-4C0829E69A88}"/>
              </a:ext>
            </a:extLst>
          </p:cNvPr>
          <p:cNvCxnSpPr/>
          <p:nvPr/>
        </p:nvCxnSpPr>
        <p:spPr>
          <a:xfrm flipH="1">
            <a:off x="11874462" y="7730569"/>
            <a:ext cx="2552736" cy="1473823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AsseRadiale_12">
            <a:extLst>
              <a:ext uri="{FF2B5EF4-FFF2-40B4-BE49-F238E27FC236}">
                <a16:creationId xmlns:a16="http://schemas.microsoft.com/office/drawing/2014/main" id="{E099D3F6-1832-F844-AE62-A45FC905EABA}"/>
              </a:ext>
            </a:extLst>
          </p:cNvPr>
          <p:cNvCxnSpPr/>
          <p:nvPr/>
        </p:nvCxnSpPr>
        <p:spPr>
          <a:xfrm flipH="1">
            <a:off x="11495700" y="7730569"/>
            <a:ext cx="2931498" cy="30811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AsseRadiale_13">
            <a:extLst>
              <a:ext uri="{FF2B5EF4-FFF2-40B4-BE49-F238E27FC236}">
                <a16:creationId xmlns:a16="http://schemas.microsoft.com/office/drawing/2014/main" id="{96679130-E0B8-6C46-97A3-0B0554A46B24}"/>
              </a:ext>
            </a:extLst>
          </p:cNvPr>
          <p:cNvCxnSpPr/>
          <p:nvPr/>
        </p:nvCxnSpPr>
        <p:spPr>
          <a:xfrm flipH="1" flipV="1">
            <a:off x="11623821" y="6819696"/>
            <a:ext cx="2803377" cy="910872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AsseRadiale_14">
            <a:extLst>
              <a:ext uri="{FF2B5EF4-FFF2-40B4-BE49-F238E27FC236}">
                <a16:creationId xmlns:a16="http://schemas.microsoft.com/office/drawing/2014/main" id="{C5CD6D25-9558-494B-8712-82479F8F4481}"/>
              </a:ext>
            </a:extLst>
          </p:cNvPr>
          <p:cNvCxnSpPr/>
          <p:nvPr/>
        </p:nvCxnSpPr>
        <p:spPr>
          <a:xfrm flipH="1" flipV="1">
            <a:off x="12236671" y="5758208"/>
            <a:ext cx="2190527" cy="1972360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AsseRadiale_15">
            <a:extLst>
              <a:ext uri="{FF2B5EF4-FFF2-40B4-BE49-F238E27FC236}">
                <a16:creationId xmlns:a16="http://schemas.microsoft.com/office/drawing/2014/main" id="{20A3A787-F042-8746-8E12-FC95587E95DD}"/>
              </a:ext>
            </a:extLst>
          </p:cNvPr>
          <p:cNvCxnSpPr/>
          <p:nvPr/>
        </p:nvCxnSpPr>
        <p:spPr>
          <a:xfrm flipH="1" flipV="1">
            <a:off x="13228283" y="5037760"/>
            <a:ext cx="1198915" cy="2692808"/>
          </a:xfrm>
          <a:prstGeom prst="straightConnector1">
            <a:avLst/>
          </a:prstGeom>
          <a:noFill/>
          <a:ln w="12700">
            <a:solidFill>
              <a:srgbClr val="595959">
                <a:alpha val="100000"/>
              </a:srgbClr>
            </a:solidFill>
            <a:prstDash val="solid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94195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E17F111-5CAA-666D-8782-D03B9C1414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FD2E21DD-089F-5A92-2799-625A731ED1E3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E5F2FAF7-430C-E343-6B32-C55E60E773F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85462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000" b="0" dirty="0">
                <a:solidFill>
                  <a:schemeClr val="tx1"/>
                </a:solidFill>
              </a:rPr>
              <a:t>I servizi maggiormente offerti</a:t>
            </a:r>
            <a:br>
              <a:rPr lang="it-IT" b="0" dirty="0"/>
            </a:br>
            <a:endParaRPr sz="4850" dirty="0">
              <a:solidFill>
                <a:schemeClr val="tx1"/>
              </a:solidFill>
            </a:endParaRPr>
          </a:p>
        </p:txBody>
      </p:sp>
      <p:pic>
        <p:nvPicPr>
          <p:cNvPr id="5" name="Picture 7">
            <a:extLst>
              <a:ext uri="{FF2B5EF4-FFF2-40B4-BE49-F238E27FC236}">
                <a16:creationId xmlns:a16="http://schemas.microsoft.com/office/drawing/2014/main" id="{229C1B50-2728-E2BF-F5A2-1F2E68022C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18954" y="2813051"/>
            <a:ext cx="11266190" cy="822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7181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5FF4464-6665-79C5-4101-C1C15A02E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BD4AF52-06EF-12E6-F7F1-248FE98C4A19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BF6FF68-DC72-32FB-F97A-2421C6C51F08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Frequenza e accessibilità dei servizi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F233825C-2BE8-7592-B3D5-E725E0978E55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91576" y="2970529"/>
            <a:ext cx="17004469" cy="7402026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L’offerta combina servizi continuativi e attività periodiche</a:t>
            </a:r>
            <a:endParaRPr lang="it-IT" sz="4800" b="0" dirty="0">
              <a:solidFill>
                <a:srgbClr val="BA6100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Supporto alla genitorialità: soprattutto </a:t>
            </a:r>
            <a:r>
              <a:rPr lang="it-IT" sz="4800" dirty="0"/>
              <a:t>giornaliero o settimanale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Orientamento ai servizi: prevalentemente </a:t>
            </a:r>
            <a:r>
              <a:rPr lang="it-IT" sz="4800" dirty="0"/>
              <a:t>giornaliero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Formazione dei genitori: soprattutto </a:t>
            </a:r>
            <a:r>
              <a:rPr lang="it-IT" sz="4800" dirty="0"/>
              <a:t>mensile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Accesso: </a:t>
            </a:r>
          </a:p>
          <a:p>
            <a:pPr marL="1143000" lvl="1" indent="-685800" fontAlgn="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4800" dirty="0"/>
              <a:t>Su appuntamento: </a:t>
            </a:r>
            <a:r>
              <a:rPr lang="it-IT" sz="4800" b="1" dirty="0"/>
              <a:t>82,5%</a:t>
            </a:r>
            <a:endParaRPr lang="it-IT" sz="4800" dirty="0"/>
          </a:p>
          <a:p>
            <a:pPr marL="1143000" lvl="1" indent="-685800" fontAlgn="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4800" dirty="0"/>
              <a:t>Libero: </a:t>
            </a:r>
            <a:r>
              <a:rPr lang="it-IT" sz="4800" b="1" dirty="0"/>
              <a:t>79,5%</a:t>
            </a:r>
            <a:endParaRPr lang="it-IT" sz="4800" dirty="0"/>
          </a:p>
          <a:p>
            <a:pPr marL="1143000" lvl="1" indent="-685800" fontAlgn="t">
              <a:lnSpc>
                <a:spcPct val="100000"/>
              </a:lnSpc>
              <a:buFont typeface="Courier New" panose="02070309020205020404" pitchFamily="49" charset="0"/>
              <a:buChar char="o"/>
            </a:pPr>
            <a:r>
              <a:rPr lang="it-IT" sz="4800" dirty="0"/>
              <a:t>Su invio di altri servizi: </a:t>
            </a:r>
            <a:r>
              <a:rPr lang="it-IT" sz="4800" b="1" dirty="0"/>
              <a:t>77,9%</a:t>
            </a: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944A4C2C-D600-46EF-07A3-E00BC44FC8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88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7F5766C3-5BD1-55BC-3F5F-10E83B3E2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3BAF2D90-2B32-9B69-C14A-BC3EC113D77B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3B7CDBE0-5D10-317E-EF21-D1CA2CEAA35C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407034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Una rete territoriale integrata</a:t>
            </a:r>
            <a:br>
              <a:rPr lang="it-IT" b="0" dirty="0"/>
            </a:br>
            <a:br>
              <a:rPr lang="it-IT" b="0" dirty="0"/>
            </a:b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21F3AC57-C328-1495-737F-9539231B6D8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191581" y="2950603"/>
            <a:ext cx="17004469" cy="76790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/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I Centri ambiscono ad agire come nodi di connessione tra servizi</a:t>
            </a:r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Servizi sociali comunali: </a:t>
            </a:r>
            <a:r>
              <a:rPr lang="it-IT" sz="4800" dirty="0"/>
              <a:t>96,7%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Scuole: </a:t>
            </a:r>
            <a:r>
              <a:rPr lang="it-IT" sz="4800" dirty="0"/>
              <a:t>88,4%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Associazioni locali: </a:t>
            </a:r>
            <a:r>
              <a:rPr lang="it-IT" sz="4800" dirty="0"/>
              <a:t>82,6%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Strutture sanitarie: </a:t>
            </a:r>
            <a:r>
              <a:rPr lang="it-IT" sz="4800" dirty="0"/>
              <a:t>82,1%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Altri Centri per le famiglie: </a:t>
            </a:r>
            <a:r>
              <a:rPr lang="it-IT" sz="4800" dirty="0"/>
              <a:t>57,0%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Tribunali e giustizia minorile: </a:t>
            </a:r>
            <a:r>
              <a:rPr lang="it-IT" sz="4800" dirty="0"/>
              <a:t>53,9%</a:t>
            </a:r>
            <a:endParaRPr lang="it-IT" sz="4800" b="0" dirty="0"/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marL="742950" lvl="1" indent="-28575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CA896408-3184-6B2E-2D1A-AB33D95066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427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26CBAA3E-F5A4-8A9C-6A61-BF706F6D2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D24446DC-705B-BFDB-AA64-730D8BF35F21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177F0E9-D248-39D3-F2E8-FC17E3C070D6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L’utenza raggiunta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AE797667-6238-0A2D-CB65-76945498E598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93109" y="2947252"/>
            <a:ext cx="17004469" cy="76790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Oltre 262 mila utenti, con una forte presenza di famiglie con minori</a:t>
            </a:r>
          </a:p>
          <a:p>
            <a:pPr fontAlgn="t">
              <a:lnSpc>
                <a:spcPct val="100000"/>
              </a:lnSpc>
              <a:buNone/>
            </a:pP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Utenti rilevati nel 2025: </a:t>
            </a:r>
            <a:r>
              <a:rPr lang="it-IT" sz="4800" dirty="0"/>
              <a:t>262.843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Media: circa </a:t>
            </a:r>
            <a:r>
              <a:rPr lang="it-IT" sz="4800" dirty="0"/>
              <a:t>563 utenti per Centro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Fascia più numerosa: </a:t>
            </a:r>
            <a:r>
              <a:rPr lang="it-IT" sz="4800" dirty="0"/>
              <a:t>25–60 anni</a:t>
            </a:r>
            <a:r>
              <a:rPr lang="it-IT" sz="4800" b="0" dirty="0"/>
              <a:t>, 96.608 utenti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Famiglie con minori: </a:t>
            </a:r>
            <a:r>
              <a:rPr lang="it-IT" sz="4800" dirty="0"/>
              <a:t>85.595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Famiglie vulnerabili: </a:t>
            </a:r>
            <a:r>
              <a:rPr lang="it-IT" sz="4800" dirty="0"/>
              <a:t>17.817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Famiglie in conflitto: </a:t>
            </a:r>
            <a:r>
              <a:rPr lang="it-IT" sz="4800" dirty="0"/>
              <a:t>13.674</a:t>
            </a:r>
            <a:endParaRPr lang="it-IT" sz="48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4800" b="0" dirty="0"/>
              <a:t>Famiglie immigrate: </a:t>
            </a:r>
            <a:r>
              <a:rPr lang="it-IT" sz="4800" dirty="0"/>
              <a:t>10.388</a:t>
            </a: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E7799673-6E0E-4E2D-1B80-9DA075941A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901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4C919D13-05F1-D906-2437-8769888A5F7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145DBCA1-62DF-9894-E5C5-876F59846A88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2A2A7868-5C44-5B97-2B47-E5ED551AF08F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916183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Strumenti organizzativi e monitoraggio</a:t>
            </a:r>
            <a:br>
              <a:rPr lang="it-IT" b="0" dirty="0"/>
            </a:b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37A586B6-E047-9177-FFF0-A8F9AB9BBE33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916757" y="2931486"/>
            <a:ext cx="17004469" cy="6986528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/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Buona attenzione alla valutazione, ma comunicazione e formalizzazione possono crescere</a:t>
            </a:r>
          </a:p>
          <a:p>
            <a:pPr fontAlgn="t">
              <a:lnSpc>
                <a:spcPct val="100000"/>
              </a:lnSpc>
              <a:buNone/>
            </a:pPr>
            <a:endParaRPr lang="it-IT" sz="5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Sito internet: </a:t>
            </a:r>
            <a:r>
              <a:rPr lang="it-IT" sz="5400" dirty="0"/>
              <a:t>46,6%</a:t>
            </a:r>
            <a:endParaRPr lang="it-IT" sz="5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Carta dei servizi: </a:t>
            </a:r>
            <a:r>
              <a:rPr lang="it-IT" sz="5400" dirty="0"/>
              <a:t>49,3%</a:t>
            </a:r>
            <a:endParaRPr lang="it-IT" sz="5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Protocolli o accordi formalizzati: </a:t>
            </a:r>
            <a:r>
              <a:rPr lang="it-IT" sz="5400" dirty="0"/>
              <a:t>58,7%</a:t>
            </a:r>
            <a:endParaRPr lang="it-IT" sz="5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Monitoraggio dell’efficacia: </a:t>
            </a:r>
            <a:r>
              <a:rPr lang="it-IT" sz="5400" dirty="0"/>
              <a:t>74,2%</a:t>
            </a:r>
            <a:endParaRPr lang="it-IT" sz="5400" b="0" dirty="0"/>
          </a:p>
          <a:p>
            <a:pPr fontAlgn="t">
              <a:lnSpc>
                <a:spcPct val="100000"/>
              </a:lnSpc>
              <a:buNone/>
            </a:pP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6456A56A-FDFB-A32C-7A70-E029EFD31A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263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55705F4C-FFAE-F45B-1E9F-2FEB43A9FF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B15684C8-C16C-AB4B-418F-E187C68642A4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8889F147-0626-EE7D-E991-148DA3CC76C1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Le priorità indicate dai Centri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88418AD4-12AB-6E40-080F-9203EBE89C9F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2001370" y="2917977"/>
            <a:ext cx="17004469" cy="7494359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Stabilità, risorse e capacità di rete sono le condizioni per consolidare il sistema</a:t>
            </a:r>
            <a:endParaRPr lang="it-IT" sz="5400" b="0" dirty="0">
              <a:solidFill>
                <a:srgbClr val="BA6100"/>
              </a:solidFill>
            </a:endParaRPr>
          </a:p>
          <a:p>
            <a:pPr fontAlgn="t">
              <a:lnSpc>
                <a:spcPct val="100000"/>
              </a:lnSpc>
              <a:buNone/>
            </a:pPr>
            <a:endParaRPr lang="it-IT" sz="5400" b="0" dirty="0"/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Rafforzare finanziamenti e continuità delle risorse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Stabilizzare e ampliare il personale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Migliorare disponibilità e adeguatezza degli spazi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Consolidare reti e coordinamento territoriale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Potenziare comunicazione e visibilità</a:t>
            </a:r>
          </a:p>
          <a:p>
            <a:pPr marL="342900" lvl="0" indent="-342900" fontAlgn="t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it-IT" sz="5400" b="0" dirty="0"/>
              <a:t>Rendere più omogeneo il monitoraggio dei risultati</a:t>
            </a:r>
            <a:endParaRPr lang="it-IT" b="0" dirty="0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FBFD4B6B-189B-8080-D269-1D93720D37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990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AA959251-60FF-4C0E-DB1A-1D44A50456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A7C1D33B-FDC4-3AB4-3E77-8E83E1986766}"/>
              </a:ext>
            </a:extLst>
          </p:cNvPr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>
            <a:extLst>
              <a:ext uri="{FF2B5EF4-FFF2-40B4-BE49-F238E27FC236}">
                <a16:creationId xmlns:a16="http://schemas.microsoft.com/office/drawing/2014/main" id="{5134B874-77AD-75CB-E455-5C544B819C33}"/>
              </a:ext>
            </a:extLst>
          </p:cNvPr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2169825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spcBef>
                <a:spcPts val="120"/>
              </a:spcBef>
            </a:pPr>
            <a:r>
              <a:rPr lang="it-IT" sz="4800" b="0" dirty="0"/>
              <a:t>Indagine conoscitiva sui Centri per la famiglia</a:t>
            </a:r>
            <a:br>
              <a:rPr lang="it-IT" sz="4800" b="0" dirty="0"/>
            </a:br>
            <a:br>
              <a:rPr lang="it-IT" sz="4800" b="0" dirty="0"/>
            </a:br>
            <a:r>
              <a:rPr lang="it-IT" sz="4400" b="0" dirty="0">
                <a:solidFill>
                  <a:schemeClr val="tx1"/>
                </a:solidFill>
              </a:rPr>
              <a:t>Dalla rilevazione alle politiche</a:t>
            </a:r>
            <a:endParaRPr sz="4850" dirty="0">
              <a:solidFill>
                <a:schemeClr val="tx1"/>
              </a:solidFill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CBDFE349-8CE0-5B76-2F46-1EFF8B985EBA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1891576" y="2931486"/>
            <a:ext cx="17004469" cy="6801862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it-IT" sz="4800" i="1" dirty="0">
                <a:solidFill>
                  <a:srgbClr val="BA6100"/>
                </a:solidFill>
                <a:latin typeface="Book Antiqua" panose="02040602050305030304" pitchFamily="18" charset="0"/>
              </a:rPr>
              <a:t>Costruire una rete nazionale riconoscibile, accessibile e comparabile</a:t>
            </a:r>
          </a:p>
          <a:p>
            <a:pPr fontAlgn="t">
              <a:lnSpc>
                <a:spcPct val="100000"/>
              </a:lnSpc>
              <a:buNone/>
            </a:pPr>
            <a:endParaRPr lang="it-IT" b="0" dirty="0"/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it-IT" sz="5400" b="0" dirty="0"/>
              <a:t>Definire standard essenziali comuni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it-IT" sz="5400" b="0" dirty="0"/>
              <a:t>Ridurre le differenze territoriali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it-IT" sz="5400" b="0" dirty="0"/>
              <a:t>Rafforzare le professionalità multidisciplinari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it-IT" sz="5400" b="0" dirty="0"/>
              <a:t>Migliorare qualità e omogeneità dei dati</a:t>
            </a:r>
          </a:p>
          <a:p>
            <a:pPr marL="342900" lvl="0" indent="-342900" fontAlgn="t">
              <a:lnSpc>
                <a:spcPct val="100000"/>
              </a:lnSpc>
              <a:buFont typeface="+mj-lt"/>
              <a:buAutoNum type="arabicPeriod"/>
            </a:pPr>
            <a:r>
              <a:rPr lang="it-IT" sz="5400" b="0" dirty="0"/>
              <a:t>Valutare risultati e impatto sulle famiglie</a:t>
            </a:r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5466FAA-0C44-2EDC-3B60-5AF30B7544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8801" y="2420378"/>
            <a:ext cx="1060450" cy="1060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5719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1"/>
            <a:ext cx="20104099" cy="2813050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rgbClr val="F17B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 descr="$PPTXTitle"/>
          <p:cNvSpPr txBox="1">
            <a:spLocks noGrp="1"/>
          </p:cNvSpPr>
          <p:nvPr>
            <p:ph type="title" idx="4294967295"/>
          </p:nvPr>
        </p:nvSpPr>
        <p:spPr>
          <a:xfrm>
            <a:off x="1891576" y="450850"/>
            <a:ext cx="17304608" cy="1012970"/>
          </a:xfrm>
          <a:prstGeom prst="rect">
            <a:avLst/>
          </a:prstGeom>
        </p:spPr>
        <p:txBody>
          <a:bodyPr vert="horz" wrap="square" lIns="0" tIns="15240" rIns="0" bIns="0" rtlCol="0">
            <a:spAutoFit/>
          </a:bodyPr>
          <a:lstStyle/>
          <a:p>
            <a:pPr marL="12700">
              <a:lnSpc>
                <a:spcPts val="8945"/>
              </a:lnSpc>
              <a:spcBef>
                <a:spcPts val="120"/>
              </a:spcBef>
            </a:pPr>
            <a:r>
              <a:rPr lang="it-IT" sz="4800" b="0"/>
              <a:t>Indagine conoscitiva sui Centri per la famiglia </a:t>
            </a:r>
            <a:endParaRPr sz="4850">
              <a:solidFill>
                <a:schemeClr val="tx1"/>
              </a:solidFill>
            </a:endParaRPr>
          </a:p>
        </p:txBody>
      </p:sp>
      <p:sp>
        <p:nvSpPr>
          <p:cNvPr id="6" name="object 2">
            <a:extLst>
              <a:ext uri="{FF2B5EF4-FFF2-40B4-BE49-F238E27FC236}">
                <a16:creationId xmlns:a16="http://schemas.microsoft.com/office/drawing/2014/main" id="{098D2F86-5820-FB74-C03E-4276E9D791B2}"/>
              </a:ext>
            </a:extLst>
          </p:cNvPr>
          <p:cNvSpPr/>
          <p:nvPr/>
        </p:nvSpPr>
        <p:spPr>
          <a:xfrm>
            <a:off x="0" y="2798925"/>
            <a:ext cx="13100049" cy="8618374"/>
          </a:xfrm>
          <a:custGeom>
            <a:avLst/>
            <a:gdLst/>
            <a:ahLst/>
            <a:cxnLst/>
            <a:rect l="l" t="t" r="r" b="b"/>
            <a:pathLst>
              <a:path w="19869785" h="3404870">
                <a:moveTo>
                  <a:pt x="19869423" y="0"/>
                </a:moveTo>
                <a:lnTo>
                  <a:pt x="0" y="0"/>
                </a:lnTo>
                <a:lnTo>
                  <a:pt x="0" y="3404605"/>
                </a:lnTo>
                <a:lnTo>
                  <a:pt x="19869423" y="3404605"/>
                </a:lnTo>
                <a:lnTo>
                  <a:pt x="1986942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lIns="0" tIns="0" rIns="0" bIns="0" rtlCol="0"/>
          <a:lstStyle/>
          <a:p>
            <a:endParaRPr lang="it-IT" sz="9600" b="1" dirty="0">
              <a:latin typeface="Cochocib Script Latin Pro" panose="020F0502020204030204" pitchFamily="2" charset="0"/>
            </a:endParaRPr>
          </a:p>
          <a:p>
            <a:endParaRPr lang="it-IT" sz="9600" b="1" dirty="0">
              <a:latin typeface="Cochocib Script Latin Pro" panose="020F0502020204030204" pitchFamily="2" charset="0"/>
            </a:endParaRPr>
          </a:p>
          <a:p>
            <a:pPr algn="ctr"/>
            <a:r>
              <a:rPr lang="it-IT" sz="9600" b="1" dirty="0">
                <a:latin typeface="Cochocib Script Latin Pro" panose="020F0502020204030204" pitchFamily="2" charset="0"/>
              </a:rPr>
              <a:t>Grazie dell’attenzione</a:t>
            </a:r>
            <a:endParaRPr sz="9600" b="1" dirty="0">
              <a:latin typeface="Cochocib Script Latin Pro" panose="020F0502020204030204" pitchFamily="2" charset="0"/>
            </a:endParaRPr>
          </a:p>
        </p:txBody>
      </p:sp>
      <p:pic>
        <p:nvPicPr>
          <p:cNvPr id="5" name="object 9">
            <a:extLst>
              <a:ext uri="{FF2B5EF4-FFF2-40B4-BE49-F238E27FC236}">
                <a16:creationId xmlns:a16="http://schemas.microsoft.com/office/drawing/2014/main" id="{DB8E4A56-50C9-8A37-A823-F1F678AD799E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93109" y="9911684"/>
            <a:ext cx="709141" cy="796256"/>
          </a:xfrm>
          <a:prstGeom prst="rect">
            <a:avLst/>
          </a:prstGeom>
        </p:spPr>
      </p:pic>
      <p:sp>
        <p:nvSpPr>
          <p:cNvPr id="10" name="object 11">
            <a:extLst>
              <a:ext uri="{FF2B5EF4-FFF2-40B4-BE49-F238E27FC236}">
                <a16:creationId xmlns:a16="http://schemas.microsoft.com/office/drawing/2014/main" id="{FA2D689E-226B-F85E-98BF-F52A367D912F}"/>
              </a:ext>
            </a:extLst>
          </p:cNvPr>
          <p:cNvSpPr txBox="1"/>
          <p:nvPr/>
        </p:nvSpPr>
        <p:spPr>
          <a:xfrm>
            <a:off x="2761131" y="9884374"/>
            <a:ext cx="5939790" cy="78374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6400"/>
              </a:lnSpc>
              <a:spcBef>
                <a:spcPts val="100"/>
              </a:spcBef>
            </a:pPr>
            <a:r>
              <a:rPr sz="2450" b="1" spc="-8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Presidenza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</a:t>
            </a:r>
            <a:r>
              <a:rPr sz="2450" b="1" spc="-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Consiglio</a:t>
            </a:r>
            <a:r>
              <a:rPr sz="2450" b="1" spc="-9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dei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1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Ministri </a:t>
            </a:r>
            <a:r>
              <a:rPr sz="2450" b="1" spc="-7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Dipartimento</a:t>
            </a:r>
            <a:r>
              <a:rPr sz="2450" b="1" spc="-10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6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5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politiche</a:t>
            </a:r>
            <a:r>
              <a:rPr sz="2450" b="1" spc="-10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7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della</a:t>
            </a:r>
            <a:r>
              <a:rPr sz="2450" b="1" spc="-10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sz="2450" b="1" spc="-4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famiglia</a:t>
            </a:r>
            <a:endParaRPr sz="2450" b="1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50567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Abs val="8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charRg st="4294967295" end="429496729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186</TotalTime>
  <Words>666</Words>
  <Application>Microsoft Office PowerPoint</Application>
  <PresentationFormat>Personalizzato</PresentationFormat>
  <Paragraphs>112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9" baseType="lpstr">
      <vt:lpstr>Arial</vt:lpstr>
      <vt:lpstr>Book Antiqua</vt:lpstr>
      <vt:lpstr>Cochocib Script Latin Pro</vt:lpstr>
      <vt:lpstr>Courier New</vt:lpstr>
      <vt:lpstr>Segoe UI</vt:lpstr>
      <vt:lpstr>Office Theme</vt:lpstr>
      <vt:lpstr>Indagine conoscitiva sui Centri per la famiglia</vt:lpstr>
      <vt:lpstr>Indagine conoscitiva sui Centri per la famiglia Prime evidenze sulla rete nazionale</vt:lpstr>
      <vt:lpstr>Indagine conoscitiva sui Centri per la famiglia Una rete di 654 strutture </vt:lpstr>
      <vt:lpstr>Indagine conoscitiva sui Centri per la famiglia  Organizzazione e professionalità</vt:lpstr>
      <vt:lpstr>Indagine conoscitiva sui Centri per la famiglia  I servizi maggiormente offerti</vt:lpstr>
      <vt:lpstr>Indagine conoscitiva sui Centri per la famiglia  I servizi maggiormente offerti </vt:lpstr>
      <vt:lpstr>Indagine conoscitiva sui Centri per la famiglia  Frequenza e accessibilità dei servizi</vt:lpstr>
      <vt:lpstr>Indagine conoscitiva sui Centri per la famiglia  Una rete territoriale integrata  </vt:lpstr>
      <vt:lpstr>Indagine conoscitiva sui Centri per la famiglia  L’utenza raggiunta</vt:lpstr>
      <vt:lpstr>Indagine conoscitiva sui Centri per la famiglia  Strumenti organizzativi e monitoraggio </vt:lpstr>
      <vt:lpstr>Indagine conoscitiva sui Centri per la famiglia  Le priorità indicate dai Centri</vt:lpstr>
      <vt:lpstr>Indagine conoscitiva sui Centri per la famiglia  Dalla rilevazione alle politiche</vt:lpstr>
      <vt:lpstr>Indagine conoscitiva sui Centri per la famiglia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Slides</dc:title>
  <dc:creator>Haunag</dc:creator>
  <cp:lastModifiedBy>Gianfranco Costanzo</cp:lastModifiedBy>
  <cp:revision>7</cp:revision>
  <dcterms:created xsi:type="dcterms:W3CDTF">2026-09-21T14:45:11Z</dcterms:created>
  <dcterms:modified xsi:type="dcterms:W3CDTF">2026-10-05T16:11:33Z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2026-09-18T00:00:00Z</vt:filetime>
  </property>
  <property fmtid="{D5CDD505-2E9C-101B-9397-08002B2CF9AE}" pid="3" name="Creator">
    <vt:lpwstr>QuarkXPress(R) 20.02</vt:lpwstr>
  </property>
  <property fmtid="{D5CDD505-2E9C-101B-9397-08002B2CF9AE}" pid="4" name="LastSaved">
    <vt:filetime>2026-09-21T00:00:00Z</vt:filetime>
  </property>
  <property fmtid="{D5CDD505-2E9C-101B-9397-08002B2CF9AE}" pid="5" name="Producer">
    <vt:lpwstr>QuarkXPress(R) 20.02</vt:lpwstr>
  </property>
  <property fmtid="{D5CDD505-2E9C-101B-9397-08002B2CF9AE}" pid="6" name="XPressPrivate">
    <vt:lpwstr>%%DocumentProcessColors: Cyan Magenta Yellow Black %%EndComments</vt:lpwstr>
  </property>
  <property fmtid="{D5CDD505-2E9C-101B-9397-08002B2CF9AE}" pid="7" name="MSIP_Label_5097a60d-5525-435b-8989-8eb48ac0c8cd_Enabled">
    <vt:lpwstr>true</vt:lpwstr>
  </property>
  <property fmtid="{D5CDD505-2E9C-101B-9397-08002B2CF9AE}" pid="8" name="MSIP_Label_5097a60d-5525-435b-8989-8eb48ac0c8cd_SetDate">
    <vt:lpwstr>2026-10-02T13:21:13Z</vt:lpwstr>
  </property>
  <property fmtid="{D5CDD505-2E9C-101B-9397-08002B2CF9AE}" pid="9" name="MSIP_Label_5097a60d-5525-435b-8989-8eb48ac0c8cd_Method">
    <vt:lpwstr>Standard</vt:lpwstr>
  </property>
  <property fmtid="{D5CDD505-2E9C-101B-9397-08002B2CF9AE}" pid="10" name="MSIP_Label_5097a60d-5525-435b-8989-8eb48ac0c8cd_Name">
    <vt:lpwstr>defa4170-0d19-0005-0004-bc88714345d2</vt:lpwstr>
  </property>
  <property fmtid="{D5CDD505-2E9C-101B-9397-08002B2CF9AE}" pid="11" name="MSIP_Label_5097a60d-5525-435b-8989-8eb48ac0c8cd_SiteId">
    <vt:lpwstr>3e90938b-8b27-4762-b4e8-006a8127a119</vt:lpwstr>
  </property>
  <property fmtid="{D5CDD505-2E9C-101B-9397-08002B2CF9AE}" pid="12" name="MSIP_Label_5097a60d-5525-435b-8989-8eb48ac0c8cd_ActionId">
    <vt:lpwstr>63542fe4-9133-47aa-864d-f8cd9bd90241</vt:lpwstr>
  </property>
  <property fmtid="{D5CDD505-2E9C-101B-9397-08002B2CF9AE}" pid="13" name="MSIP_Label_5097a60d-5525-435b-8989-8eb48ac0c8cd_ContentBits">
    <vt:lpwstr>0</vt:lpwstr>
  </property>
  <property fmtid="{D5CDD505-2E9C-101B-9397-08002B2CF9AE}" pid="14" name="MSIP_Label_5097a60d-5525-435b-8989-8eb48ac0c8cd_Tag">
    <vt:lpwstr>10, 3, 0, 1</vt:lpwstr>
  </property>
</Properties>
</file>