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2" r:id="rId4"/>
    <p:sldId id="259" r:id="rId5"/>
    <p:sldId id="263" r:id="rId6"/>
    <p:sldId id="264" r:id="rId7"/>
    <p:sldId id="265" r:id="rId8"/>
    <p:sldId id="266" r:id="rId9"/>
  </p:sldIdLst>
  <p:sldSz cx="20104100" cy="11417300"/>
  <p:notesSz cx="9671050" cy="688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7B00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/>
    <p:restoredTop sz="94626"/>
  </p:normalViewPr>
  <p:slideViewPr>
    <p:cSldViewPr>
      <p:cViewPr varScale="1">
        <p:scale>
          <a:sx n="50" d="100"/>
          <a:sy n="50" d="100"/>
        </p:scale>
        <p:origin x="960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4789868" cy="11695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 smtClean="0"/>
              <a:t>Il Centro per le Famiglie di Ats 4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2501302" y="3629227"/>
            <a:ext cx="16618547" cy="2305118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 smtClean="0">
                <a:solidFill>
                  <a:srgbClr val="231F20"/>
                </a:solidFill>
                <a:latin typeface="Arial"/>
                <a:cs typeface="Arial"/>
              </a:rPr>
              <a:t>Incubatore di relazioni, 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 err="1">
                <a:solidFill>
                  <a:srgbClr val="231F20"/>
                </a:solidFill>
                <a:latin typeface="Arial"/>
                <a:cs typeface="Arial"/>
              </a:rPr>
              <a:t>h</a:t>
            </a:r>
            <a:r>
              <a:rPr lang="it-IT" sz="4850" b="1" dirty="0" err="1" smtClean="0">
                <a:solidFill>
                  <a:srgbClr val="231F20"/>
                </a:solidFill>
                <a:latin typeface="Arial"/>
                <a:cs typeface="Arial"/>
              </a:rPr>
              <a:t>ub</a:t>
            </a:r>
            <a:r>
              <a:rPr lang="it-IT" sz="4850" b="1" dirty="0" smtClean="0">
                <a:solidFill>
                  <a:srgbClr val="231F20"/>
                </a:solidFill>
                <a:latin typeface="Arial"/>
                <a:cs typeface="Arial"/>
              </a:rPr>
              <a:t> di comunità educanti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lang="it-IT" sz="4850" b="1" dirty="0" smtClean="0">
                <a:solidFill>
                  <a:srgbClr val="231F20"/>
                </a:solidFill>
                <a:latin typeface="Arial"/>
                <a:cs typeface="Arial"/>
              </a:rPr>
              <a:t>antiere di futuro</a:t>
            </a:r>
            <a:endParaRPr lang="it-IT" sz="4850" b="1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501182" y="6732393"/>
            <a:ext cx="12351468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 smtClean="0">
                <a:solidFill>
                  <a:srgbClr val="FFFFFF"/>
                </a:solidFill>
                <a:latin typeface="Arial"/>
                <a:cs typeface="Arial"/>
              </a:rPr>
              <a:t>Dott.ssa Angelini Katia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 smtClean="0">
                <a:solidFill>
                  <a:srgbClr val="231F20"/>
                </a:solidFill>
                <a:latin typeface="Arial"/>
                <a:cs typeface="Arial"/>
              </a:rPr>
              <a:t>Pedagogista – Coordinatrice del Centro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36830" y="0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 smtClean="0"/>
              <a:t>Un Centro. Per le famiglie.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 smtClean="0">
                <a:solidFill>
                  <a:schemeClr val="tx1"/>
                </a:solidFill>
              </a:rPr>
              <a:t>Parole generatrici di rappresentazione mentale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803296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it-IT" sz="4000" spc="-250" dirty="0" smtClean="0"/>
              <a:t>cèntro </a:t>
            </a:r>
            <a:r>
              <a:rPr lang="it-IT" sz="4000" spc="-250" dirty="0"/>
              <a:t>s. </a:t>
            </a:r>
            <a:r>
              <a:rPr lang="it-IT" sz="4000" spc="-250" dirty="0" smtClean="0"/>
              <a:t>m., dal </a:t>
            </a:r>
            <a:r>
              <a:rPr lang="it-IT" sz="4000" spc="-250" dirty="0" err="1"/>
              <a:t>lat</a:t>
            </a:r>
            <a:r>
              <a:rPr lang="it-IT" sz="4000" spc="-250" dirty="0"/>
              <a:t>. </a:t>
            </a:r>
            <a:r>
              <a:rPr lang="it-IT" sz="4000" spc="-250" dirty="0" err="1" smtClean="0"/>
              <a:t>centrum</a:t>
            </a:r>
            <a:r>
              <a:rPr lang="it-IT" sz="4000" spc="-250" dirty="0" smtClean="0"/>
              <a:t> «aculeo, punta, parte </a:t>
            </a:r>
            <a:r>
              <a:rPr lang="it-IT" sz="4000" spc="-250" dirty="0"/>
              <a:t>più interna di una superficie, </a:t>
            </a:r>
            <a:endParaRPr lang="it-IT" sz="4000" spc="-250" dirty="0" smtClean="0"/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it-IT" sz="4000" spc="-250" dirty="0" smtClean="0"/>
              <a:t>di </a:t>
            </a:r>
            <a:r>
              <a:rPr lang="it-IT" sz="4000" spc="-250" dirty="0"/>
              <a:t>un luogo, di uno </a:t>
            </a:r>
            <a:r>
              <a:rPr lang="it-IT" sz="4000" spc="-250" dirty="0" smtClean="0"/>
              <a:t>spazio»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it-IT" sz="4000" spc="-250" dirty="0" smtClean="0"/>
              <a:t>Il CENTRO per le famiglie dell’ Ats n° 4 è in primis uno spazio fisico, 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it-IT" sz="4000" spc="-250" dirty="0" smtClean="0"/>
              <a:t>una sede che accoglie FAMIGLIE 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it-IT" sz="4000" spc="-250" dirty="0" smtClean="0"/>
              <a:t>intese </a:t>
            </a:r>
            <a:r>
              <a:rPr lang="it-IT" sz="4000" spc="-250" dirty="0"/>
              <a:t>come ecosistema </a:t>
            </a:r>
            <a:r>
              <a:rPr lang="it-IT" sz="4000" spc="-250" dirty="0" smtClean="0"/>
              <a:t>relazionale</a:t>
            </a:r>
            <a:r>
              <a:rPr lang="it-IT" sz="4000" spc="-250" dirty="0"/>
              <a:t>, affettivo </a:t>
            </a:r>
            <a:r>
              <a:rPr lang="it-IT" sz="4000" spc="-250" dirty="0" smtClean="0"/>
              <a:t>ed educativo che beneficiano di: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400" b="0" dirty="0" smtClean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b="0" dirty="0" smtClean="0"/>
              <a:t>stabili orari di apertura settimanale</a:t>
            </a:r>
            <a:endParaRPr lang="it-IT" sz="36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b="0" dirty="0"/>
              <a:t>c</a:t>
            </a:r>
            <a:r>
              <a:rPr lang="it-IT" sz="3600" b="0" dirty="0" smtClean="0"/>
              <a:t>ostante e continuativa presenza di un’equipe multisciplinare</a:t>
            </a:r>
            <a:r>
              <a:rPr lang="it-IT" sz="3600" b="0" dirty="0"/>
              <a:t> </a:t>
            </a:r>
            <a:r>
              <a:rPr lang="it-IT" sz="3600" b="0" dirty="0" smtClean="0"/>
              <a:t>specialistica (pedagogista, psicologa, educatrice) 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b="0" dirty="0"/>
              <a:t>s</a:t>
            </a:r>
            <a:r>
              <a:rPr lang="it-IT" sz="3600" b="0" dirty="0" smtClean="0"/>
              <a:t>pazi progettati intenzionalmente 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b="0" dirty="0" smtClean="0"/>
              <a:t>servizi di base (sportello di consulenza pedagogica, psicologica e di mediazione familiare) 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b="0" dirty="0"/>
              <a:t>s</a:t>
            </a:r>
            <a:r>
              <a:rPr lang="it-IT" sz="3600" b="0" dirty="0" smtClean="0"/>
              <a:t>ervizi integrativi che fungono da attivatori territoriali</a:t>
            </a:r>
            <a:endParaRPr lang="it-IT" sz="3600" b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105" dirty="0"/>
              <a:t>I </a:t>
            </a:r>
            <a:r>
              <a:rPr lang="it-IT" spc="-105" dirty="0" smtClean="0"/>
              <a:t>PILASTRI STRATEGICI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 smtClean="0">
                <a:solidFill>
                  <a:schemeClr val="tx1"/>
                </a:solidFill>
              </a:rPr>
              <a:t>Progettazione e cura dello spazio come «terzo educatore»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347144" y="3613639"/>
            <a:ext cx="11506200" cy="705577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20"/>
              </a:spcBef>
            </a:pPr>
            <a:r>
              <a:rPr lang="it-IT" sz="4400" spc="-250" dirty="0" smtClean="0"/>
              <a:t>Gli spazi del </a:t>
            </a:r>
            <a:r>
              <a:rPr lang="it-IT" sz="4400" spc="-250" dirty="0"/>
              <a:t>c</a:t>
            </a:r>
            <a:r>
              <a:rPr lang="it-IT" sz="4400" spc="-250" dirty="0" smtClean="0"/>
              <a:t>entro narrano, rinforzano, facilitano la relazione con e tra famiglie. </a:t>
            </a:r>
            <a:endParaRPr lang="it-IT" sz="4400" spc="-25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algn="l">
              <a:lnSpc>
                <a:spcPct val="100000"/>
              </a:lnSpc>
              <a:spcBef>
                <a:spcPts val="120"/>
              </a:spcBef>
            </a:pPr>
            <a:r>
              <a:rPr lang="it-IT" sz="3600" b="0" dirty="0" smtClean="0"/>
              <a:t>La progettazione biofilica dell’ambiente e il Reggio </a:t>
            </a:r>
            <a:r>
              <a:rPr lang="it-IT" sz="3600" b="0" dirty="0" err="1" smtClean="0"/>
              <a:t>Children</a:t>
            </a:r>
            <a:r>
              <a:rPr lang="it-IT" sz="3600" b="0" dirty="0" smtClean="0"/>
              <a:t> </a:t>
            </a:r>
            <a:r>
              <a:rPr lang="it-IT" sz="3600" b="0" dirty="0" err="1" smtClean="0"/>
              <a:t>Approach</a:t>
            </a:r>
            <a:r>
              <a:rPr lang="it-IT" sz="3600" b="0" dirty="0" smtClean="0"/>
              <a:t> permettono: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3600" b="0" dirty="0" smtClean="0"/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it-IT" sz="3600" b="0" dirty="0"/>
              <a:t>r</a:t>
            </a:r>
            <a:r>
              <a:rPr lang="it-IT" sz="3600" b="0" dirty="0" smtClean="0"/>
              <a:t>iduzione </a:t>
            </a:r>
            <a:r>
              <a:rPr lang="it-IT" sz="3600" b="0" dirty="0"/>
              <a:t>dello stress e regolazione </a:t>
            </a:r>
            <a:r>
              <a:rPr lang="it-IT" sz="3600" b="0" dirty="0" smtClean="0"/>
              <a:t>emotiva</a:t>
            </a: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it-IT" sz="3600" b="0" dirty="0" smtClean="0"/>
              <a:t>stimolazione </a:t>
            </a:r>
            <a:r>
              <a:rPr lang="it-IT" sz="3600" b="0" dirty="0"/>
              <a:t>della relazione </a:t>
            </a:r>
            <a:r>
              <a:rPr lang="it-IT" sz="3600" b="0" dirty="0" smtClean="0"/>
              <a:t>genitore/adulto-figlio/bambino</a:t>
            </a: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it-IT" sz="3600" b="0" dirty="0" smtClean="0"/>
              <a:t>costruzione </a:t>
            </a:r>
            <a:r>
              <a:rPr lang="it-IT" sz="3600" b="0" dirty="0"/>
              <a:t>di reti di supporto tra </a:t>
            </a:r>
            <a:r>
              <a:rPr lang="it-IT" sz="3600" b="0" dirty="0" smtClean="0"/>
              <a:t>pari</a:t>
            </a: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it-IT" sz="3600" b="0" dirty="0" smtClean="0"/>
              <a:t>valorizzazione </a:t>
            </a:r>
            <a:r>
              <a:rPr lang="it-IT" sz="3600" b="0" dirty="0"/>
              <a:t>delle competenze </a:t>
            </a:r>
            <a:r>
              <a:rPr lang="it-IT" sz="3600" b="0" dirty="0" smtClean="0"/>
              <a:t>genitoriali e familiari</a:t>
            </a:r>
            <a:endParaRPr lang="it-IT" sz="3600" b="0" dirty="0"/>
          </a:p>
        </p:txBody>
      </p:sp>
      <p:sp>
        <p:nvSpPr>
          <p:cNvPr id="9" name="Rettangolo 8"/>
          <p:cNvSpPr/>
          <p:nvPr/>
        </p:nvSpPr>
        <p:spPr>
          <a:xfrm>
            <a:off x="6699250" y="10814050"/>
            <a:ext cx="5907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dirty="0" smtClean="0"/>
              <a:t>L’ «Esploratorio» del Centro per le Famiglie dell’ Ats n°4</a:t>
            </a:r>
            <a:endParaRPr lang="it-IT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0051" y="2856867"/>
            <a:ext cx="7004050" cy="856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04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603250" y="3312564"/>
            <a:ext cx="11080226" cy="84202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dirty="0" smtClean="0"/>
              <a:t>La sinergia integrata tra pedagogista, psicologa ed </a:t>
            </a:r>
            <a:r>
              <a:rPr lang="it-IT" sz="4400" dirty="0"/>
              <a:t>educatrice </a:t>
            </a:r>
            <a:r>
              <a:rPr lang="it-IT" sz="4400" dirty="0" smtClean="0"/>
              <a:t>garantisce: 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3600" b="0" dirty="0" smtClean="0"/>
              <a:t>-   una </a:t>
            </a:r>
            <a:r>
              <a:rPr lang="it-IT" sz="3600" b="0" dirty="0"/>
              <a:t>visione olistica del nucleo </a:t>
            </a:r>
            <a:r>
              <a:rPr lang="it-IT" sz="3600" b="0" dirty="0" smtClean="0"/>
              <a:t>familiare</a:t>
            </a: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it-IT" sz="3600" b="0" dirty="0" smtClean="0"/>
              <a:t>intercettazione precoce, prevenzione primaria</a:t>
            </a: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it-IT" sz="3600" b="0" dirty="0"/>
              <a:t>f</a:t>
            </a:r>
            <a:r>
              <a:rPr lang="it-IT" sz="3600" b="0" dirty="0" smtClean="0"/>
              <a:t>ruibilità dei servizi specialistici</a:t>
            </a: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it-IT" sz="3600" b="0" dirty="0"/>
              <a:t>r</a:t>
            </a:r>
            <a:r>
              <a:rPr lang="it-IT" sz="3600" b="0" dirty="0" smtClean="0"/>
              <a:t>ispetto dei bisogni di conciliazione dei tempi di vita e di lavoro</a:t>
            </a: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it-IT" sz="3600" b="0" dirty="0" smtClean="0"/>
              <a:t>abbattimento delle </a:t>
            </a:r>
            <a:r>
              <a:rPr lang="it-IT" sz="3600" b="0" dirty="0"/>
              <a:t>barriere </a:t>
            </a:r>
            <a:r>
              <a:rPr lang="it-IT" sz="3600" b="0" dirty="0" smtClean="0"/>
              <a:t>d'accesso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3600" b="0" dirty="0" smtClean="0"/>
          </a:p>
          <a:p>
            <a:pPr marL="571500" indent="-571500">
              <a:lnSpc>
                <a:spcPct val="100000"/>
              </a:lnSpc>
              <a:spcBef>
                <a:spcPts val="120"/>
              </a:spcBef>
              <a:buFontTx/>
              <a:buChar char="-"/>
            </a:pPr>
            <a:endParaRPr lang="it-IT" sz="3600" b="0" dirty="0" smtClean="0"/>
          </a:p>
          <a:p>
            <a:pPr marL="571500" indent="-571500">
              <a:lnSpc>
                <a:spcPct val="100000"/>
              </a:lnSpc>
              <a:spcBef>
                <a:spcPts val="120"/>
              </a:spcBef>
              <a:buFontTx/>
              <a:buChar char="-"/>
            </a:pPr>
            <a:endParaRPr lang="it-IT" sz="3600" b="0" dirty="0" smtClean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3600" b="0" dirty="0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12188187" y="2798925"/>
            <a:ext cx="7915913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F200F25E-08D1-4748-1C51-C294ACB7E3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33896" y="6623050"/>
            <a:ext cx="8165269" cy="6924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Immagine</a:t>
            </a:r>
            <a:endParaRPr sz="4400" b="0" dirty="0"/>
          </a:p>
        </p:txBody>
      </p:sp>
      <p:sp>
        <p:nvSpPr>
          <p:cNvPr id="9" name="Rettangolo 8"/>
          <p:cNvSpPr/>
          <p:nvPr/>
        </p:nvSpPr>
        <p:spPr>
          <a:xfrm>
            <a:off x="5246370" y="10604443"/>
            <a:ext cx="6445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dirty="0" smtClean="0"/>
              <a:t>La «Stanza di Enea» del Centro per le Famiglie dell’ Ats n°4</a:t>
            </a:r>
            <a:endParaRPr lang="it-IT" dirty="0"/>
          </a:p>
        </p:txBody>
      </p:sp>
      <p:sp>
        <p:nvSpPr>
          <p:cNvPr id="8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4557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105" dirty="0"/>
              <a:t>I </a:t>
            </a:r>
            <a:r>
              <a:rPr lang="it-IT" spc="-105" dirty="0" smtClean="0"/>
              <a:t>PILASTRI </a:t>
            </a:r>
            <a:r>
              <a:rPr lang="it-IT" spc="-105" dirty="0"/>
              <a:t>STRATEGICI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 smtClean="0">
                <a:solidFill>
                  <a:schemeClr val="tx1"/>
                </a:solidFill>
              </a:rPr>
              <a:t>L’ equipe multisciplinare</a:t>
            </a:r>
            <a:endParaRPr sz="4850" dirty="0">
              <a:solidFill>
                <a:schemeClr val="tx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187" y="2798925"/>
            <a:ext cx="7915912" cy="85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3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603250" y="3312564"/>
            <a:ext cx="9220200" cy="76379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dirty="0" smtClean="0"/>
              <a:t>Il Centro si propone come servizio «a bassa </a:t>
            </a:r>
            <a:r>
              <a:rPr lang="it-IT" sz="4400" dirty="0"/>
              <a:t>soglia" </a:t>
            </a:r>
            <a:r>
              <a:rPr lang="it-IT" sz="4400" dirty="0" smtClean="0"/>
              <a:t>istituzionale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3600" b="0" dirty="0" smtClean="0"/>
              <a:t>prevede accesso libero e spontaneo, un </a:t>
            </a:r>
            <a:r>
              <a:rPr lang="it-IT" sz="3600" b="0" dirty="0" err="1" smtClean="0"/>
              <a:t>setting</a:t>
            </a:r>
            <a:r>
              <a:rPr lang="it-IT" sz="3600" b="0" dirty="0" smtClean="0"/>
              <a:t> informale, la presenza di spazi di socializzazione e di rituali di convivialità tra pari.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3600" b="0" dirty="0" smtClean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3600" b="0" dirty="0" smtClean="0"/>
              <a:t>Il gioco condiviso con </a:t>
            </a:r>
            <a:r>
              <a:rPr lang="it-IT" sz="3600" b="0" dirty="0"/>
              <a:t>le professioniste </a:t>
            </a:r>
            <a:r>
              <a:rPr lang="it-IT" sz="3600" b="0" dirty="0" smtClean="0"/>
              <a:t>sostiene </a:t>
            </a:r>
            <a:r>
              <a:rPr lang="it-IT" sz="3600" b="0" dirty="0"/>
              <a:t>la qualità del tempo </a:t>
            </a:r>
            <a:r>
              <a:rPr lang="it-IT" sz="3600" b="0" dirty="0" smtClean="0"/>
              <a:t>genitoriale, innesca processi riflessivi e favorisce la </a:t>
            </a:r>
            <a:r>
              <a:rPr lang="it-IT" sz="3600" b="0" dirty="0"/>
              <a:t>nascita di reti spontanee di mutuo </a:t>
            </a:r>
            <a:r>
              <a:rPr lang="it-IT" sz="3600" b="0" dirty="0" smtClean="0"/>
              <a:t>aiuto tra famiglie.</a:t>
            </a:r>
            <a:endParaRPr lang="it-IT" sz="440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dirty="0"/>
          </a:p>
        </p:txBody>
      </p:sp>
      <p:sp>
        <p:nvSpPr>
          <p:cNvPr id="8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4557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105" dirty="0"/>
              <a:t>I </a:t>
            </a:r>
            <a:r>
              <a:rPr lang="it-IT" spc="-105" dirty="0" smtClean="0"/>
              <a:t>PILASTRI STRATEGICI</a:t>
            </a:r>
          </a:p>
          <a:p>
            <a:pPr marL="12700">
              <a:lnSpc>
                <a:spcPts val="5765"/>
              </a:lnSpc>
            </a:pPr>
            <a:r>
              <a:rPr lang="it-IT" sz="4850" dirty="0" smtClean="0">
                <a:solidFill>
                  <a:schemeClr val="tx1"/>
                </a:solidFill>
              </a:rPr>
              <a:t>Accessibilità informale</a:t>
            </a:r>
            <a:endParaRPr sz="4850" dirty="0">
              <a:solidFill>
                <a:schemeClr val="tx1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179" y="2799713"/>
            <a:ext cx="9986113" cy="8608298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2290619" y="10765886"/>
            <a:ext cx="7532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dirty="0" smtClean="0"/>
              <a:t>Libera esplorazione botanica e materica presso il Centro per le Famiglie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6354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603250" y="3210594"/>
            <a:ext cx="10363200" cy="718658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dirty="0" smtClean="0"/>
              <a:t>Il Centro ha gradualmente visto crescere la sua natura di </a:t>
            </a:r>
            <a:r>
              <a:rPr lang="it-IT" sz="4400" dirty="0" err="1" smtClean="0"/>
              <a:t>hub</a:t>
            </a:r>
            <a:r>
              <a:rPr lang="it-IT" sz="4400" dirty="0" smtClean="0"/>
              <a:t> </a:t>
            </a:r>
            <a:r>
              <a:rPr lang="it-IT" sz="4400" dirty="0"/>
              <a:t>propulsore della comunità </a:t>
            </a:r>
            <a:r>
              <a:rPr lang="it-IT" sz="4400" dirty="0" smtClean="0"/>
              <a:t>educante attraverso: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it-IT" sz="4400" dirty="0" smtClean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3600" b="0" dirty="0" smtClean="0"/>
              <a:t>- metodologia </a:t>
            </a:r>
            <a:r>
              <a:rPr lang="it-IT" sz="3600" b="0" dirty="0"/>
              <a:t>di progettazione partecipata e di </a:t>
            </a:r>
            <a:r>
              <a:rPr lang="it-IT" sz="3600" b="0" dirty="0" smtClean="0"/>
              <a:t>rete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3600" b="0" dirty="0" smtClean="0"/>
              <a:t>- </a:t>
            </a:r>
            <a:r>
              <a:rPr lang="it-IT" sz="3600" b="0" dirty="0" smtClean="0"/>
              <a:t>interventi </a:t>
            </a:r>
            <a:r>
              <a:rPr lang="it-IT" sz="3600" b="0" dirty="0" smtClean="0"/>
              <a:t>a </a:t>
            </a:r>
            <a:r>
              <a:rPr lang="it-IT" sz="3600" b="0" dirty="0"/>
              <a:t>regia </a:t>
            </a:r>
            <a:r>
              <a:rPr lang="it-IT" sz="3600" b="0" dirty="0" smtClean="0"/>
              <a:t>integrata </a:t>
            </a:r>
          </a:p>
          <a:p>
            <a:pPr>
              <a:spcBef>
                <a:spcPts val="600"/>
              </a:spcBef>
            </a:pPr>
            <a:r>
              <a:rPr lang="it-IT" sz="3600" b="0" dirty="0" smtClean="0"/>
              <a:t>- partnership territoriali </a:t>
            </a:r>
            <a:r>
              <a:rPr lang="it-IT" sz="3600" b="0" dirty="0" smtClean="0"/>
              <a:t>con Azienda Sanitaria (</a:t>
            </a:r>
            <a:r>
              <a:rPr lang="it-IT" sz="3600" b="0" dirty="0" err="1" smtClean="0"/>
              <a:t>Ast</a:t>
            </a:r>
            <a:r>
              <a:rPr lang="it-IT" sz="3600" b="0" dirty="0" smtClean="0"/>
              <a:t>) e agenzie educative territoriali</a:t>
            </a:r>
          </a:p>
          <a:p>
            <a:pPr>
              <a:spcBef>
                <a:spcPts val="600"/>
              </a:spcBef>
            </a:pPr>
            <a:r>
              <a:rPr lang="it-IT" sz="3600" b="0" dirty="0" smtClean="0"/>
              <a:t>- capillarità dei servizi</a:t>
            </a:r>
            <a:endParaRPr lang="it-IT" sz="3600" b="0" dirty="0" smtClean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3600" b="0" dirty="0" smtClean="0"/>
              <a:t>- valorizzazione </a:t>
            </a:r>
            <a:r>
              <a:rPr lang="it-IT" sz="3600" b="0" dirty="0"/>
              <a:t>delle competenze </a:t>
            </a:r>
            <a:r>
              <a:rPr lang="it-IT" sz="3600" b="0" dirty="0" smtClean="0"/>
              <a:t>diffuse</a:t>
            </a:r>
            <a:endParaRPr lang="it-IT" sz="3600" b="0" dirty="0" smtClean="0"/>
          </a:p>
        </p:txBody>
      </p:sp>
      <p:sp>
        <p:nvSpPr>
          <p:cNvPr id="8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4557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105" dirty="0"/>
              <a:t>I </a:t>
            </a:r>
            <a:r>
              <a:rPr lang="it-IT" spc="-105" dirty="0" smtClean="0"/>
              <a:t>PILASTRI STRATEGICI</a:t>
            </a:r>
          </a:p>
          <a:p>
            <a:pPr marL="12700">
              <a:lnSpc>
                <a:spcPts val="5765"/>
              </a:lnSpc>
            </a:pPr>
            <a:r>
              <a:rPr lang="it-IT" sz="4850" dirty="0" smtClean="0">
                <a:solidFill>
                  <a:schemeClr val="tx1"/>
                </a:solidFill>
              </a:rPr>
              <a:t>Co-progettazione dei servizi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861050" y="10963875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dirty="0" smtClean="0"/>
              <a:t>Rituale del «saluto» presso il Centro per le Famiglie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02" r="-466"/>
          <a:stretch/>
        </p:blipFill>
        <p:spPr>
          <a:xfrm>
            <a:off x="11542393" y="2813051"/>
            <a:ext cx="8570597" cy="860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19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4557" y="450850"/>
            <a:ext cx="17304608" cy="11567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105" dirty="0" smtClean="0"/>
              <a:t>UN CANTIERE DI FUTURO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6805164" y="10884236"/>
            <a:ext cx="4865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dirty="0" smtClean="0"/>
              <a:t>Nonno Anselmo e la «barca a vela del futuro»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9" r="3437" b="-74"/>
          <a:stretch/>
        </p:blipFill>
        <p:spPr>
          <a:xfrm>
            <a:off x="12218669" y="2813051"/>
            <a:ext cx="7848600" cy="8610600"/>
          </a:xfrm>
          <a:prstGeom prst="rect">
            <a:avLst/>
          </a:prstGeom>
        </p:spPr>
      </p:pic>
      <p:sp>
        <p:nvSpPr>
          <p:cNvPr id="9" name="object 4"/>
          <p:cNvSpPr txBox="1">
            <a:spLocks noGrp="1"/>
          </p:cNvSpPr>
          <p:nvPr>
            <p:ph type="body" idx="4294967295"/>
          </p:nvPr>
        </p:nvSpPr>
        <p:spPr>
          <a:xfrm>
            <a:off x="1347144" y="3613639"/>
            <a:ext cx="11506200" cy="6924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20"/>
              </a:spcBef>
            </a:pPr>
            <a:r>
              <a:rPr lang="it-IT" sz="4400" spc="-250" dirty="0" smtClean="0"/>
              <a:t> </a:t>
            </a:r>
          </a:p>
        </p:txBody>
      </p:sp>
      <p:sp>
        <p:nvSpPr>
          <p:cNvPr id="10" name="object 4"/>
          <p:cNvSpPr txBox="1">
            <a:spLocks noGrp="1"/>
          </p:cNvSpPr>
          <p:nvPr>
            <p:ph type="body" idx="4294967295"/>
          </p:nvPr>
        </p:nvSpPr>
        <p:spPr>
          <a:xfrm>
            <a:off x="603250" y="3312564"/>
            <a:ext cx="10058400" cy="677108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it-IT" sz="4400" dirty="0" smtClean="0"/>
              <a:t>Il Centro che ci corrisponde è 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it-IT" sz="3600" b="0" dirty="0" smtClean="0"/>
              <a:t>quello in cui l’equipe multidisciplinare</a:t>
            </a:r>
            <a:r>
              <a:rPr lang="it-IT" sz="3600" b="0" dirty="0"/>
              <a:t>, le istituzioni e le famiglie operano in una dimensione di co-progettazione generativa e corresponsabilità </a:t>
            </a:r>
            <a:r>
              <a:rPr lang="it-IT" sz="3600" b="0" dirty="0" smtClean="0"/>
              <a:t>educativa.</a:t>
            </a:r>
            <a:endParaRPr lang="it-IT" sz="3600" b="0" dirty="0"/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endParaRPr lang="it-IT" sz="3600" b="0" dirty="0" smtClean="0"/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it-IT" sz="3600" b="0" dirty="0" smtClean="0"/>
              <a:t>E’ un luogo che educa la bellezza.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it-IT" sz="3600" b="0" dirty="0" smtClean="0"/>
              <a:t>E’ incubatore di relazioni autentiche.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it-IT" sz="3600" b="0" dirty="0" smtClean="0"/>
              <a:t>E’ piazza viva.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it-IT" sz="3600" b="0" dirty="0" smtClean="0"/>
              <a:t>E’ un cantiere di futuro.</a:t>
            </a:r>
            <a:endParaRPr lang="it-IT" sz="4400" dirty="0" smtClean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it-IT" sz="3600" b="0" dirty="0"/>
          </a:p>
        </p:txBody>
      </p:sp>
    </p:spTree>
    <p:extLst>
      <p:ext uri="{BB962C8B-B14F-4D97-AF65-F5344CB8AC3E}">
        <p14:creationId xmlns:p14="http://schemas.microsoft.com/office/powerpoint/2010/main" val="4186586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8070850" y="4122414"/>
            <a:ext cx="11201400" cy="11695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 smtClean="0"/>
              <a:t>Grazie per l’attenzione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331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1118</TotalTime>
  <Words>572</Words>
  <Application>Microsoft Office PowerPoint</Application>
  <PresentationFormat>Personalizzato</PresentationFormat>
  <Paragraphs>81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0" baseType="lpstr">
      <vt:lpstr>Arial</vt:lpstr>
      <vt:lpstr>Office Theme</vt:lpstr>
      <vt:lpstr>Il Centro per le Famiglie di Ats 4</vt:lpstr>
      <vt:lpstr>Un Centro. Per le famiglie. Parole generatrici di rappresentazione mentale</vt:lpstr>
      <vt:lpstr>I PILASTRI STRATEGICI Progettazione e cura dello spazio come «terzo educatore»</vt:lpstr>
      <vt:lpstr>I PILASTRI STRATEGICI L’ equipe multisciplinare</vt:lpstr>
      <vt:lpstr>I PILASTRI STRATEGICI Accessibilità informale</vt:lpstr>
      <vt:lpstr>I PILASTRI STRATEGICI Co-progettazione dei servizi</vt:lpstr>
      <vt:lpstr>UN CANTIERE DI FUTURO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Admin</cp:lastModifiedBy>
  <cp:revision>47</cp:revision>
  <dcterms:created xsi:type="dcterms:W3CDTF">2026-09-21T14:45:11Z</dcterms:created>
  <dcterms:modified xsi:type="dcterms:W3CDTF">2026-10-05T08:28:15Z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