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2" r:id="rId4"/>
    <p:sldId id="263" r:id="rId5"/>
    <p:sldId id="264" r:id="rId6"/>
    <p:sldId id="259" r:id="rId7"/>
  </p:sldIdLst>
  <p:sldSz cx="20104100" cy="11417300"/>
  <p:notesSz cx="20104100" cy="11417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6100"/>
    <a:srgbClr val="F17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/>
    <p:restoredTop sz="94626"/>
  </p:normalViewPr>
  <p:slideViewPr>
    <p:cSldViewPr>
      <p:cViewPr varScale="1">
        <p:scale>
          <a:sx n="34" d="100"/>
          <a:sy n="34" d="100"/>
        </p:scale>
        <p:origin x="90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4370" y="1671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4367510" cy="23237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Centri per la famiglia nella Regione Marche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2501182" y="4723317"/>
            <a:ext cx="16618547" cy="766235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00" dirty="0">
                <a:latin typeface="Arial"/>
                <a:cs typeface="Arial"/>
              </a:rPr>
              <a:t>Normativa </a:t>
            </a:r>
            <a:r>
              <a:rPr lang="it-IT" sz="4800">
                <a:latin typeface="Arial"/>
                <a:cs typeface="Arial"/>
              </a:rPr>
              <a:t>e diffusione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501302" y="5924557"/>
            <a:ext cx="16923347" cy="2343590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Dott.ssa Maria Elena Tartari </a:t>
            </a: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Dirigente Direzione Politiche Sociali della Regione Marche </a:t>
            </a: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06" y="0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20534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Legge Regionale n.30 del 1998 </a:t>
            </a:r>
            <a:br>
              <a:rPr lang="it-IT" spc="-250" dirty="0"/>
            </a:br>
            <a:r>
              <a:rPr lang="it-IT" sz="6000" spc="-250" dirty="0"/>
              <a:t>«Interventi a favore della famiglia»</a:t>
            </a:r>
            <a:endParaRPr lang="it-IT" sz="4850" dirty="0"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136650" y="2965450"/>
            <a:ext cx="17537869" cy="72071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/>
            <a:r>
              <a:rPr lang="it-IT" sz="6000" dirty="0">
                <a:solidFill>
                  <a:schemeClr val="accent6">
                    <a:lumMod val="50000"/>
                  </a:schemeClr>
                </a:solidFill>
                <a:latin typeface="Titillium Web" panose="00000500000000000000" pitchFamily="2" charset="0"/>
              </a:rPr>
              <a:t>Art. 2 (Interventi di sostegno alle famiglie)</a:t>
            </a:r>
          </a:p>
          <a:p>
            <a:pPr algn="just"/>
            <a:r>
              <a:rPr lang="it-IT" sz="4000" b="0" i="0" dirty="0">
                <a:solidFill>
                  <a:schemeClr val="accent6">
                    <a:lumMod val="50000"/>
                  </a:schemeClr>
                </a:solidFill>
                <a:effectLst/>
                <a:latin typeface="Titillium Web" panose="00000500000000000000" pitchFamily="2" charset="0"/>
              </a:rPr>
              <a:t>1.</a:t>
            </a:r>
            <a:r>
              <a:rPr lang="it-IT" sz="3600" b="0" dirty="0"/>
              <a:t>…omissis …</a:t>
            </a:r>
          </a:p>
          <a:p>
            <a:pPr algn="just"/>
            <a:endParaRPr lang="it-IT" sz="4000" b="0" dirty="0">
              <a:solidFill>
                <a:schemeClr val="accent6">
                  <a:lumMod val="50000"/>
                </a:schemeClr>
              </a:solidFill>
              <a:latin typeface="Titillium Web" panose="00000500000000000000" pitchFamily="2" charset="0"/>
            </a:endParaRPr>
          </a:p>
          <a:p>
            <a:pPr algn="l"/>
            <a:r>
              <a:rPr lang="it-IT" sz="4400" b="0" dirty="0">
                <a:solidFill>
                  <a:schemeClr val="accent6">
                    <a:lumMod val="50000"/>
                  </a:schemeClr>
                </a:solidFill>
                <a:latin typeface="Titillium Web" panose="00000500000000000000" pitchFamily="2" charset="0"/>
              </a:rPr>
              <a:t>2</a:t>
            </a:r>
            <a:r>
              <a:rPr lang="it-IT" sz="4000" b="0" dirty="0">
                <a:solidFill>
                  <a:schemeClr val="accent6">
                    <a:lumMod val="50000"/>
                  </a:schemeClr>
                </a:solidFill>
                <a:latin typeface="Titillium Web" panose="00000500000000000000" pitchFamily="2" charset="0"/>
              </a:rPr>
              <a:t>. </a:t>
            </a:r>
            <a:r>
              <a:rPr lang="it-IT" sz="4000" b="0" dirty="0"/>
              <a:t>La Regione concede altresì finanziamenti ai Comuni per</a:t>
            </a:r>
          </a:p>
          <a:p>
            <a:pPr marL="742950" indent="-742950" algn="l">
              <a:spcBef>
                <a:spcPts val="120"/>
              </a:spcBef>
              <a:buFont typeface="+mj-lt"/>
              <a:buAutoNum type="alphaLcParenR"/>
            </a:pPr>
            <a:r>
              <a:rPr lang="it-IT" sz="4000" b="0" dirty="0"/>
              <a:t>il pagamento di polizze assicurative per la copertura dei rischi infortunistici domestici del componente della famiglia che svolge il lavoro domestico in modo esclusivo nell'ambito della stessa</a:t>
            </a:r>
          </a:p>
          <a:p>
            <a:pPr marL="742950" indent="-742950" algn="l">
              <a:spcBef>
                <a:spcPts val="120"/>
              </a:spcBef>
              <a:buFont typeface="+mj-lt"/>
              <a:buAutoNum type="alphaLcParenR"/>
            </a:pPr>
            <a:r>
              <a:rPr lang="it-IT" sz="4000" b="0" dirty="0"/>
              <a:t>progetti volti a divulgare modalità di prevenzione degli infortuni domestici;</a:t>
            </a:r>
          </a:p>
          <a:p>
            <a:pPr algn="l">
              <a:spcBef>
                <a:spcPts val="120"/>
              </a:spcBef>
            </a:pPr>
            <a:endParaRPr lang="it-IT" sz="4000" b="0" dirty="0"/>
          </a:p>
          <a:p>
            <a:pPr algn="l">
              <a:spcBef>
                <a:spcPts val="120"/>
              </a:spcBef>
            </a:pPr>
            <a:r>
              <a:rPr lang="it-IT" sz="4000" dirty="0">
                <a:solidFill>
                  <a:srgbClr val="BA6100"/>
                </a:solidFill>
              </a:rPr>
              <a:t>b bis) l’istituzione di centri per la famiglia e scuole per genitori in 			collaborazione con le istituzioni pubbliche e del terzo settore..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59" y="-82550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831850" y="450850"/>
            <a:ext cx="18147469" cy="11567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Delibera Giunta Regionale n. 1091 del 2024</a:t>
            </a:r>
            <a:endParaRPr lang="it-IT"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365250" y="3854296"/>
            <a:ext cx="17614069" cy="370870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/>
            <a:r>
              <a:rPr lang="it-IT" sz="6000" b="0" dirty="0">
                <a:solidFill>
                  <a:schemeClr val="accent6">
                    <a:lumMod val="50000"/>
                  </a:schemeClr>
                </a:solidFill>
                <a:latin typeface="Titillium Web" panose="00000500000000000000" pitchFamily="2" charset="0"/>
              </a:rPr>
              <a:t>«Piano Nazionale per la Famiglia e Legge Regionale 30/1998 -  Approvazione delle </a:t>
            </a:r>
            <a:r>
              <a:rPr lang="it-IT" sz="6000" dirty="0">
                <a:solidFill>
                  <a:schemeClr val="accent6">
                    <a:lumMod val="50000"/>
                  </a:schemeClr>
                </a:solidFill>
                <a:latin typeface="Titillium Web" panose="00000500000000000000" pitchFamily="2" charset="0"/>
              </a:rPr>
              <a:t>linee guida regionali per l’armonizzazione delle attività dei Centri per le famiglie nella Regione Marche”</a:t>
            </a:r>
          </a:p>
        </p:txBody>
      </p:sp>
    </p:spTree>
    <p:extLst>
      <p:ext uri="{BB962C8B-B14F-4D97-AF65-F5344CB8AC3E}">
        <p14:creationId xmlns:p14="http://schemas.microsoft.com/office/powerpoint/2010/main" val="468981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215" y="1356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670050" y="298450"/>
            <a:ext cx="17304608" cy="217040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Legge Regionale n.8 del 2025 </a:t>
            </a:r>
            <a:r>
              <a:rPr lang="it-IT" sz="5400" spc="-250" dirty="0"/>
              <a:t>«Interventi a sostegno della famiglia, della genitorialità e della natalità»</a:t>
            </a:r>
            <a:endParaRPr lang="it-IT"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985332" y="3213608"/>
            <a:ext cx="17614069" cy="734047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/>
            <a:r>
              <a:rPr lang="it-IT" sz="6000" dirty="0">
                <a:solidFill>
                  <a:schemeClr val="accent6">
                    <a:lumMod val="50000"/>
                  </a:schemeClr>
                </a:solidFill>
                <a:latin typeface="Titillium Web" panose="00000500000000000000" pitchFamily="2" charset="0"/>
              </a:rPr>
              <a:t>Art. 16 (Sportelli per la famiglia)</a:t>
            </a:r>
          </a:p>
          <a:p>
            <a:pPr algn="just"/>
            <a:endParaRPr lang="it-IT" sz="3200" dirty="0"/>
          </a:p>
          <a:p>
            <a:pPr algn="just"/>
            <a:r>
              <a:rPr lang="it-IT" sz="3200" dirty="0"/>
              <a:t>Gli ATS e i Comuni</a:t>
            </a:r>
            <a:r>
              <a:rPr lang="it-IT" sz="3200" b="0" dirty="0"/>
              <a:t>, in forma singola o associata, in collaborazione con i consultori familiari, anche con il sostegno della Regione:</a:t>
            </a:r>
          </a:p>
          <a:p>
            <a:pPr algn="just"/>
            <a:endParaRPr lang="it-IT" sz="3200" b="0" dirty="0"/>
          </a:p>
          <a:p>
            <a:pPr marL="742950" indent="-742950" algn="just">
              <a:buAutoNum type="alphaLcParenR"/>
            </a:pPr>
            <a:r>
              <a:rPr lang="it-IT" sz="3200" dirty="0"/>
              <a:t>possono attivare sportelli per la famiglia</a:t>
            </a:r>
            <a:r>
              <a:rPr lang="it-IT" sz="3200" b="0" dirty="0"/>
              <a:t>, che assicurano attività di supporto per agevolare la conoscenza delle norme e dei provvedimenti nazionali, regionali e locali in materia di politiche familiari e di accesso ai servizi rivolti ai nuclei familiari, forniscono informazioni, raccordano risorse pubbliche e private solidaristiche e favoriscono iniziative sociali di mutuo aiuto;</a:t>
            </a:r>
          </a:p>
          <a:p>
            <a:pPr marL="742950" indent="-742950" algn="just">
              <a:buAutoNum type="alphaLcParenR"/>
            </a:pPr>
            <a:r>
              <a:rPr lang="it-IT" sz="3200" dirty="0"/>
              <a:t>collaborano con la Giunta regionale per l'individuazione di forme di coordinamento </a:t>
            </a:r>
            <a:r>
              <a:rPr lang="it-IT" sz="3200" b="0" dirty="0"/>
              <a:t>tra gli sportelli per la famiglia e le strutture regionali, provinciali, comunali, delle AST e degli altri enti pubblici che svolgono attività d'interesse per la famiglia, al fine di fornire un supporto complessivo alla stessa.</a:t>
            </a:r>
          </a:p>
        </p:txBody>
      </p:sp>
    </p:spTree>
    <p:extLst>
      <p:ext uri="{BB962C8B-B14F-4D97-AF65-F5344CB8AC3E}">
        <p14:creationId xmlns:p14="http://schemas.microsoft.com/office/powerpoint/2010/main" val="3320888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365250" y="3422650"/>
            <a:ext cx="17614069" cy="413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/>
            <a:br>
              <a:rPr lang="it-IT" sz="6000" b="0" dirty="0">
                <a:solidFill>
                  <a:schemeClr val="accent6">
                    <a:lumMod val="50000"/>
                  </a:schemeClr>
                </a:solidFill>
                <a:latin typeface="Titillium Web" panose="00000500000000000000" pitchFamily="2" charset="0"/>
              </a:rPr>
            </a:br>
            <a:r>
              <a:rPr lang="it-IT" sz="6000" dirty="0">
                <a:solidFill>
                  <a:schemeClr val="accent6">
                    <a:lumMod val="50000"/>
                  </a:schemeClr>
                </a:solidFill>
                <a:latin typeface="Titillium Web" panose="00000500000000000000" pitchFamily="2" charset="0"/>
              </a:rPr>
              <a:t>Art. 17 (Centri per la famiglia)</a:t>
            </a:r>
          </a:p>
          <a:p>
            <a:pPr algn="ctr"/>
            <a:r>
              <a:rPr lang="it-IT" sz="6000" dirty="0">
                <a:solidFill>
                  <a:schemeClr val="accent6">
                    <a:lumMod val="50000"/>
                  </a:schemeClr>
                </a:solidFill>
                <a:latin typeface="Titillium Web" panose="00000500000000000000" pitchFamily="2" charset="0"/>
              </a:rPr>
              <a:t>  </a:t>
            </a:r>
          </a:p>
          <a:p>
            <a:pPr algn="ctr"/>
            <a:r>
              <a:rPr lang="it-IT" sz="4400" dirty="0"/>
              <a:t>1. La Regione sostiene i centri per la famiglia attivati dagli ATS, dai Comuni o dagli enti del terzo settore.</a:t>
            </a:r>
            <a:endParaRPr lang="it-IT" sz="3600" dirty="0"/>
          </a:p>
        </p:txBody>
      </p:sp>
      <p:sp>
        <p:nvSpPr>
          <p:cNvPr id="5" name="object 3" descr="$PPTXTitle">
            <a:extLst>
              <a:ext uri="{FF2B5EF4-FFF2-40B4-BE49-F238E27FC236}">
                <a16:creationId xmlns:a16="http://schemas.microsoft.com/office/drawing/2014/main" id="{CC865752-4878-0448-8D98-D44E8C6D542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70050" y="298450"/>
            <a:ext cx="17304608" cy="217040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Legge Regionale n.8 del 2025 </a:t>
            </a:r>
            <a:r>
              <a:rPr lang="it-IT" sz="5400" spc="-250" dirty="0"/>
              <a:t>«Interventi a sostegno della famiglia, della genitorialità e della natalità»</a:t>
            </a:r>
            <a:endParaRPr lang="it-IT" sz="48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454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" y="0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1567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LA RETE DEI CENTRI PER LA FAMIGLIA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10052049" y="2798925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F200F25E-08D1-4748-1C51-C294ACB7E3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33896" y="6623050"/>
            <a:ext cx="8165269" cy="6924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Immagine</a:t>
            </a:r>
            <a:endParaRPr sz="4400" b="0" dirty="0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40BB41B4-3ED9-3F4A-7ADA-FB1BF41BF229}"/>
              </a:ext>
            </a:extLst>
          </p:cNvPr>
          <p:cNvGrpSpPr/>
          <p:nvPr/>
        </p:nvGrpSpPr>
        <p:grpSpPr>
          <a:xfrm>
            <a:off x="10204450" y="3006817"/>
            <a:ext cx="9917361" cy="8264433"/>
            <a:chOff x="4572001" y="1301383"/>
            <a:chExt cx="7436728" cy="5242629"/>
          </a:xfrm>
        </p:grpSpPr>
        <p:pic>
          <p:nvPicPr>
            <p:cNvPr id="9" name="Immagine 8" descr="Immagine che contiene testo, mappa, atlante&#10;&#10;Il contenuto generato dall'IA potrebbe non essere corretto.">
              <a:extLst>
                <a:ext uri="{FF2B5EF4-FFF2-40B4-BE49-F238E27FC236}">
                  <a16:creationId xmlns:a16="http://schemas.microsoft.com/office/drawing/2014/main" id="{ED8B1FE5-A8A0-49FF-C549-785FC1CC9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1" y="1301383"/>
              <a:ext cx="7436728" cy="5242629"/>
            </a:xfrm>
            <a:prstGeom prst="rect">
              <a:avLst/>
            </a:prstGeom>
          </p:spPr>
        </p:pic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id="{3E7CC75B-DA53-22C2-244B-9408941CB583}"/>
                </a:ext>
              </a:extLst>
            </p:cNvPr>
            <p:cNvSpPr txBox="1"/>
            <p:nvPr/>
          </p:nvSpPr>
          <p:spPr>
            <a:xfrm>
              <a:off x="6147434" y="1643762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CF</a:t>
              </a:r>
            </a:p>
          </p:txBody>
        </p:sp>
        <p:sp>
          <p:nvSpPr>
            <p:cNvPr id="11" name="CasellaDiTesto 10">
              <a:extLst>
                <a:ext uri="{FF2B5EF4-FFF2-40B4-BE49-F238E27FC236}">
                  <a16:creationId xmlns:a16="http://schemas.microsoft.com/office/drawing/2014/main" id="{48CAC8C2-2152-0C85-E5E6-3688142E3170}"/>
                </a:ext>
              </a:extLst>
            </p:cNvPr>
            <p:cNvSpPr txBox="1"/>
            <p:nvPr/>
          </p:nvSpPr>
          <p:spPr>
            <a:xfrm>
              <a:off x="5504674" y="2969325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CF</a:t>
              </a:r>
            </a:p>
          </p:txBody>
        </p:sp>
        <p:sp>
          <p:nvSpPr>
            <p:cNvPr id="12" name="CasellaDiTesto 11">
              <a:extLst>
                <a:ext uri="{FF2B5EF4-FFF2-40B4-BE49-F238E27FC236}">
                  <a16:creationId xmlns:a16="http://schemas.microsoft.com/office/drawing/2014/main" id="{F96A2FE8-544A-1F60-F14D-5AC4D6F73A28}"/>
                </a:ext>
              </a:extLst>
            </p:cNvPr>
            <p:cNvSpPr txBox="1"/>
            <p:nvPr/>
          </p:nvSpPr>
          <p:spPr>
            <a:xfrm>
              <a:off x="5504674" y="2266338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 CF</a:t>
              </a:r>
            </a:p>
          </p:txBody>
        </p:sp>
        <p:sp>
          <p:nvSpPr>
            <p:cNvPr id="13" name="CasellaDiTesto 12">
              <a:extLst>
                <a:ext uri="{FF2B5EF4-FFF2-40B4-BE49-F238E27FC236}">
                  <a16:creationId xmlns:a16="http://schemas.microsoft.com/office/drawing/2014/main" id="{7A90B400-17B5-9041-E5C7-ADB5FD32F720}"/>
                </a:ext>
              </a:extLst>
            </p:cNvPr>
            <p:cNvSpPr txBox="1"/>
            <p:nvPr/>
          </p:nvSpPr>
          <p:spPr>
            <a:xfrm>
              <a:off x="6715410" y="2029986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2+1 CF</a:t>
              </a:r>
            </a:p>
          </p:txBody>
        </p:sp>
        <p:sp>
          <p:nvSpPr>
            <p:cNvPr id="14" name="CasellaDiTesto 13">
              <a:extLst>
                <a:ext uri="{FF2B5EF4-FFF2-40B4-BE49-F238E27FC236}">
                  <a16:creationId xmlns:a16="http://schemas.microsoft.com/office/drawing/2014/main" id="{E192547B-96AE-5A8E-384E-19ABD0F4315F}"/>
                </a:ext>
              </a:extLst>
            </p:cNvPr>
            <p:cNvSpPr txBox="1"/>
            <p:nvPr/>
          </p:nvSpPr>
          <p:spPr>
            <a:xfrm>
              <a:off x="5116015" y="1859985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CF</a:t>
              </a:r>
            </a:p>
          </p:txBody>
        </p:sp>
        <p:sp>
          <p:nvSpPr>
            <p:cNvPr id="15" name="CasellaDiTesto 14">
              <a:extLst>
                <a:ext uri="{FF2B5EF4-FFF2-40B4-BE49-F238E27FC236}">
                  <a16:creationId xmlns:a16="http://schemas.microsoft.com/office/drawing/2014/main" id="{32B39026-DEE3-071F-D675-100EAA9B7EDD}"/>
                </a:ext>
              </a:extLst>
            </p:cNvPr>
            <p:cNvSpPr txBox="1"/>
            <p:nvPr/>
          </p:nvSpPr>
          <p:spPr>
            <a:xfrm>
              <a:off x="6110042" y="2514062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CF</a:t>
              </a:r>
            </a:p>
          </p:txBody>
        </p:sp>
        <p:sp>
          <p:nvSpPr>
            <p:cNvPr id="16" name="CasellaDiTesto 15">
              <a:extLst>
                <a:ext uri="{FF2B5EF4-FFF2-40B4-BE49-F238E27FC236}">
                  <a16:creationId xmlns:a16="http://schemas.microsoft.com/office/drawing/2014/main" id="{E8E5E1AE-F54B-4361-5200-FB79E2C2F8CB}"/>
                </a:ext>
              </a:extLst>
            </p:cNvPr>
            <p:cNvSpPr txBox="1"/>
            <p:nvPr/>
          </p:nvSpPr>
          <p:spPr>
            <a:xfrm>
              <a:off x="7036790" y="2544689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CF</a:t>
              </a:r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64B368E2-5FC9-D54C-1BFB-D576C5B2482C}"/>
                </a:ext>
              </a:extLst>
            </p:cNvPr>
            <p:cNvSpPr txBox="1"/>
            <p:nvPr/>
          </p:nvSpPr>
          <p:spPr>
            <a:xfrm>
              <a:off x="7247556" y="3290500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CF</a:t>
              </a:r>
            </a:p>
          </p:txBody>
        </p:sp>
        <p:sp>
          <p:nvSpPr>
            <p:cNvPr id="18" name="CasellaDiTesto 17">
              <a:extLst>
                <a:ext uri="{FF2B5EF4-FFF2-40B4-BE49-F238E27FC236}">
                  <a16:creationId xmlns:a16="http://schemas.microsoft.com/office/drawing/2014/main" id="{8060BFCB-04F1-1CFE-FF18-F1FD35C82796}"/>
                </a:ext>
              </a:extLst>
            </p:cNvPr>
            <p:cNvSpPr txBox="1"/>
            <p:nvPr/>
          </p:nvSpPr>
          <p:spPr>
            <a:xfrm>
              <a:off x="6147434" y="3670853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CF</a:t>
              </a:r>
            </a:p>
          </p:txBody>
        </p:sp>
        <p:sp>
          <p:nvSpPr>
            <p:cNvPr id="19" name="CasellaDiTesto 18">
              <a:extLst>
                <a:ext uri="{FF2B5EF4-FFF2-40B4-BE49-F238E27FC236}">
                  <a16:creationId xmlns:a16="http://schemas.microsoft.com/office/drawing/2014/main" id="{BD3A3E92-BACC-9622-E31F-76647BAB8BC1}"/>
                </a:ext>
              </a:extLst>
            </p:cNvPr>
            <p:cNvSpPr txBox="1"/>
            <p:nvPr/>
          </p:nvSpPr>
          <p:spPr>
            <a:xfrm>
              <a:off x="8169372" y="2961986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1+1 CF</a:t>
              </a:r>
            </a:p>
          </p:txBody>
        </p:sp>
        <p:sp>
          <p:nvSpPr>
            <p:cNvPr id="20" name="CasellaDiTesto 19">
              <a:extLst>
                <a:ext uri="{FF2B5EF4-FFF2-40B4-BE49-F238E27FC236}">
                  <a16:creationId xmlns:a16="http://schemas.microsoft.com/office/drawing/2014/main" id="{9AE3F7B2-A1F6-059F-4499-2125C91C3AB9}"/>
                </a:ext>
              </a:extLst>
            </p:cNvPr>
            <p:cNvSpPr txBox="1"/>
            <p:nvPr/>
          </p:nvSpPr>
          <p:spPr>
            <a:xfrm>
              <a:off x="7703476" y="2771552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1+2 CF</a:t>
              </a:r>
            </a:p>
          </p:txBody>
        </p:sp>
        <p:sp>
          <p:nvSpPr>
            <p:cNvPr id="21" name="CasellaDiTesto 20">
              <a:extLst>
                <a:ext uri="{FF2B5EF4-FFF2-40B4-BE49-F238E27FC236}">
                  <a16:creationId xmlns:a16="http://schemas.microsoft.com/office/drawing/2014/main" id="{80C3B83F-BBE0-B2D8-BDD6-8E1E830F9B3F}"/>
                </a:ext>
              </a:extLst>
            </p:cNvPr>
            <p:cNvSpPr txBox="1"/>
            <p:nvPr/>
          </p:nvSpPr>
          <p:spPr>
            <a:xfrm>
              <a:off x="8024856" y="3290499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1+1 CF</a:t>
              </a:r>
            </a:p>
          </p:txBody>
        </p:sp>
        <p:sp>
          <p:nvSpPr>
            <p:cNvPr id="22" name="CasellaDiTesto 21">
              <a:extLst>
                <a:ext uri="{FF2B5EF4-FFF2-40B4-BE49-F238E27FC236}">
                  <a16:creationId xmlns:a16="http://schemas.microsoft.com/office/drawing/2014/main" id="{08AB734A-A1FD-5BDA-0194-A0AF791E8890}"/>
                </a:ext>
              </a:extLst>
            </p:cNvPr>
            <p:cNvSpPr txBox="1"/>
            <p:nvPr/>
          </p:nvSpPr>
          <p:spPr>
            <a:xfrm>
              <a:off x="7611135" y="3943710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3+1 CF</a:t>
              </a:r>
            </a:p>
          </p:txBody>
        </p:sp>
        <p:sp>
          <p:nvSpPr>
            <p:cNvPr id="23" name="CasellaDiTesto 22">
              <a:extLst>
                <a:ext uri="{FF2B5EF4-FFF2-40B4-BE49-F238E27FC236}">
                  <a16:creationId xmlns:a16="http://schemas.microsoft.com/office/drawing/2014/main" id="{F81F3024-4F8F-AD37-A517-A30E8EBE8500}"/>
                </a:ext>
              </a:extLst>
            </p:cNvPr>
            <p:cNvSpPr txBox="1"/>
            <p:nvPr/>
          </p:nvSpPr>
          <p:spPr>
            <a:xfrm>
              <a:off x="8120800" y="3645698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CF</a:t>
              </a:r>
            </a:p>
          </p:txBody>
        </p:sp>
        <p:sp>
          <p:nvSpPr>
            <p:cNvPr id="24" name="CasellaDiTesto 23">
              <a:extLst>
                <a:ext uri="{FF2B5EF4-FFF2-40B4-BE49-F238E27FC236}">
                  <a16:creationId xmlns:a16="http://schemas.microsoft.com/office/drawing/2014/main" id="{261C471B-67A4-868F-1812-408FB8AA72BB}"/>
                </a:ext>
              </a:extLst>
            </p:cNvPr>
            <p:cNvSpPr txBox="1"/>
            <p:nvPr/>
          </p:nvSpPr>
          <p:spPr>
            <a:xfrm>
              <a:off x="7384614" y="4439151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3+2 CF</a:t>
              </a:r>
            </a:p>
          </p:txBody>
        </p:sp>
        <p:sp>
          <p:nvSpPr>
            <p:cNvPr id="25" name="CasellaDiTesto 24">
              <a:extLst>
                <a:ext uri="{FF2B5EF4-FFF2-40B4-BE49-F238E27FC236}">
                  <a16:creationId xmlns:a16="http://schemas.microsoft.com/office/drawing/2014/main" id="{BE9AF881-F69C-D149-E901-3503A7086C3C}"/>
                </a:ext>
              </a:extLst>
            </p:cNvPr>
            <p:cNvSpPr txBox="1"/>
            <p:nvPr/>
          </p:nvSpPr>
          <p:spPr>
            <a:xfrm>
              <a:off x="6931720" y="4088011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7 CF</a:t>
              </a:r>
            </a:p>
          </p:txBody>
        </p:sp>
        <p:sp>
          <p:nvSpPr>
            <p:cNvPr id="26" name="CasellaDiTesto 25">
              <a:extLst>
                <a:ext uri="{FF2B5EF4-FFF2-40B4-BE49-F238E27FC236}">
                  <a16:creationId xmlns:a16="http://schemas.microsoft.com/office/drawing/2014/main" id="{A727AB20-8D05-CCC4-6B96-8473E42309D8}"/>
                </a:ext>
              </a:extLst>
            </p:cNvPr>
            <p:cNvSpPr txBox="1"/>
            <p:nvPr/>
          </p:nvSpPr>
          <p:spPr>
            <a:xfrm>
              <a:off x="6592111" y="5107432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CF</a:t>
              </a:r>
            </a:p>
          </p:txBody>
        </p:sp>
        <p:sp>
          <p:nvSpPr>
            <p:cNvPr id="27" name="CasellaDiTesto 26">
              <a:extLst>
                <a:ext uri="{FF2B5EF4-FFF2-40B4-BE49-F238E27FC236}">
                  <a16:creationId xmlns:a16="http://schemas.microsoft.com/office/drawing/2014/main" id="{D35A5C84-AFB6-94CC-38AF-4F9642EBC0AB}"/>
                </a:ext>
              </a:extLst>
            </p:cNvPr>
            <p:cNvSpPr txBox="1"/>
            <p:nvPr/>
          </p:nvSpPr>
          <p:spPr>
            <a:xfrm>
              <a:off x="8644800" y="4614499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4+1 CF</a:t>
              </a:r>
            </a:p>
          </p:txBody>
        </p:sp>
        <p:sp>
          <p:nvSpPr>
            <p:cNvPr id="28" name="CasellaDiTesto 27">
              <a:extLst>
                <a:ext uri="{FF2B5EF4-FFF2-40B4-BE49-F238E27FC236}">
                  <a16:creationId xmlns:a16="http://schemas.microsoft.com/office/drawing/2014/main" id="{F2FCDD3C-C538-FC83-868C-CA11FCDF976A}"/>
                </a:ext>
              </a:extLst>
            </p:cNvPr>
            <p:cNvSpPr txBox="1"/>
            <p:nvPr/>
          </p:nvSpPr>
          <p:spPr>
            <a:xfrm>
              <a:off x="8526935" y="4162152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2 CF</a:t>
              </a:r>
            </a:p>
          </p:txBody>
        </p:sp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1A969992-D4BA-5111-4C2F-324795D97149}"/>
                </a:ext>
              </a:extLst>
            </p:cNvPr>
            <p:cNvSpPr txBox="1"/>
            <p:nvPr/>
          </p:nvSpPr>
          <p:spPr>
            <a:xfrm>
              <a:off x="8966180" y="5245931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5 +1CF</a:t>
              </a:r>
            </a:p>
          </p:txBody>
        </p:sp>
        <p:sp>
          <p:nvSpPr>
            <p:cNvPr id="30" name="CasellaDiTesto 29">
              <a:extLst>
                <a:ext uri="{FF2B5EF4-FFF2-40B4-BE49-F238E27FC236}">
                  <a16:creationId xmlns:a16="http://schemas.microsoft.com/office/drawing/2014/main" id="{0A52AE22-D7B5-864B-E0C7-354AB553ECF1}"/>
                </a:ext>
              </a:extLst>
            </p:cNvPr>
            <p:cNvSpPr txBox="1"/>
            <p:nvPr/>
          </p:nvSpPr>
          <p:spPr>
            <a:xfrm>
              <a:off x="7959257" y="5918114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1+1 CF</a:t>
              </a:r>
            </a:p>
          </p:txBody>
        </p:sp>
        <p:sp>
          <p:nvSpPr>
            <p:cNvPr id="31" name="CasellaDiTesto 30">
              <a:extLst>
                <a:ext uri="{FF2B5EF4-FFF2-40B4-BE49-F238E27FC236}">
                  <a16:creationId xmlns:a16="http://schemas.microsoft.com/office/drawing/2014/main" id="{B0BE64F2-B6F1-A778-E824-01A16BE56560}"/>
                </a:ext>
              </a:extLst>
            </p:cNvPr>
            <p:cNvSpPr txBox="1"/>
            <p:nvPr/>
          </p:nvSpPr>
          <p:spPr>
            <a:xfrm>
              <a:off x="8490752" y="5531012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1 CF</a:t>
              </a:r>
            </a:p>
          </p:txBody>
        </p:sp>
        <p:sp>
          <p:nvSpPr>
            <p:cNvPr id="32" name="CasellaDiTesto 31">
              <a:extLst>
                <a:ext uri="{FF2B5EF4-FFF2-40B4-BE49-F238E27FC236}">
                  <a16:creationId xmlns:a16="http://schemas.microsoft.com/office/drawing/2014/main" id="{9661F510-D977-711D-447C-D2BD3C6AA989}"/>
                </a:ext>
              </a:extLst>
            </p:cNvPr>
            <p:cNvSpPr txBox="1"/>
            <p:nvPr/>
          </p:nvSpPr>
          <p:spPr>
            <a:xfrm>
              <a:off x="7494779" y="5392512"/>
              <a:ext cx="642760" cy="214765"/>
            </a:xfrm>
            <a:prstGeom prst="rect">
              <a:avLst/>
            </a:prstGeom>
            <a:solidFill>
              <a:sysClr val="windowText" lastClr="000000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3 CF</a:t>
              </a:r>
            </a:p>
          </p:txBody>
        </p:sp>
      </p:grpSp>
      <p:pic>
        <p:nvPicPr>
          <p:cNvPr id="8" name="Immagine 7" descr="Immagine che contiene simbolo, Elementi grafici, logo, Carattere&#10;&#10;Il contenuto generato dall'IA potrebbe non essere corretto.">
            <a:extLst>
              <a:ext uri="{FF2B5EF4-FFF2-40B4-BE49-F238E27FC236}">
                <a16:creationId xmlns:a16="http://schemas.microsoft.com/office/drawing/2014/main" id="{EBCCFA45-0664-1A7F-E1F8-C90FBA6219A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398" y="3336828"/>
            <a:ext cx="5916353" cy="7266020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3860373B-24B7-979C-C65B-B86927AB8C2E}"/>
              </a:ext>
            </a:extLst>
          </p:cNvPr>
          <p:cNvSpPr txBox="1"/>
          <p:nvPr/>
        </p:nvSpPr>
        <p:spPr>
          <a:xfrm>
            <a:off x="616562" y="3006817"/>
            <a:ext cx="8077685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/>
              <a:t>al 31 12 2025</a:t>
            </a:r>
          </a:p>
          <a:p>
            <a:pPr algn="ctr"/>
            <a:r>
              <a:rPr lang="it-IT" sz="4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57 CENTRI FAMIGLIA</a:t>
            </a:r>
          </a:p>
          <a:p>
            <a:pPr algn="ctr"/>
            <a:r>
              <a:rPr lang="it-IT" sz="4000" b="1" dirty="0"/>
              <a:t>complessivi </a:t>
            </a:r>
          </a:p>
          <a:p>
            <a:pPr algn="ctr"/>
            <a:endParaRPr lang="it-IT" sz="4000" b="1" dirty="0"/>
          </a:p>
          <a:p>
            <a:pPr algn="ctr"/>
            <a:r>
              <a:rPr lang="it-IT" sz="4000" b="1" dirty="0"/>
              <a:t>diversificati in</a:t>
            </a:r>
          </a:p>
          <a:p>
            <a:pPr algn="ctr"/>
            <a:r>
              <a:rPr lang="it-IT" sz="4000" b="1" i="0" u="none" strike="noStrike" dirty="0">
                <a:solidFill>
                  <a:schemeClr val="accent3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SEDE ESCLUSIVA </a:t>
            </a:r>
            <a:r>
              <a:rPr lang="it-IT" sz="4000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it-IT" sz="4000" b="1" i="0" u="none" strike="noStrike" dirty="0">
                <a:solidFill>
                  <a:schemeClr val="accent3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SEDE NON ESCLUSIVA</a:t>
            </a:r>
            <a:r>
              <a:rPr lang="it-IT" sz="4000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it-IT" sz="4000" b="1" i="0" u="none" strike="noStrike" dirty="0">
                <a:solidFill>
                  <a:schemeClr val="accent3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SEDE PERIFERICA</a:t>
            </a:r>
          </a:p>
          <a:p>
            <a:pPr algn="ctr"/>
            <a:r>
              <a:rPr lang="it-IT" sz="4000" b="1" i="0" u="none" strike="noStrike" dirty="0">
                <a:solidFill>
                  <a:schemeClr val="accent3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SERVIZI SIMILARI</a:t>
            </a:r>
          </a:p>
          <a:p>
            <a:pPr algn="ctr"/>
            <a:r>
              <a:rPr lang="it-IT" sz="4000" b="1" dirty="0">
                <a:latin typeface="Calibri" panose="020F0502020204030204" pitchFamily="34" charset="0"/>
              </a:rPr>
              <a:t>Con l’ Avviso Rafforzamento </a:t>
            </a:r>
          </a:p>
          <a:p>
            <a:pPr algn="ctr"/>
            <a:r>
              <a:rPr lang="it-IT" sz="4000" b="1" dirty="0">
                <a:latin typeface="Calibri" panose="020F0502020204030204" pitchFamily="34" charset="0"/>
              </a:rPr>
              <a:t>se ne aggiungeranno ulteriori </a:t>
            </a:r>
            <a:r>
              <a:rPr lang="it-IT" sz="4000" b="1" dirty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</a:rPr>
              <a:t>11</a:t>
            </a:r>
            <a:endParaRPr lang="it-IT" sz="4000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it-IT" sz="4000" dirty="0"/>
              <a:t>per un totale di</a:t>
            </a:r>
          </a:p>
          <a:p>
            <a:pPr algn="ctr"/>
            <a:r>
              <a:rPr lang="it-IT" sz="4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68 CENTRI FAMIGLIA</a:t>
            </a:r>
            <a:endParaRPr lang="it-IT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93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502</Words>
  <Application>Microsoft Office PowerPoint</Application>
  <PresentationFormat>Personalizzato</PresentationFormat>
  <Paragraphs>70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Titillium Web</vt:lpstr>
      <vt:lpstr>Office Theme</vt:lpstr>
      <vt:lpstr>Centri per la famiglia nella Regione Marche</vt:lpstr>
      <vt:lpstr>Legge Regionale n.30 del 1998  «Interventi a favore della famiglia»</vt:lpstr>
      <vt:lpstr>Delibera Giunta Regionale n. 1091 del 2024</vt:lpstr>
      <vt:lpstr>Legge Regionale n.8 del 2025 «Interventi a sostegno della famiglia, della genitorialità e della natalità»</vt:lpstr>
      <vt:lpstr>Legge Regionale n.8 del 2025 «Interventi a sostegno della famiglia, della genitorialità e della natalità»</vt:lpstr>
      <vt:lpstr>LA RETE DEI CENTRI PER LA FAMIGLIA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Giulia Mugianesi</cp:lastModifiedBy>
  <cp:revision>18</cp:revision>
  <dcterms:created xsi:type="dcterms:W3CDTF">2026-09-21T14:45:11Z</dcterms:created>
  <dcterms:modified xsi:type="dcterms:W3CDTF">2026-10-05T10:53:37Z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