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5" r:id="rId13"/>
    <p:sldId id="274" r:id="rId25"/>
    <p:sldId id="268" r:id="rId17"/>
    <p:sldId id="269" r:id="rId18"/>
    <p:sldId id="270" r:id="rId19"/>
  </p:sldIdLst>
  <p:sldSz cx="20104100" cy="11417300"/>
  <p:notesSz cx="6858000" cy="9144000"/>
  <p:defaultTextStyle>
    <a:defPPr>
      <a:buNone/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1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13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Buon pomeriggio. Ringrazio il Dipartimento per l’invito e per questa occasione di confronto.</a:t>
            </a:r>
          </a:p>
          <a:p>
            <a:r>
              <a:t>Quest’anno la Regione del Veneto ha dedicato il proprio Rapporto statistico al tema della cura, con un obiettivo preciso: trasformare la cura da responsabilità del singolo a priorità sociale. I Centri per la famiglia sono uno degli strumenti con cui questo obiettivo diventa concreto.</a:t>
            </a:r>
          </a:p>
          <a:p>
            <a:r>
              <a:t>In dieci minuti presento come il Veneto sta costruendo la rete dei Centri per la famiglia: il modello che abbiamo scelto, il percorso di attuazione e alcune proposte per le Linee di indirizzo nazionali.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Parto dai dati del Rapporto Statistico 2026 della Regione.</a:t>
            </a:r>
          </a:p>
          <a:p>
            <a:r>
              <a:t>In Veneto le famiglie sono 2 milioni e 150 mila, un quarto in più rispetto al 2000, ma sempre più piccole: in media 2,2 componenti.</a:t>
            </a:r>
          </a:p>
          <a:p>
            <a:r>
              <a:t>Crescono in modo marcato le famiglie con un solo genitore: 218 mila, più 53% dal 2000, per l’81% madri. Sono situazioni che, in presenza di figli minori, risultano più esposte alla fragilità.</a:t>
            </a:r>
          </a:p>
          <a:p>
            <a:r>
              <a:t>E le nascite continuano a calare: 29.969 nel 2024, il minimo storico, con 1,20 figli per donna.</a:t>
            </a:r>
          </a:p>
          <a:p>
            <a:r>
              <a:t>[Se c’è tempo: il Veneto parte da una base più solida della media nazionale. Il rischio di povertà o esclusione sociale è al 14,6%, contro il 22,6% dell’Italia; il 79% dei padri aventi diritto usa il congedo di paternità, contro il 64,8% in Italia.]</a:t>
            </a:r>
          </a:p>
          <a:p>
            <a:r>
              <a:t>Il primo bisogno è quindi un punto di riferimento vicino e facile da raggiungere, nei passaggi della vita familiare.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 Veneto i servizi sociali hanno, come scrive il Rapporto statistico regionale, una tradizione storica basata sull’integrazione socio-sanitaria.</a:t>
            </a:r>
          </a:p>
          <a:p>
            <a:r>
              <a:t>La scelta del Veneto è non creare una struttura parallela, ma collocare i Centri dentro la rete dei servizi che già esiste.</a:t>
            </a:r>
          </a:p>
          <a:p>
            <a:r>
              <a:t>La Regione programma e monitora.</a:t>
            </a:r>
          </a:p>
          <a:p>
            <a:r>
              <a:t>Sul territorio operano le Aziende ULSS, che garantiscono il raccordo tra sociale e sanitario, gli Ambiti Territoriali Sociali, che portano l’integrazione con i servizi dei Comuni, e gli Enti del Terzo settore, che conoscono le famiglie e sanno raggiungerle.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Sull’avviso nazionale per il rafforzamento della rete dei Centri, la programmazione regionale si articola in tre azioni integrate.</a:t>
            </a:r>
          </a:p>
          <a:p>
            <a:r>
              <a:t>La prima è informazione e orientamento: sportelli fisici, telefono e canali digitali per orientare su servizi e benefici.</a:t>
            </a:r>
          </a:p>
          <a:p>
            <a:r>
              <a:t>La seconda è ascolto e counseling: consulenze educative e familiari, mediazione, gruppi per adolescenti e per figli di genitori separati.</a:t>
            </a:r>
          </a:p>
          <a:p>
            <a:r>
              <a:t>La terza riguarda affidamento familiare e adozione: sensibilizzazione, formazione e sostegno alle famiglie.</a:t>
            </a:r>
          </a:p>
          <a:p>
            <a:r>
              <a:t>Un’unica idea tiene insieme le tre azioni: accompagnare la famiglia lungo le diverse fasi della vita.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Secondo la rilevazione del Dipartimento per le politiche della famiglia, in Veneto ci sono 90 Centri per la famiglia.</a:t>
            </a:r>
          </a:p>
          <a:p>
            <a:r>
              <a:t>Sono presenti in tutti i 24 Ambiti Territoriali Sociali: in media quasi quattro per Ambito, uno ogni 54.000 abitanti circa.</a:t>
            </a:r>
          </a:p>
          <a:p>
            <a:r>
              <a:t>Sono radicati nella rete socio-sanitaria delle nove Aziende ULSS, e accanto a loro operano reti consolidate: il Sistema Veneto Adozioni, con nove équipe, una per Azienda; i CASF, che curano promozione, formazione e sostegno all’affido; i consultori familiari, dove nel 2024 il 37,9% delle prestazioni è stato di supporto psicologico.</a:t>
            </a:r>
          </a:p>
          <a:p>
            <a:r>
              <a:t>La nuova programmazione non parte da zero: rafforza una rete che già c’è.</a:t>
            </a:r>
          </a:p>
          <a:p>
            <a:r>
              <a:t>[Se chiedono che cosa sono i 90 Centri: «Sono sedi della rete consultoriale delle Aziende ULSS, che in Veneto svolge la funzione di Centro per la famiglia.»]</a:t>
            </a:r>
          </a:p>
          <a:p>
            <a:r>
              <a:t>[Se chiedono della distribuzione: si va da 8 Centri nell’Ambito di Venezia a 1 in quelli di Thiene, Lendinara e Adria.]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Qual è il valore aggiunto dei Centri per la famiglia? Li riassumerei in tre verbi: ascoltare, orientare, accompagnare. E in un’idea: arrivare vicino alle famiglie prima che il bisogno diventi emergenza.</a:t>
            </a:r>
          </a:p>
          <a:p>
            <a:r>
              <a:t>Il primo valore è l’ascolto. I Centri accolgono e accompagnano le famiglie nelle diverse fasi della vita, intercettano i bisogni, sostengono le competenze genitoriali e la relazione familiare, e costruiscono intorno alle famiglie reti di collaborazione e di supporto.</a:t>
            </a:r>
          </a:p>
          <a:p>
            <a:r>
              <a:t>Il secondo è l’orientamento. Il Centro è un punto di accesso alle opportunità rivolte alle famiglie: servizi, risorse, occasioni educative, sociali, sanitarie e del tempo libero. Aiuta le famiglie a orientarsi nella rete territoriale dei servizi. E oggi questo vuol dire anche accompagnare genitori e figli verso un uso consapevole delle tecnologie digitali.</a:t>
            </a:r>
          </a:p>
          <a:p>
            <a:r>
              <a:t>Il terzo riguarda gli adolescenti e i loro genitori: ascolto, orientamento e accompagnamento per cogliere per tempo le difficoltà di questa fase, favorire il dialogo tra figli e genitori e sostenere i genitori nei momenti più delicati.</a:t>
            </a:r>
          </a:p>
          <a:p>
            <a:r>
              <a:t>In Veneto questo si traduce in una funzione che affianca le prestazioni sanitarie dei consultori con un presidio di informazione e di orientamento, costruito insieme agli Ambiti Territoriali Sociali e al Terzo settore.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Tre scelte di metodo, dentro la cornice della legge regionale 9 del 2024, che individua nell’Ambito Territoriale Sociale il contesto in cui i diversi attori del welfare concorrono alle politiche di prevenzione, prossimità, protezione e promozione, secondo i principi del welfare generativo e di comunità.</a:t>
            </a:r>
          </a:p>
          <a:p>
            <a:r>
              <a:t>Primo: la co-progettazione con gli Enti del Terzo settore ai sensi dell’articolo 55 del Codice del Terzo settore, con tavoli paritetici che seguono attuazione e verifica.</a:t>
            </a:r>
          </a:p>
          <a:p>
            <a:r>
              <a:t>Secondo: protocolli comuni di invio fra Centri, servizi sociali e sanitari, scuole, CASF ed équipe adozioni. L’integrazione è la condizione della riuscita.</a:t>
            </a:r>
          </a:p>
          <a:p>
            <a:r>
              <a:t>Terzo: un monitoraggio regionale previsto fin dall’avvio, per misurare i risultati e non solo le attività.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 questo lavoro ricaviamo quattro proposte per le Linee di indirizzo nazionali.</a:t>
            </a:r>
          </a:p>
          <a:p>
            <a:r>
              <a:t>Uno: collocare i Centri dentro la rete socio-sanitaria, non accanto.</a:t>
            </a:r>
          </a:p>
          <a:p>
            <a:r>
              <a:t>Due: riconoscere la co-progettazione con il Terzo settore come metodo ordinario.</a:t>
            </a:r>
          </a:p>
          <a:p>
            <a:r>
              <a:t>Tre: prevedere un raccordo stabile con i servizi per l’affido e l’adozione.</a:t>
            </a:r>
          </a:p>
          <a:p>
            <a:r>
              <a:t>Quattro: definire un set minimo di indicatori comuni, che permetta alle Regioni di confrontarsi su basi omogenee.</a:t>
            </a:r>
          </a:p>
          <a:p>
            <a:r>
              <a:t>Il Veneto è disponibile a contribuire a questo lavoro.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Torno al tema da cui sono partito: fare della cura una priorità sociale, non un carico lasciato alle sole famiglie. La rete dei Centri per la famiglia è il modo in cui il Veneto prova a farlo, vicino alle persone. Grazie per l’attenzione.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>
            <a:spLocks noGrp="1"/>
          </p:cNvSpPr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>
            <a:spLocks noGrp="1"/>
          </p:cNvSpPr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t>Titolo della presentazione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>
            <a:spLocks noGrp="1"/>
          </p:cNvSpPr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  <a:buNone/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  <a:buNone/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Sottotitolo, seconda riga</a:t>
            </a:r>
            <a:endParaRPr sz="4800">
              <a:latin typeface="Arial"/>
              <a:ea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>
            <a:spLocks noGrp="1"/>
          </p:cNvSpPr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  <a:buNone/>
            </a:pPr>
            <a:r>
              <a:rPr sz="2450" b="1" spc="-12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Conferenza</a:t>
            </a:r>
            <a:r>
              <a:rPr sz="2450" b="1" spc="-24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10">
                <a:solidFill>
                  <a:srgbClr val="FFFFFF"/>
                </a:solidFill>
                <a:latin typeface="Arial"/>
                <a:ea typeface="Arial"/>
                <a:cs typeface="Arial"/>
              </a:rPr>
              <a:t>nazionale</a:t>
            </a:r>
            <a:r>
              <a:rPr sz="2450" b="1" spc="-23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14">
                <a:solidFill>
                  <a:srgbClr val="FFFFFF"/>
                </a:solidFill>
                <a:latin typeface="Arial"/>
                <a:ea typeface="Arial"/>
                <a:cs typeface="Arial"/>
              </a:rPr>
              <a:t>sulla</a:t>
            </a:r>
            <a:r>
              <a:rPr sz="2450" b="1" spc="-23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2450" b="1">
              <a:latin typeface="Arial"/>
              <a:ea typeface="Arial"/>
              <a:cs typeface="Arial"/>
            </a:endParaRPr>
          </a:p>
          <a:p>
            <a:pPr marL="13970">
              <a:lnSpc>
                <a:spcPts val="2540"/>
              </a:lnSpc>
              <a:buNone/>
            </a:pPr>
            <a:r>
              <a:rPr sz="2200" spc="-70">
                <a:solidFill>
                  <a:srgbClr val="F17B00"/>
                </a:solidFill>
                <a:latin typeface="Arial"/>
                <a:ea typeface="Arial"/>
                <a:cs typeface="Arial"/>
              </a:rPr>
              <a:t>Ottobre</a:t>
            </a:r>
            <a:r>
              <a:rPr sz="2200" spc="-220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90">
                <a:solidFill>
                  <a:srgbClr val="F17B00"/>
                </a:solidFill>
                <a:latin typeface="Arial"/>
                <a:ea typeface="Arial"/>
                <a:cs typeface="Arial"/>
              </a:rPr>
              <a:t>-</a:t>
            </a:r>
            <a:r>
              <a:rPr sz="2200" spc="-215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55">
                <a:solidFill>
                  <a:srgbClr val="F17B00"/>
                </a:solidFill>
                <a:latin typeface="Arial"/>
                <a:ea typeface="Arial"/>
                <a:cs typeface="Arial"/>
              </a:rPr>
              <a:t>Dicembre</a:t>
            </a:r>
            <a:r>
              <a:rPr sz="2200" spc="-215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20">
                <a:solidFill>
                  <a:srgbClr val="F17B00"/>
                </a:solidFill>
                <a:latin typeface="Arial"/>
                <a:ea typeface="Arial"/>
                <a:cs typeface="Arial"/>
              </a:rPr>
              <a:t>2026</a:t>
            </a:r>
            <a:endParaRPr sz="2200">
              <a:solidFill>
                <a:srgbClr val="F17B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objec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>
            <a:spLocks noGrp="1"/>
          </p:cNvSpPr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>
            <a:spLocks noGrp="1"/>
          </p:cNvSpPr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  <a:buNone/>
            </a:pPr>
            <a:r>
              <a:rPr sz="2450" b="1" spc="-80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Presidenza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</a:t>
            </a:r>
            <a:r>
              <a:rPr sz="245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5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Consiglio</a:t>
            </a:r>
            <a:r>
              <a:rPr sz="245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/>
                <a:ea typeface="Arial"/>
                <a:cs typeface="Arial"/>
              </a:rPr>
              <a:t>dei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0">
                <a:solidFill>
                  <a:srgbClr val="FFFFFF"/>
                </a:solidFill>
                <a:latin typeface="Arial"/>
                <a:ea typeface="Arial"/>
                <a:cs typeface="Arial"/>
              </a:rPr>
              <a:t>Ministri </a:t>
            </a:r>
            <a:r>
              <a:rPr sz="2450" b="1" spc="-75">
                <a:solidFill>
                  <a:srgbClr val="FFFFFF"/>
                </a:solidFill>
                <a:latin typeface="Arial"/>
                <a:ea typeface="Arial"/>
                <a:cs typeface="Arial"/>
              </a:rPr>
              <a:t>Dipartimento</a:t>
            </a:r>
            <a:r>
              <a:rPr sz="2450" b="1" spc="-10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/>
                <a:ea typeface="Arial"/>
                <a:cs typeface="Arial"/>
              </a:rPr>
              <a:t>per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50">
                <a:solidFill>
                  <a:srgbClr val="FFFFFF"/>
                </a:solidFill>
                <a:latin typeface="Arial"/>
                <a:ea typeface="Arial"/>
                <a:cs typeface="Arial"/>
              </a:rPr>
              <a:t>le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/>
                <a:ea typeface="Arial"/>
                <a:cs typeface="Arial"/>
              </a:rPr>
              <a:t>politiche</a:t>
            </a:r>
            <a:r>
              <a:rPr sz="2450" b="1" spc="-10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della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4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2450" b="1">
              <a:latin typeface="Arial"/>
              <a:ea typeface="Arial"/>
              <a:cs typeface="Arial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>
            <a:spLocks noGrp="1"/>
          </p:cNvSpPr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buNone/>
            </a:pPr>
            <a:r>
              <a:rPr sz="3300" b="1" spc="105">
                <a:solidFill>
                  <a:srgbClr val="FFFFFF"/>
                </a:solidFill>
                <a:latin typeface="Arial"/>
                <a:ea typeface="Arial"/>
                <a:cs typeface="Arial"/>
              </a:rPr>
              <a:t>I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120">
                <a:solidFill>
                  <a:srgbClr val="FFFFFF"/>
                </a:solidFill>
                <a:latin typeface="Arial"/>
                <a:ea typeface="Arial"/>
                <a:cs typeface="Arial"/>
              </a:rPr>
              <a:t>Centri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85">
                <a:solidFill>
                  <a:srgbClr val="FFFFFF"/>
                </a:solidFill>
                <a:latin typeface="Arial"/>
                <a:ea typeface="Arial"/>
                <a:cs typeface="Arial"/>
              </a:rPr>
              <a:t>per</a:t>
            </a:r>
            <a:r>
              <a:rPr sz="3300" b="1" spc="-37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la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11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3300" b="1">
              <a:latin typeface="Arial"/>
              <a:ea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buNone/>
            </a:pPr>
            <a:r>
              <a:rPr sz="2850" spc="-20">
                <a:solidFill>
                  <a:srgbClr val="FFFFFF"/>
                </a:solidFill>
                <a:latin typeface="Arial"/>
                <a:ea typeface="Arial"/>
                <a:cs typeface="Arial"/>
              </a:rPr>
              <a:t>Milano</a:t>
            </a:r>
            <a:r>
              <a:rPr sz="2850" spc="-3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  <a:r>
              <a:rPr sz="2850" spc="-3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 spc="-55">
                <a:solidFill>
                  <a:srgbClr val="FFFFFF"/>
                </a:solidFill>
                <a:latin typeface="Arial"/>
                <a:ea typeface="Arial"/>
                <a:cs typeface="Arial"/>
              </a:rPr>
              <a:t>ottobre</a:t>
            </a:r>
            <a:r>
              <a:rPr sz="2850" spc="-2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 spc="-2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</a:t>
            </a:r>
            <a:endParaRPr sz="2850">
              <a:latin typeface="Arial"/>
              <a:ea typeface="Arial"/>
              <a:cs typeface="Arial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>
            <a:spLocks noGrp="1"/>
          </p:cNvSpPr>
          <p:nvPr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  <a:buNone/>
            </a:pPr>
            <a:r>
              <a:rPr sz="5650" b="1" spc="-335">
                <a:solidFill>
                  <a:srgbClr val="FFFFFF"/>
                </a:solidFill>
                <a:latin typeface="Arial"/>
                <a:ea typeface="Arial"/>
                <a:cs typeface="Arial"/>
              </a:rPr>
              <a:t>Relatore/Relatrice</a:t>
            </a:r>
            <a:endParaRPr sz="5650">
              <a:latin typeface="Arial"/>
              <a:ea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  <a:buNone/>
            </a:pPr>
            <a:r>
              <a:rPr sz="480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Qualifica</a:t>
            </a:r>
            <a:r>
              <a:rPr sz="4800" b="1" spc="-310">
                <a:solidFill>
                  <a:srgbClr val="231F20"/>
                </a:solidFill>
                <a:latin typeface="Arial"/>
                <a:ea typeface="Arial"/>
                <a:cs typeface="Arial"/>
              </a:rPr>
              <a:t> </a:t>
            </a:r>
            <a:endParaRPr sz="480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spc="-250"/>
              <a:t>Titolo della slide</a:t>
            </a:r>
            <a:endParaRPr spc="-105"/>
          </a:p>
          <a:p>
            <a:pPr marL="12700">
              <a:lnSpc>
                <a:spcPts val="5765"/>
              </a:lnSpc>
              <a:buNone/>
            </a:pPr>
            <a:r>
              <a:rPr sz="4850">
                <a:solidFill>
                  <a:schemeClr val="tx1"/>
                </a:solidFill>
              </a:rPr>
              <a:t>Sottotitolo della slide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r>
              <a:rPr sz="6000" spc="-25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/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rPr sz="4400" b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/>
              <a:t>Elenco puntato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>
            <a:extLst>
              <a:ext uri="{FF2B5EF4-FFF2-40B4-BE49-F238E27FC236}">
                <a16:creationId xmlns:a16="http://schemas.microsoft.com/office/drawing/2014/main" id="{E8A5AC39-A4B1-4176-AEA1-3546F149AE1D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spc="-250"/>
              <a:t>Titolo della slide con immagine</a:t>
            </a:r>
            <a:endParaRPr spc="-105"/>
          </a:p>
          <a:p>
            <a:pPr marL="12700">
              <a:lnSpc>
                <a:spcPts val="5765"/>
              </a:lnSpc>
              <a:buNone/>
            </a:pPr>
            <a:r>
              <a:rPr sz="4850">
                <a:solidFill>
                  <a:schemeClr val="tx1"/>
                </a:solidFill>
              </a:rPr>
              <a:t>Sottotitolo della slide</a:t>
            </a: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r>
              <a:rPr sz="6000" spc="-25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r>
              <a:rPr sz="6000" spc="-25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/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rPr sz="4400" b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/>
              <a:t>Elenco puntato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9938BA9-D9C4-4845-B18C-4F85A6E02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7500" b="1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A6AAA4E6-C200-4553-84D5-124C62468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7500" b="1" i="0">
                <a:solidFill>
                  <a:srgbClr val="231F20"/>
                </a:solidFill>
                <a:latin typeface="Arial"/>
                <a:ea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4EEA555-9965-437C-B4E1-D815AC35EFEC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704F63AF-D756-49CB-866B-1BA0D2D2F9E1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05/10/2026</a:t>
            </a:fld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8FEEBF92-B726-4E61-87EC-0A969E3849CB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E32EDE61-44A5-4697-834E-7FED9E1476BD}"/>
              </a:ext>
            </a:extLst>
          </p:cNvPr>
          <p:cNvSpPr>
            <a:spLocks noGrp="1"/>
          </p:cNvSpPr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5CF0323C-AFF6-48A6-9E9B-E2D0251FDB7A}"/>
              </a:ext>
            </a:extLst>
          </p:cNvPr>
          <p:cNvSpPr>
            <a:spLocks noGrp="1"/>
          </p:cNvSpPr>
          <p:nvPr/>
        </p:nvSpPr>
        <p:spPr>
          <a:xfrm>
            <a:off x="-1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48E5BED-5148-47A0-A0AF-28C21A01F2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rPr sz="5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 Centri per la famiglia</a:t>
            </a:r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85D0648A-747F-48CB-B64E-5F4262BBBD9B}"/>
              </a:ext>
            </a:extLst>
          </p:cNvPr>
          <p:cNvSpPr>
            <a:spLocks noGrp="1"/>
          </p:cNvSpPr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  <a:buNone/>
            </a:pPr>
            <a:r>
              <a:rPr sz="485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Il </a:t>
            </a:r>
            <a:r>
              <a:rPr sz="4850" b="1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modello</a:t>
            </a:r>
            <a:r>
              <a:rPr sz="485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</a:t>
            </a:r>
            <a:r>
              <a:rPr sz="4850" b="1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territoriale</a:t>
            </a:r>
            <a:r>
              <a:rPr sz="485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del Veneto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  <a:buNone/>
            </a:pPr>
            <a:r>
              <a:rPr sz="4850" b="1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Dalla programmazione all’attuazione</a:t>
            </a:r>
            <a:endParaRPr sz="4800" dirty="0">
              <a:latin typeface="Arial"/>
              <a:ea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7B43C9F-11F6-44F6-85F1-CC975248EDD1}"/>
              </a:ext>
            </a:extLst>
          </p:cNvPr>
          <p:cNvSpPr>
            <a:spLocks noGrp="1"/>
          </p:cNvSpPr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  <a:buNone/>
            </a:pPr>
            <a:r>
              <a:rPr sz="2450" b="1" spc="-12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Conferenza</a:t>
            </a:r>
            <a:r>
              <a:rPr sz="2450" b="1" spc="-24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10">
                <a:solidFill>
                  <a:srgbClr val="FFFFFF"/>
                </a:solidFill>
                <a:latin typeface="Arial"/>
                <a:ea typeface="Arial"/>
                <a:cs typeface="Arial"/>
              </a:rPr>
              <a:t>nazionale</a:t>
            </a:r>
            <a:r>
              <a:rPr sz="2450" b="1" spc="-23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14">
                <a:solidFill>
                  <a:srgbClr val="FFFFFF"/>
                </a:solidFill>
                <a:latin typeface="Arial"/>
                <a:ea typeface="Arial"/>
                <a:cs typeface="Arial"/>
              </a:rPr>
              <a:t>sulla</a:t>
            </a:r>
            <a:r>
              <a:rPr sz="2450" b="1" spc="-23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2450" b="1">
              <a:latin typeface="Arial"/>
              <a:ea typeface="Arial"/>
              <a:cs typeface="Arial"/>
            </a:endParaRPr>
          </a:p>
          <a:p>
            <a:pPr marL="13970">
              <a:lnSpc>
                <a:spcPts val="2540"/>
              </a:lnSpc>
              <a:buNone/>
            </a:pPr>
            <a:r>
              <a:rPr sz="2200" spc="-70">
                <a:solidFill>
                  <a:srgbClr val="F17B00"/>
                </a:solidFill>
                <a:latin typeface="Arial"/>
                <a:ea typeface="Arial"/>
                <a:cs typeface="Arial"/>
              </a:rPr>
              <a:t>Ottobre</a:t>
            </a:r>
            <a:r>
              <a:rPr sz="2200" spc="-220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90">
                <a:solidFill>
                  <a:srgbClr val="F17B00"/>
                </a:solidFill>
                <a:latin typeface="Arial"/>
                <a:ea typeface="Arial"/>
                <a:cs typeface="Arial"/>
              </a:rPr>
              <a:t>-</a:t>
            </a:r>
            <a:r>
              <a:rPr sz="2200" spc="-215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55">
                <a:solidFill>
                  <a:srgbClr val="F17B00"/>
                </a:solidFill>
                <a:latin typeface="Arial"/>
                <a:ea typeface="Arial"/>
                <a:cs typeface="Arial"/>
              </a:rPr>
              <a:t>Dicembre</a:t>
            </a:r>
            <a:r>
              <a:rPr sz="2200" spc="-215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20">
                <a:solidFill>
                  <a:srgbClr val="F17B00"/>
                </a:solidFill>
                <a:latin typeface="Arial"/>
                <a:ea typeface="Arial"/>
                <a:cs typeface="Arial"/>
              </a:rPr>
              <a:t>2026</a:t>
            </a:r>
            <a:endParaRPr sz="2200">
              <a:solidFill>
                <a:srgbClr val="F17B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objec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44A8D936-5B87-41AE-9F51-9D0F3D14EA54}"/>
              </a:ext>
            </a:extLst>
          </p:cNvPr>
          <p:cNvSpPr>
            <a:spLocks noGrp="1"/>
          </p:cNvSpPr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28312166-8675-48F8-8DBC-FBC360A22EA4}"/>
              </a:ext>
            </a:extLst>
          </p:cNvPr>
          <p:cNvSpPr>
            <a:spLocks noGrp="1"/>
          </p:cNvSpPr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  <a:buNone/>
            </a:pPr>
            <a:r>
              <a:rPr sz="2450" b="1" spc="-80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Presidenza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</a:t>
            </a:r>
            <a:r>
              <a:rPr sz="245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5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Consiglio</a:t>
            </a:r>
            <a:r>
              <a:rPr sz="245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/>
                <a:ea typeface="Arial"/>
                <a:cs typeface="Arial"/>
              </a:rPr>
              <a:t>dei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0">
                <a:solidFill>
                  <a:srgbClr val="FFFFFF"/>
                </a:solidFill>
                <a:latin typeface="Arial"/>
                <a:ea typeface="Arial"/>
                <a:cs typeface="Arial"/>
              </a:rPr>
              <a:t>Ministri </a:t>
            </a:r>
            <a:r>
              <a:rPr sz="2450" b="1" spc="-75">
                <a:solidFill>
                  <a:srgbClr val="FFFFFF"/>
                </a:solidFill>
                <a:latin typeface="Arial"/>
                <a:ea typeface="Arial"/>
                <a:cs typeface="Arial"/>
              </a:rPr>
              <a:t>Dipartimento</a:t>
            </a:r>
            <a:r>
              <a:rPr sz="2450" b="1" spc="-10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/>
                <a:ea typeface="Arial"/>
                <a:cs typeface="Arial"/>
              </a:rPr>
              <a:t>per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50">
                <a:solidFill>
                  <a:srgbClr val="FFFFFF"/>
                </a:solidFill>
                <a:latin typeface="Arial"/>
                <a:ea typeface="Arial"/>
                <a:cs typeface="Arial"/>
              </a:rPr>
              <a:t>le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/>
                <a:ea typeface="Arial"/>
                <a:cs typeface="Arial"/>
              </a:rPr>
              <a:t>politiche</a:t>
            </a:r>
            <a:r>
              <a:rPr sz="2450" b="1" spc="-10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della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4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2450" b="1">
              <a:latin typeface="Arial"/>
              <a:ea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8AB85795-9AA3-42BE-B858-C5CA30CA594A}"/>
              </a:ext>
            </a:extLst>
          </p:cNvPr>
          <p:cNvSpPr>
            <a:spLocks noGrp="1"/>
          </p:cNvSpPr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buNone/>
            </a:pPr>
            <a:r>
              <a:rPr sz="3300" b="1" spc="105">
                <a:solidFill>
                  <a:srgbClr val="FFFFFF"/>
                </a:solidFill>
                <a:latin typeface="Arial"/>
                <a:ea typeface="Arial"/>
                <a:cs typeface="Arial"/>
              </a:rPr>
              <a:t>I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120">
                <a:solidFill>
                  <a:srgbClr val="FFFFFF"/>
                </a:solidFill>
                <a:latin typeface="Arial"/>
                <a:ea typeface="Arial"/>
                <a:cs typeface="Arial"/>
              </a:rPr>
              <a:t>Centri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85">
                <a:solidFill>
                  <a:srgbClr val="FFFFFF"/>
                </a:solidFill>
                <a:latin typeface="Arial"/>
                <a:ea typeface="Arial"/>
                <a:cs typeface="Arial"/>
              </a:rPr>
              <a:t>per</a:t>
            </a:r>
            <a:r>
              <a:rPr sz="3300" b="1" spc="-37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la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11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3300" b="1">
              <a:latin typeface="Arial"/>
              <a:ea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buNone/>
            </a:pPr>
            <a:r>
              <a:rPr sz="2850" spc="-20">
                <a:solidFill>
                  <a:srgbClr val="FFFFFF"/>
                </a:solidFill>
                <a:latin typeface="Arial"/>
                <a:ea typeface="Arial"/>
                <a:cs typeface="Arial"/>
              </a:rPr>
              <a:t>Milano</a:t>
            </a:r>
            <a:r>
              <a:rPr sz="2850" spc="-3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  <a:r>
              <a:rPr sz="2850" spc="-3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 spc="-55">
                <a:solidFill>
                  <a:srgbClr val="FFFFFF"/>
                </a:solidFill>
                <a:latin typeface="Arial"/>
                <a:ea typeface="Arial"/>
                <a:cs typeface="Arial"/>
              </a:rPr>
              <a:t>ottobre</a:t>
            </a:r>
            <a:r>
              <a:rPr sz="2850" spc="-2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 spc="-2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</a:t>
            </a:r>
            <a:endParaRPr sz="2850">
              <a:latin typeface="Arial"/>
              <a:ea typeface="Arial"/>
              <a:cs typeface="Arial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3" y="5924557"/>
            <a:ext cx="1600000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Lucio Mantovan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E.Q. Politiche e Servizi per la Famiglia</a:t>
            </a:r>
            <a:endParaRPr sz="480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Regione del Veneto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186FC7C-2D89-4567-8222-7996D34C6F2B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5FD61D9-AABA-46CE-8843-F2DB1E763D5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r>
              <a:rPr sz="6000" b="1" spc="-25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2,15 milioni di famiglie</a:t>
            </a:r>
            <a:endParaRPr sz="6000" b="1" spc="-25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+25% dal 2000, ma sempre più piccole: 2,2 componenti in media.</a:t>
            </a: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218.000 famiglie con un solo genitore (+53% dal 2000)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29.969 nascite nel 2024: minimo storico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1,20 figli per donna</a:t>
            </a:r>
            <a:endParaRPr sz="4400" b="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CA55DDA-D85E-4681-9C07-2394664D74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sz="5600" b="1" spc="-250">
                <a:solidFill>
                  <a:srgbClr val="FFFFFF"/>
                </a:solidFill>
                <a:latin typeface="Arial"/>
                <a:ea typeface="Arial"/>
                <a:cs typeface="Arial"/>
              </a:rPr>
              <a:t>Scenario e bisogni</a:t>
            </a:r>
            <a:endParaRPr spc="-105"/>
          </a:p>
          <a:p>
            <a:pPr marL="12700">
              <a:lnSpc>
                <a:spcPts val="5765"/>
              </a:lnSpc>
              <a:buNone/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Le famiglie nel Veneto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5" name="Fonte"/>
          <p:cNvSpPr txBox="1"/>
          <p:nvPr/>
        </p:nvSpPr>
        <p:spPr>
          <a:xfrm>
            <a:off x="1886781" y="9850000"/>
            <a:ext cx="17456874" cy="45000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sz="2200" i="1">
                <a:solidFill>
                  <a:srgbClr val="231F20"/>
                </a:solidFill>
                <a:latin typeface="Arial"/>
              </a:rPr>
              <a:t>Fonte: Regione del Veneto, Rapporto Statistico 2026 (dati 2024)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86C8081-AF7D-468A-B8E8-8047F863D9FD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8485E19-75D8-4BB2-8694-E50F72FCBB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sz="5600" b="1" spc="-250">
                <a:solidFill>
                  <a:srgbClr val="FFFFFF"/>
                </a:solidFill>
                <a:latin typeface="Arial"/>
                <a:ea typeface="Arial"/>
                <a:cs typeface="Arial"/>
              </a:rPr>
              <a:t>Il modello veneto</a:t>
            </a:r>
            <a:endParaRPr spc="-105"/>
          </a:p>
          <a:p>
            <a:pPr marL="12700">
              <a:lnSpc>
                <a:spcPts val="5765"/>
              </a:lnSpc>
              <a:buNone/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 Centri per la famiglia nella rete dei servizi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76CBC17-9330-496F-96E8-1E4B7C58C2E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r>
              <a:rPr sz="6000" b="1" spc="-25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Regia regionale, attuazione locale</a:t>
            </a:r>
            <a:endParaRPr sz="6000" b="1" spc="-25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La Regione programma.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Aziende ULSS: raccordo tra sociale e sanitario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Ambiti Territoriali Sociali (ATS): integrazione con i servizi dei Comuni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ETS: co-progettazione e prossimità alle famiglie</a:t>
            </a:r>
            <a:endParaRPr sz="4400" b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DEA784D-0052-479A-A834-3CA76844F113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BADE538-C56A-4037-B3DB-42B45302BA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450849"/>
            <a:ext cx="17519784" cy="1796326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lang="it-IT" sz="5600" spc="-250" dirty="0">
                <a:solidFill>
                  <a:srgbClr val="FFFFFF"/>
                </a:solidFill>
              </a:rPr>
              <a:t>Tre azioni integrate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Programmazione regionale sull’avviso nazionale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F80F98E-0FB9-49DA-8049-D67112E2636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r>
              <a:rPr sz="6000" b="1" spc="-25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Informare</a:t>
            </a:r>
            <a:r>
              <a:rPr sz="6000" b="1" spc="-25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, </a:t>
            </a:r>
            <a:r>
              <a:rPr sz="6000" b="1" spc="-25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ascoltare</a:t>
            </a:r>
            <a:r>
              <a:rPr sz="6000" b="1" spc="-25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, </a:t>
            </a:r>
            <a:r>
              <a:rPr sz="6000" b="1" spc="-25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connettere</a:t>
            </a:r>
            <a:endParaRPr sz="6000" b="1" spc="-25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Una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risposta</a:t>
            </a: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lungo</a:t>
            </a: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le diverse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fasi</a:t>
            </a: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della vita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familiare</a:t>
            </a: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A ·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Informazione</a:t>
            </a: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e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orientamento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B ·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Ascolto</a:t>
            </a: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e counseling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C ·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Affidamento</a:t>
            </a: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familiare</a:t>
            </a: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e </a:t>
            </a: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adozione</a:t>
            </a:r>
            <a:endParaRPr sz="4400" b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86C8081-AF7D-468A-B8E8-8047F863D9FD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8485E19-75D8-4BB2-8694-E50F72FCBB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sz="5600" b="1" spc="-250">
                <a:solidFill>
                  <a:srgbClr val="FFFFFF"/>
                </a:solidFill>
                <a:latin typeface="Arial"/>
                <a:ea typeface="Arial"/>
                <a:cs typeface="Arial"/>
              </a:rPr>
              <a:t>Il valore aggiunto dei Centri</a:t>
            </a:r>
            <a:endParaRPr spc="-105"/>
          </a:p>
          <a:p>
            <a:pPr marL="12700">
              <a:lnSpc>
                <a:spcPts val="5765"/>
              </a:lnSpc>
              <a:buNone/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Un punto di riferimento in ogni fase della vita familiare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Messaggio"/>
          <p:cNvSpPr txBox="1"/>
          <p:nvPr/>
        </p:nvSpPr>
        <p:spPr>
          <a:xfrm>
            <a:off x="1886781" y="3150000"/>
            <a:ext cx="17456874" cy="100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000" b="1">
                <a:solidFill>
                  <a:srgbClr val="231F20"/>
                </a:solidFill>
                <a:latin typeface="Arial"/>
              </a:rPr>
              <a:t>Ascoltare, orientare, accompagnare: vicino alle famiglie, prima che il bisogno diventi emergenza</a:t>
            </a:r>
          </a:p>
        </p:txBody>
      </p:sp>
      <p:sp>
        <p:nvSpPr>
          <p:cNvPr id="5" name="Riquadro Ascolto e sostegno"/>
          <p:cNvSpPr/>
          <p:nvPr/>
        </p:nvSpPr>
        <p:spPr>
          <a:xfrm>
            <a:off x="1886781" y="4550000"/>
            <a:ext cx="5520000" cy="500000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sto Ascolto e sostegno"/>
          <p:cNvSpPr txBox="1"/>
          <p:nvPr/>
        </p:nvSpPr>
        <p:spPr>
          <a:xfrm>
            <a:off x="2186781" y="4850000"/>
            <a:ext cx="4920000" cy="44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17B00"/>
                </a:solidFill>
                <a:latin typeface="Arial"/>
              </a:rPr>
              <a:t>Ascolto e sostegno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Intercettare i bisogni nelle diverse fasi della vita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Sostenere le competenze genitoriali e la relazione familiare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Costruire reti di collaborazione e di supporto</a:t>
            </a:r>
          </a:p>
        </p:txBody>
      </p:sp>
      <p:sp>
        <p:nvSpPr>
          <p:cNvPr id="7" name="Riquadro Informazione e orientamento"/>
          <p:cNvSpPr/>
          <p:nvPr/>
        </p:nvSpPr>
        <p:spPr>
          <a:xfrm>
            <a:off x="7855218" y="4550000"/>
            <a:ext cx="5520000" cy="500000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sto Informazione e orientamento"/>
          <p:cNvSpPr txBox="1"/>
          <p:nvPr/>
        </p:nvSpPr>
        <p:spPr>
          <a:xfrm>
            <a:off x="8155218" y="4850000"/>
            <a:ext cx="4920000" cy="44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17B00"/>
                </a:solidFill>
                <a:latin typeface="Arial"/>
              </a:rPr>
              <a:t>Informazione e orientamento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Un punto di accesso alle opportunità per le famiglie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Orientare verso la rete territoriale dei servizi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Promuovere l’uso consapevole del digitale</a:t>
            </a:r>
          </a:p>
        </p:txBody>
      </p:sp>
      <p:sp>
        <p:nvSpPr>
          <p:cNvPr id="9" name="Riquadro Adolescenti e genitori"/>
          <p:cNvSpPr/>
          <p:nvPr/>
        </p:nvSpPr>
        <p:spPr>
          <a:xfrm>
            <a:off x="13823655" y="4550000"/>
            <a:ext cx="5520000" cy="500000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sto Adolescenti e genitori"/>
          <p:cNvSpPr txBox="1"/>
          <p:nvPr/>
        </p:nvSpPr>
        <p:spPr>
          <a:xfrm>
            <a:off x="14123655" y="4850000"/>
            <a:ext cx="4920000" cy="44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17B00"/>
                </a:solidFill>
                <a:latin typeface="Arial"/>
              </a:rPr>
              <a:t>Adolescenti e genitori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Intercettare per tempo le difficoltà dell’adolescenza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Favorire il dialogo tra figli e genitori</a:t>
            </a:r>
          </a:p>
          <a:p>
            <a:pPr algn="l">
              <a:spcBef>
                <a:spcPts val="1600"/>
              </a:spcBef>
            </a:pPr>
            <a:r>
              <a:rPr sz="2800" b="0">
                <a:solidFill>
                  <a:srgbClr val="231F20"/>
                </a:solidFill>
                <a:latin typeface="Arial"/>
              </a:rPr>
              <a:t>•  Sostenere i genitori nei momenti critici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8A66995-148F-439B-9EB0-6A3F01FCA170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5C3748D-136E-4804-B306-327AA75B16E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sz="5600" b="1" spc="-250">
                <a:solidFill>
                  <a:srgbClr val="FFFFFF"/>
                </a:solidFill>
                <a:latin typeface="Arial"/>
                <a:ea typeface="Arial"/>
                <a:cs typeface="Arial"/>
              </a:rPr>
              <a:t>La rete dei Centri nel Veneto</a:t>
            </a:r>
            <a:endParaRPr spc="-105"/>
          </a:p>
          <a:p>
            <a:pPr marL="12700">
              <a:lnSpc>
                <a:spcPts val="5765"/>
              </a:lnSpc>
              <a:buNone/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Una presenza diffusa su tutto il territorio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Numero Centri"/>
          <p:cNvSpPr txBox="1"/>
          <p:nvPr/>
        </p:nvSpPr>
        <p:spPr>
          <a:xfrm>
            <a:off x="1886781" y="3050000"/>
            <a:ext cx="4300000" cy="290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0" b="1" i="0">
                <a:solidFill>
                  <a:srgbClr val="F17B00"/>
                </a:solidFill>
                <a:latin typeface="Arial"/>
              </a:rPr>
              <a:t>90</a:t>
            </a:r>
          </a:p>
        </p:txBody>
      </p:sp>
      <p:sp>
        <p:nvSpPr>
          <p:cNvPr id="5" name="Descrizione rete"/>
          <p:cNvSpPr txBox="1"/>
          <p:nvPr/>
        </p:nvSpPr>
        <p:spPr>
          <a:xfrm>
            <a:off x="6386781" y="3300000"/>
            <a:ext cx="12950000" cy="260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6000" b="1" i="0">
                <a:solidFill>
                  <a:srgbClr val="231F20"/>
                </a:solidFill>
                <a:latin typeface="Arial"/>
              </a:rPr>
              <a:t>Centri per la famiglia</a:t>
            </a:r>
          </a:p>
          <a:p>
            <a:pPr algn="l">
              <a:spcBef>
                <a:spcPts val="1000"/>
              </a:spcBef>
            </a:pPr>
            <a:r>
              <a:rPr sz="4000" b="0" i="0">
                <a:solidFill>
                  <a:srgbClr val="231F20"/>
                </a:solidFill>
                <a:latin typeface="Arial"/>
              </a:rPr>
              <a:t>in tutti i 24 Ambiti Territoriali Sociali · quasi 4 per Ambito</a:t>
            </a:r>
          </a:p>
          <a:p>
            <a:pPr algn="l">
              <a:spcBef>
                <a:spcPts val="1000"/>
              </a:spcBef>
            </a:pPr>
            <a:r>
              <a:rPr sz="4000" b="0" i="0">
                <a:solidFill>
                  <a:srgbClr val="231F20"/>
                </a:solidFill>
                <a:latin typeface="Arial"/>
              </a:rPr>
              <a:t>radicati nella rete socio-sanitaria delle 9 Aziende ULSS</a:t>
            </a:r>
          </a:p>
        </p:txBody>
      </p:sp>
      <p:sp>
        <p:nvSpPr>
          <p:cNvPr id="6" name="Riquadro Sistema Veneto Adozioni"/>
          <p:cNvSpPr/>
          <p:nvPr/>
        </p:nvSpPr>
        <p:spPr>
          <a:xfrm>
            <a:off x="1886781" y="6450000"/>
            <a:ext cx="5520000" cy="315000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sto Sistema Veneto Adozioni"/>
          <p:cNvSpPr txBox="1"/>
          <p:nvPr/>
        </p:nvSpPr>
        <p:spPr>
          <a:xfrm>
            <a:off x="2186781" y="6730000"/>
            <a:ext cx="4920000" cy="259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17B00"/>
                </a:solidFill>
                <a:latin typeface="Arial"/>
              </a:rPr>
              <a:t>Sistema Veneto Adozioni</a:t>
            </a:r>
          </a:p>
          <a:p>
            <a:pPr algn="l">
              <a:spcBef>
                <a:spcPts val="1000"/>
              </a:spcBef>
            </a:pPr>
            <a:r>
              <a:rPr sz="3000" b="0" i="0">
                <a:solidFill>
                  <a:srgbClr val="231F20"/>
                </a:solidFill>
                <a:latin typeface="Arial"/>
              </a:rPr>
              <a:t>9 équipe, una per Azienda ULSS</a:t>
            </a:r>
          </a:p>
        </p:txBody>
      </p:sp>
      <p:sp>
        <p:nvSpPr>
          <p:cNvPr id="8" name="Riquadro CASF"/>
          <p:cNvSpPr/>
          <p:nvPr/>
        </p:nvSpPr>
        <p:spPr>
          <a:xfrm>
            <a:off x="7855218" y="6450000"/>
            <a:ext cx="5520000" cy="315000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sto CASF"/>
          <p:cNvSpPr txBox="1"/>
          <p:nvPr/>
        </p:nvSpPr>
        <p:spPr>
          <a:xfrm>
            <a:off x="8155218" y="6730000"/>
            <a:ext cx="4920000" cy="259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17B00"/>
                </a:solidFill>
                <a:latin typeface="Arial"/>
              </a:rPr>
              <a:t>CASF</a:t>
            </a:r>
          </a:p>
          <a:p>
            <a:pPr algn="l">
              <a:spcBef>
                <a:spcPts val="1000"/>
              </a:spcBef>
            </a:pPr>
            <a:r>
              <a:rPr sz="3000" b="0" i="0">
                <a:solidFill>
                  <a:srgbClr val="231F20"/>
                </a:solidFill>
                <a:latin typeface="Arial"/>
              </a:rPr>
              <a:t>Centri per l’Affido e la Solidarietà familiare: promozione, formazione e sostegno</a:t>
            </a:r>
          </a:p>
        </p:txBody>
      </p:sp>
      <p:sp>
        <p:nvSpPr>
          <p:cNvPr id="10" name="Riquadro Consultori familiari"/>
          <p:cNvSpPr/>
          <p:nvPr/>
        </p:nvSpPr>
        <p:spPr>
          <a:xfrm>
            <a:off x="13823655" y="6450000"/>
            <a:ext cx="5520000" cy="315000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sto Consultori familiari"/>
          <p:cNvSpPr txBox="1"/>
          <p:nvPr/>
        </p:nvSpPr>
        <p:spPr>
          <a:xfrm>
            <a:off x="14123655" y="6730000"/>
            <a:ext cx="4920000" cy="259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17B00"/>
                </a:solidFill>
                <a:latin typeface="Arial"/>
              </a:rPr>
              <a:t>Consultori familiari</a:t>
            </a:r>
          </a:p>
          <a:p>
            <a:pPr algn="l">
              <a:spcBef>
                <a:spcPts val="1000"/>
              </a:spcBef>
            </a:pPr>
            <a:r>
              <a:rPr sz="3000" b="0" i="0">
                <a:solidFill>
                  <a:srgbClr val="231F20"/>
                </a:solidFill>
                <a:latin typeface="Arial"/>
              </a:rPr>
              <a:t>37,9% delle prestazioni è supporto psicologico (2024)</a:t>
            </a:r>
          </a:p>
        </p:txBody>
      </p:sp>
      <p:sp>
        <p:nvSpPr>
          <p:cNvPr id="12" name="Fonte"/>
          <p:cNvSpPr txBox="1"/>
          <p:nvPr/>
        </p:nvSpPr>
        <p:spPr>
          <a:xfrm>
            <a:off x="1886781" y="9850000"/>
            <a:ext cx="17456874" cy="45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0" i="1">
                <a:solidFill>
                  <a:srgbClr val="231F20"/>
                </a:solidFill>
                <a:latin typeface="Arial"/>
              </a:rPr>
              <a:t>Fonte: rilevazione del Dipartimento per le politiche della famiglia, luglio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A2423DC-55B1-4079-AC75-A2CBE821B54A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3E141A2-55F0-422A-99BB-5E6E74A33F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sz="5600" b="1" spc="-250">
                <a:solidFill>
                  <a:srgbClr val="FFFFFF"/>
                </a:solidFill>
                <a:latin typeface="Arial"/>
                <a:ea typeface="Arial"/>
                <a:cs typeface="Arial"/>
              </a:rPr>
              <a:t>Le scelte di metodo</a:t>
            </a:r>
            <a:endParaRPr spc="-105"/>
          </a:p>
          <a:p>
            <a:pPr marL="12700">
              <a:lnSpc>
                <a:spcPts val="5765"/>
              </a:lnSpc>
              <a:buNone/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Co-progettazione ex art. 55 D.Lgs. 117/2017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77960C2-718F-4B69-A3B9-4943B617FC7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r>
              <a:rPr sz="6000" b="1" spc="-25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Co-progettare, integrare, misurare</a:t>
            </a:r>
            <a:endParaRPr sz="6000" b="1" spc="-25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Un impianto condiviso tra Aziende ULSS, Ambiti Territoriali Sociali (ATS) ed ETS.</a:t>
            </a: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Tavoli paritetici per attuazione e verifica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Protocolli comuni di invio tra Centri e servizi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Monitoraggio regionale fin dall’avvio</a:t>
            </a:r>
            <a:endParaRPr sz="4400" b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1A259EB-AC66-468C-B585-CD969137BD50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E889D5E-1452-4282-973A-A36197A602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r>
              <a:rPr sz="5600" b="1" spc="-250">
                <a:solidFill>
                  <a:srgbClr val="FFFFFF"/>
                </a:solidFill>
                <a:latin typeface="Arial"/>
                <a:ea typeface="Arial"/>
                <a:cs typeface="Arial"/>
              </a:rPr>
              <a:t>Il contributo del Veneto</a:t>
            </a:r>
            <a:endParaRPr spc="-105"/>
          </a:p>
          <a:p>
            <a:pPr marL="12700">
              <a:lnSpc>
                <a:spcPts val="5765"/>
              </a:lnSpc>
              <a:buNone/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Proposte per le Linee di indirizzo nazionali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FEDD75E-5BE9-4B20-AE1A-7AF26EB56F9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r>
              <a:rPr sz="6000" b="1" spc="-25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Quattro elementi da valorizzare</a:t>
            </a:r>
          </a:p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lang="it-IT" sz="4400" b="0" dirty="0"/>
              <a:t>Centri integrati nella rete socio-sanitaria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Co-progettazione con gli ETS come metodo ordinario</a:t>
            </a:r>
            <a:endParaRPr sz="4400" b="0" dirty="0">
              <a:solidFill>
                <a:srgbClr val="231F20"/>
              </a:solidFill>
              <a:latin typeface="Arial"/>
              <a:ea typeface="Arial"/>
              <a:cs typeface="Arial"/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Raccordo stabile con affido e adozione</a:t>
            </a:r>
            <a:endParaRPr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r>
              <a:rPr sz="4400" b="0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Indicatori di monitoraggio comuni tra Regioni</a:t>
            </a:r>
            <a:endParaRPr sz="4400" b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BA880DA-9678-459C-B5AF-34AFB22C4225}"/>
              </a:ext>
            </a:extLst>
          </p:cNvPr>
          <p:cNvSpPr>
            <a:spLocks noGrp="1"/>
          </p:cNvSpPr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25606F7-8897-4701-B237-839AFDFB5745}"/>
              </a:ext>
            </a:extLst>
          </p:cNvPr>
          <p:cNvSpPr>
            <a:spLocks noGrp="1"/>
          </p:cNvSpPr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38A57D7-225D-4B6A-8174-405A81C1FA3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buNone/>
            </a:pPr>
            <a:r>
              <a:rPr sz="5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Grazie per l’attenzione</a:t>
            </a:r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9CC3F8F-AEE5-490B-8E1B-F6602E5BE9FB}"/>
              </a:ext>
            </a:extLst>
          </p:cNvPr>
          <p:cNvSpPr>
            <a:spLocks noGrp="1"/>
          </p:cNvSpPr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  <a:buNone/>
            </a:pPr>
            <a:r>
              <a:rPr sz="485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Centri per la </a:t>
            </a:r>
            <a:r>
              <a:rPr sz="4850" b="1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famiglia</a:t>
            </a:r>
            <a:r>
              <a:rPr sz="485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</a:t>
            </a:r>
            <a:r>
              <a:rPr sz="4850" b="1" dirty="0" err="1">
                <a:solidFill>
                  <a:srgbClr val="231F20"/>
                </a:solidFill>
                <a:latin typeface="Arial"/>
                <a:ea typeface="Arial"/>
                <a:cs typeface="Arial"/>
              </a:rPr>
              <a:t>nel</a:t>
            </a:r>
            <a:r>
              <a:rPr sz="485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 Veneto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  <a:buNone/>
            </a:pPr>
            <a:endParaRPr sz="4800" dirty="0">
              <a:latin typeface="Arial"/>
              <a:ea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048C374-D745-4CEE-84BA-F30CB59570EC}"/>
              </a:ext>
            </a:extLst>
          </p:cNvPr>
          <p:cNvSpPr>
            <a:spLocks noGrp="1"/>
          </p:cNvSpPr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  <a:buNone/>
            </a:pPr>
            <a:r>
              <a:rPr sz="2450" b="1" spc="-12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Conferenza</a:t>
            </a:r>
            <a:r>
              <a:rPr sz="2450" b="1" spc="-24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10">
                <a:solidFill>
                  <a:srgbClr val="FFFFFF"/>
                </a:solidFill>
                <a:latin typeface="Arial"/>
                <a:ea typeface="Arial"/>
                <a:cs typeface="Arial"/>
              </a:rPr>
              <a:t>nazionale</a:t>
            </a:r>
            <a:r>
              <a:rPr sz="2450" b="1" spc="-23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14">
                <a:solidFill>
                  <a:srgbClr val="FFFFFF"/>
                </a:solidFill>
                <a:latin typeface="Arial"/>
                <a:ea typeface="Arial"/>
                <a:cs typeface="Arial"/>
              </a:rPr>
              <a:t>sulla</a:t>
            </a:r>
            <a:r>
              <a:rPr sz="2450" b="1" spc="-23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2450" b="1">
              <a:latin typeface="Arial"/>
              <a:ea typeface="Arial"/>
              <a:cs typeface="Arial"/>
            </a:endParaRPr>
          </a:p>
          <a:p>
            <a:pPr marL="13970">
              <a:lnSpc>
                <a:spcPts val="2540"/>
              </a:lnSpc>
              <a:buNone/>
            </a:pPr>
            <a:r>
              <a:rPr sz="2200" spc="-70">
                <a:solidFill>
                  <a:srgbClr val="F17B00"/>
                </a:solidFill>
                <a:latin typeface="Arial"/>
                <a:ea typeface="Arial"/>
                <a:cs typeface="Arial"/>
              </a:rPr>
              <a:t>Ottobre</a:t>
            </a:r>
            <a:r>
              <a:rPr sz="2200" spc="-220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90">
                <a:solidFill>
                  <a:srgbClr val="F17B00"/>
                </a:solidFill>
                <a:latin typeface="Arial"/>
                <a:ea typeface="Arial"/>
                <a:cs typeface="Arial"/>
              </a:rPr>
              <a:t>-</a:t>
            </a:r>
            <a:r>
              <a:rPr sz="2200" spc="-215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55">
                <a:solidFill>
                  <a:srgbClr val="F17B00"/>
                </a:solidFill>
                <a:latin typeface="Arial"/>
                <a:ea typeface="Arial"/>
                <a:cs typeface="Arial"/>
              </a:rPr>
              <a:t>Dicembre</a:t>
            </a:r>
            <a:r>
              <a:rPr sz="2200" spc="-215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20">
                <a:solidFill>
                  <a:srgbClr val="F17B00"/>
                </a:solidFill>
                <a:latin typeface="Arial"/>
                <a:ea typeface="Arial"/>
                <a:cs typeface="Arial"/>
              </a:rPr>
              <a:t>2026</a:t>
            </a:r>
            <a:endParaRPr sz="2200">
              <a:solidFill>
                <a:srgbClr val="F17B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objec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222A910C-6FD1-4570-941D-B888205E81CA}"/>
              </a:ext>
            </a:extLst>
          </p:cNvPr>
          <p:cNvSpPr>
            <a:spLocks noGrp="1"/>
          </p:cNvSpPr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E372F8CE-F613-45EF-BB58-D5C99E493D53}"/>
              </a:ext>
            </a:extLst>
          </p:cNvPr>
          <p:cNvSpPr>
            <a:spLocks noGrp="1"/>
          </p:cNvSpPr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  <a:buNone/>
            </a:pPr>
            <a:r>
              <a:rPr sz="2450" b="1" spc="-80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Presidenza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</a:t>
            </a:r>
            <a:r>
              <a:rPr sz="245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5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Consiglio</a:t>
            </a:r>
            <a:r>
              <a:rPr sz="245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/>
                <a:ea typeface="Arial"/>
                <a:cs typeface="Arial"/>
              </a:rPr>
              <a:t>dei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0">
                <a:solidFill>
                  <a:srgbClr val="FFFFFF"/>
                </a:solidFill>
                <a:latin typeface="Arial"/>
                <a:ea typeface="Arial"/>
                <a:cs typeface="Arial"/>
              </a:rPr>
              <a:t>Ministri </a:t>
            </a:r>
            <a:r>
              <a:rPr sz="2450" b="1" spc="-75">
                <a:solidFill>
                  <a:srgbClr val="FFFFFF"/>
                </a:solidFill>
                <a:latin typeface="Arial"/>
                <a:ea typeface="Arial"/>
                <a:cs typeface="Arial"/>
              </a:rPr>
              <a:t>Dipartimento</a:t>
            </a:r>
            <a:r>
              <a:rPr sz="2450" b="1" spc="-10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/>
                <a:ea typeface="Arial"/>
                <a:cs typeface="Arial"/>
              </a:rPr>
              <a:t>per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50">
                <a:solidFill>
                  <a:srgbClr val="FFFFFF"/>
                </a:solidFill>
                <a:latin typeface="Arial"/>
                <a:ea typeface="Arial"/>
                <a:cs typeface="Arial"/>
              </a:rPr>
              <a:t>le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/>
                <a:ea typeface="Arial"/>
                <a:cs typeface="Arial"/>
              </a:rPr>
              <a:t>politiche</a:t>
            </a:r>
            <a:r>
              <a:rPr sz="2450" b="1" spc="-10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della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4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2450" b="1">
              <a:latin typeface="Arial"/>
              <a:ea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0121D7A1-9DDC-48E5-80C8-C0689CD03387}"/>
              </a:ext>
            </a:extLst>
          </p:cNvPr>
          <p:cNvSpPr>
            <a:spLocks noGrp="1"/>
          </p:cNvSpPr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buNone/>
            </a:pPr>
            <a:r>
              <a:rPr sz="3300" b="1" spc="105">
                <a:solidFill>
                  <a:srgbClr val="FFFFFF"/>
                </a:solidFill>
                <a:latin typeface="Arial"/>
                <a:ea typeface="Arial"/>
                <a:cs typeface="Arial"/>
              </a:rPr>
              <a:t>I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120">
                <a:solidFill>
                  <a:srgbClr val="FFFFFF"/>
                </a:solidFill>
                <a:latin typeface="Arial"/>
                <a:ea typeface="Arial"/>
                <a:cs typeface="Arial"/>
              </a:rPr>
              <a:t>Centri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85">
                <a:solidFill>
                  <a:srgbClr val="FFFFFF"/>
                </a:solidFill>
                <a:latin typeface="Arial"/>
                <a:ea typeface="Arial"/>
                <a:cs typeface="Arial"/>
              </a:rPr>
              <a:t>per</a:t>
            </a:r>
            <a:r>
              <a:rPr sz="3300" b="1" spc="-37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la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11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3300" b="1">
              <a:latin typeface="Arial"/>
              <a:ea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buNone/>
            </a:pPr>
            <a:r>
              <a:rPr sz="2850" spc="-20">
                <a:solidFill>
                  <a:srgbClr val="FFFFFF"/>
                </a:solidFill>
                <a:latin typeface="Arial"/>
                <a:ea typeface="Arial"/>
                <a:cs typeface="Arial"/>
              </a:rPr>
              <a:t>Milano</a:t>
            </a:r>
            <a:r>
              <a:rPr sz="2850" spc="-3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  <a:r>
              <a:rPr sz="2850" spc="-3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 spc="-55">
                <a:solidFill>
                  <a:srgbClr val="FFFFFF"/>
                </a:solidFill>
                <a:latin typeface="Arial"/>
                <a:ea typeface="Arial"/>
                <a:cs typeface="Arial"/>
              </a:rPr>
              <a:t>ottobre</a:t>
            </a:r>
            <a:r>
              <a:rPr sz="2850" spc="-2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 spc="-2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</a:t>
            </a:r>
            <a:endParaRPr sz="2850">
              <a:latin typeface="Arial"/>
              <a:ea typeface="Arial"/>
              <a:cs typeface="Arial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3" y="5924557"/>
            <a:ext cx="1600000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Lucio Mantovan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E.Q. Politiche e Servizi per la Famiglia</a:t>
            </a:r>
            <a:endParaRPr sz="480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Regione del Veneto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1430</Words>
  <Application>Microsoft Office PowerPoint</Application>
  <DocSecurity>0</DocSecurity>
  <PresentationFormat>Personalizzato</PresentationFormat>
  <Paragraphs>197</Paragraphs>
  <Slides>18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2" baseType="lpstr">
      <vt:lpstr>Arial</vt:lpstr>
      <vt:lpstr>Google Sans</vt:lpstr>
      <vt:lpstr>Wingdings</vt:lpstr>
      <vt:lpstr>Office Theme</vt:lpstr>
      <vt:lpstr>I Centri per la famiglia</vt:lpstr>
      <vt:lpstr>Scenario e bisogni Le famiglie nel Veneto</vt:lpstr>
      <vt:lpstr>Presìdi territoriali Il ruolo dei Centri per la famiglia</vt:lpstr>
      <vt:lpstr>La programmazione regionale - Tre azioni integrate Avviso pubblico 8 agosto 2025 «Rafforzamento della rete dei Centri per la Famiglia»  </vt:lpstr>
      <vt:lpstr>Azione A | Informazione Il bisogno nel contesto veneto</vt:lpstr>
      <vt:lpstr>Informazione: traguardi Destinatari</vt:lpstr>
      <vt:lpstr>Informazione: traguardi Risultati attesi</vt:lpstr>
      <vt:lpstr>Azione B | Ascolto e counseling Il bisogno relazionale nel Veneto</vt:lpstr>
      <vt:lpstr>Ascolto e counseling Dagli obiettivi alle attività</vt:lpstr>
      <vt:lpstr>Ascolto e counseling: traguardi Destinatari</vt:lpstr>
      <vt:lpstr>Ascolto e counseling: traguardi Risultati attesi</vt:lpstr>
      <vt:lpstr>Azione C | Affido e adozione Reti già attive nel Veneto</vt:lpstr>
      <vt:lpstr>Affido e adozione Esperienze delle famiglie e formazione</vt:lpstr>
      <vt:lpstr>Affido e adozione: traguardi Destinatari</vt:lpstr>
      <vt:lpstr>Affido e adozione: traguardi Risultati attesi</vt:lpstr>
      <vt:lpstr>Co-progettazione con ETS Art. 55 del D.Lgs. 117/2017</vt:lpstr>
      <vt:lpstr>Integrazione decisiva Politiche per famiglie, minori e giovani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LUCIO MANTOVAN</cp:lastModifiedBy>
  <cp:revision>6</cp:revision>
  <dcterms:created xsi:type="dcterms:W3CDTF">2026-09-29T10:31:26Z</dcterms:created>
  <dcterms:modified xsi:type="dcterms:W3CDTF">2026-10-05T09:53:17Z</dcterms:modified>
</cp:coreProperties>
</file>