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65" d="100"/>
          <a:sy n="65" d="100"/>
        </p:scale>
        <p:origin x="108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Titolo del grafico</c:v>
                </c:pt>
              </c:strCache>
            </c:strRef>
          </c:tx>
          <c:cat>
            <c:strRef>
              <c:f>Foglio1!$A$2:$A$4</c:f>
              <c:strCache>
                <c:ptCount val="3"/>
                <c:pt idx="0">
                  <c:v>Valore A</c:v>
                </c:pt>
                <c:pt idx="1">
                  <c:v>Valore B</c:v>
                </c:pt>
                <c:pt idx="2">
                  <c:v>Valore C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9-754E-AA25-160A06A38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15098347536087137"/>
          <c:y val="0.92944686988383884"/>
          <c:w val="0.74742034354215503"/>
          <c:h val="6.8902965099659569E-2"/>
        </c:manualLayout>
      </c:layout>
      <c:overlay val="0"/>
      <c:txPr>
        <a:bodyPr rot="0" vert="horz"/>
        <a:lstStyle/>
        <a:p>
          <a:pPr>
            <a:defRPr sz="2800"/>
          </a:pPr>
          <a:endParaRPr lang="it-IT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  <p:pic>
        <p:nvPicPr>
          <p:cNvPr id="17" name="Immagin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152" y="5336"/>
            <a:ext cx="5321298" cy="1893314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609" y="-6350"/>
            <a:ext cx="1832841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152" y="5336"/>
            <a:ext cx="5321298" cy="189331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609" y="-6350"/>
            <a:ext cx="1832841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079" y="5336"/>
            <a:ext cx="5321298" cy="189331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609" y="-6350"/>
            <a:ext cx="1832841" cy="1905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152" y="5336"/>
            <a:ext cx="5321298" cy="189331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111" y="-6350"/>
            <a:ext cx="1832841" cy="1905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341833" y="3270250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Puglia </a:t>
            </a:r>
            <a:r>
              <a:rPr lang="it-IT" dirty="0" err="1"/>
              <a:t>for</a:t>
            </a:r>
            <a:r>
              <a:rPr lang="it-IT" dirty="0"/>
              <a:t> Family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9049" y="552899"/>
            <a:ext cx="5918435" cy="11015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5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5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5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5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5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0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350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350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350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1289049" y="5905514"/>
            <a:ext cx="11284547" cy="2459006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Mandola Magda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EQ Politiche Familiari-Dipartimento Welfare e Sport Regione Puglia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152" y="-82550"/>
            <a:ext cx="5321298" cy="204329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2144" y="-44450"/>
            <a:ext cx="1924483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831850" y="450850"/>
            <a:ext cx="18364334" cy="22980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Attività e Servizi dei </a:t>
            </a:r>
            <a:br>
              <a:rPr lang="it-IT" spc="-250" dirty="0"/>
            </a:br>
            <a:r>
              <a:rPr lang="it-IT" spc="-250" dirty="0"/>
              <a:t>Centri per le Famiglie</a:t>
            </a:r>
            <a:endParaRPr spc="-105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374650" y="2736850"/>
            <a:ext cx="13258800" cy="8663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lvl="0" algn="ctr"/>
            <a:r>
              <a:rPr lang="it-IT" sz="5200" i="1" dirty="0">
                <a:solidFill>
                  <a:srgbClr val="002060"/>
                </a:solidFill>
              </a:rPr>
              <a:t>HUB </a:t>
            </a:r>
            <a:r>
              <a:rPr lang="it-IT" sz="5200" dirty="0">
                <a:solidFill>
                  <a:srgbClr val="002060"/>
                </a:solidFill>
              </a:rPr>
              <a:t>di innovazione sociale</a:t>
            </a:r>
            <a:endParaRPr lang="en-GB" sz="5200" dirty="0">
              <a:solidFill>
                <a:srgbClr val="002060"/>
              </a:solidFill>
            </a:endParaRPr>
          </a:p>
          <a:p>
            <a:pPr algn="just"/>
            <a:r>
              <a:rPr lang="it-IT" sz="3400" b="0" dirty="0">
                <a:solidFill>
                  <a:srgbClr val="002060"/>
                </a:solidFill>
              </a:rPr>
              <a:t>Servizi di base in un’ottica di promozione del benessere delle famiglie:</a:t>
            </a:r>
            <a:endParaRPr lang="en-GB" sz="3400" b="0" dirty="0">
              <a:solidFill>
                <a:srgbClr val="002060"/>
              </a:solidFill>
            </a:endParaRPr>
          </a:p>
          <a:p>
            <a:pPr marL="1263650" lvl="0" indent="-644525" algn="just" fontAlgn="auto">
              <a:buFont typeface="Arial" panose="020B0604020202020204" pitchFamily="34" charset="0"/>
              <a:buChar char="•"/>
            </a:pPr>
            <a:r>
              <a:rPr lang="it-IT" sz="3400" b="0" dirty="0">
                <a:solidFill>
                  <a:srgbClr val="002060"/>
                </a:solidFill>
              </a:rPr>
              <a:t>alfabetizzazione sulla prevenzione e sugli effetti dell’assunzione di sostanze psicotrope;</a:t>
            </a:r>
            <a:endParaRPr lang="en-GB" sz="3400" b="0" dirty="0">
              <a:solidFill>
                <a:srgbClr val="002060"/>
              </a:solidFill>
            </a:endParaRPr>
          </a:p>
          <a:p>
            <a:pPr marL="1263650" lvl="0" indent="-644525" algn="just" fontAlgn="auto">
              <a:buFont typeface="Arial" panose="020B0604020202020204" pitchFamily="34" charset="0"/>
              <a:buChar char="•"/>
            </a:pPr>
            <a:r>
              <a:rPr lang="it-IT" sz="3400" b="0" dirty="0">
                <a:solidFill>
                  <a:srgbClr val="002060"/>
                </a:solidFill>
              </a:rPr>
              <a:t>alfabetizzazione mediatica e digitale dei minori, tutelando l’esposizione a contenuti pornografici e violenti;</a:t>
            </a:r>
            <a:endParaRPr lang="en-GB" sz="3400" b="0" dirty="0">
              <a:solidFill>
                <a:srgbClr val="002060"/>
              </a:solidFill>
            </a:endParaRPr>
          </a:p>
          <a:p>
            <a:pPr marL="1263650" lvl="0" indent="-644525" algn="just" fontAlgn="auto">
              <a:buFont typeface="Arial" panose="020B0604020202020204" pitchFamily="34" charset="0"/>
              <a:buChar char="•"/>
            </a:pPr>
            <a:r>
              <a:rPr lang="it-IT" sz="3400" b="0" dirty="0">
                <a:solidFill>
                  <a:srgbClr val="002060"/>
                </a:solidFill>
              </a:rPr>
              <a:t>valorizzazione dell’invecchiamento attivo per agevolare lo scambio intergenerazionale.</a:t>
            </a:r>
          </a:p>
          <a:p>
            <a:pPr lvl="0" algn="just" fontAlgn="auto"/>
            <a:endParaRPr lang="it-IT" sz="3400" b="0" dirty="0">
              <a:solidFill>
                <a:srgbClr val="002060"/>
              </a:solidFill>
            </a:endParaRPr>
          </a:p>
          <a:p>
            <a:pPr lvl="0" algn="just" fontAlgn="auto"/>
            <a:r>
              <a:rPr lang="it-IT" sz="3400" b="0" dirty="0">
                <a:solidFill>
                  <a:srgbClr val="002060"/>
                </a:solidFill>
              </a:rPr>
              <a:t>Servizi di ascolto e </a:t>
            </a:r>
            <a:r>
              <a:rPr lang="it-IT" sz="3400" b="0" dirty="0" err="1">
                <a:solidFill>
                  <a:srgbClr val="002060"/>
                </a:solidFill>
              </a:rPr>
              <a:t>counseling</a:t>
            </a:r>
            <a:endParaRPr lang="it-IT" sz="3400" b="0" dirty="0">
              <a:solidFill>
                <a:srgbClr val="002060"/>
              </a:solidFill>
            </a:endParaRPr>
          </a:p>
          <a:p>
            <a:pPr lvl="0" algn="just" fontAlgn="auto"/>
            <a:r>
              <a:rPr lang="it-IT" sz="3400" b="0" dirty="0">
                <a:solidFill>
                  <a:srgbClr val="002060"/>
                </a:solidFill>
              </a:rPr>
              <a:t>Promozione di figure di sostegno alla maternità e alla famiglia nei</a:t>
            </a:r>
          </a:p>
          <a:p>
            <a:pPr lvl="0" algn="just" fontAlgn="auto"/>
            <a:r>
              <a:rPr lang="it-IT" sz="3400" b="0" dirty="0">
                <a:solidFill>
                  <a:srgbClr val="002060"/>
                </a:solidFill>
              </a:rPr>
              <a:t>primi mille giorni.</a:t>
            </a:r>
          </a:p>
          <a:p>
            <a:pPr lvl="0" algn="just" fontAlgn="auto"/>
            <a:endParaRPr lang="it-IT" sz="3400" b="0" u="sng" dirty="0">
              <a:solidFill>
                <a:srgbClr val="002060"/>
              </a:solidFill>
            </a:endParaRPr>
          </a:p>
          <a:p>
            <a:pPr lvl="0" algn="just" fontAlgn="auto"/>
            <a:r>
              <a:rPr lang="it-IT" sz="3400" b="0" dirty="0">
                <a:solidFill>
                  <a:srgbClr val="002060"/>
                </a:solidFill>
              </a:rPr>
              <a:t>Informazione, orientamento e competenze digitali </a:t>
            </a:r>
          </a:p>
          <a:p>
            <a:pPr lvl="0" algn="just" fontAlgn="auto"/>
            <a:r>
              <a:rPr lang="it-IT" sz="3400" b="0" dirty="0">
                <a:solidFill>
                  <a:srgbClr val="002060"/>
                </a:solidFill>
              </a:rPr>
              <a:t>Ascolto e sostegno alla relazione genitore-figlio nell'adolescenza</a:t>
            </a:r>
          </a:p>
        </p:txBody>
      </p:sp>
      <p:sp>
        <p:nvSpPr>
          <p:cNvPr id="5" name="Rettangolo 4"/>
          <p:cNvSpPr/>
          <p:nvPr/>
        </p:nvSpPr>
        <p:spPr>
          <a:xfrm>
            <a:off x="14417751" y="5403850"/>
            <a:ext cx="554029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400" b="1" u="sng" dirty="0">
                <a:solidFill>
                  <a:schemeClr val="accent6">
                    <a:lumMod val="50000"/>
                  </a:schemeClr>
                </a:solidFill>
              </a:rPr>
              <a:t>Intesa Famiglia 2024-2025</a:t>
            </a:r>
          </a:p>
        </p:txBody>
      </p:sp>
      <p:sp>
        <p:nvSpPr>
          <p:cNvPr id="6" name="Rettangolo 5"/>
          <p:cNvSpPr/>
          <p:nvPr/>
        </p:nvSpPr>
        <p:spPr>
          <a:xfrm>
            <a:off x="13733331" y="8607226"/>
            <a:ext cx="621836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auto"/>
            <a:r>
              <a:rPr lang="it-IT" sz="3400" b="1" u="sng" dirty="0">
                <a:solidFill>
                  <a:schemeClr val="accent6">
                    <a:lumMod val="50000"/>
                  </a:schemeClr>
                </a:solidFill>
              </a:rPr>
              <a:t>Avviso Ministeriale CPF 2025</a:t>
            </a:r>
          </a:p>
        </p:txBody>
      </p:sp>
      <p:sp>
        <p:nvSpPr>
          <p:cNvPr id="7" name="Rettangolo 6"/>
          <p:cNvSpPr/>
          <p:nvPr/>
        </p:nvSpPr>
        <p:spPr>
          <a:xfrm>
            <a:off x="15203680" y="10280650"/>
            <a:ext cx="442621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auto"/>
            <a:r>
              <a:rPr lang="it-IT" sz="3400" b="1" u="sng" dirty="0">
                <a:solidFill>
                  <a:schemeClr val="accent6">
                    <a:lumMod val="50000"/>
                  </a:schemeClr>
                </a:solidFill>
              </a:rPr>
              <a:t>Intesa Famiglia 2026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2" y="5336"/>
            <a:ext cx="3938147" cy="140119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92" y="-6350"/>
            <a:ext cx="1359358" cy="14128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203449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775337" y="828162"/>
            <a:ext cx="12553313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Attività e Servizi sul territorio</a:t>
            </a:r>
            <a:endParaRPr sz="4850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374650" y="4233252"/>
            <a:ext cx="9906000" cy="57425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>
                <a:solidFill>
                  <a:srgbClr val="002060"/>
                </a:solidFill>
              </a:rPr>
              <a:t>Macro Aree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rgbClr val="002060"/>
                </a:solidFill>
              </a:rPr>
              <a:t>Valore A 50%: </a:t>
            </a:r>
            <a:r>
              <a:rPr lang="it-IT" sz="4400" dirty="0">
                <a:solidFill>
                  <a:srgbClr val="002060"/>
                </a:solidFill>
              </a:rPr>
              <a:t>Ruolo Informativo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4400" b="0" dirty="0">
              <a:solidFill>
                <a:srgbClr val="002060"/>
              </a:solidFill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rgbClr val="002060"/>
                </a:solidFill>
              </a:rPr>
              <a:t>Valore B 30%: </a:t>
            </a:r>
            <a:r>
              <a:rPr lang="it-IT" sz="4400" dirty="0">
                <a:solidFill>
                  <a:srgbClr val="002060"/>
                </a:solidFill>
              </a:rPr>
              <a:t>Ascolto e </a:t>
            </a:r>
            <a:r>
              <a:rPr lang="it-IT" sz="4400" dirty="0" err="1">
                <a:solidFill>
                  <a:srgbClr val="002060"/>
                </a:solidFill>
              </a:rPr>
              <a:t>Counseling</a:t>
            </a:r>
            <a:endParaRPr lang="it-IT" sz="4400" dirty="0">
              <a:solidFill>
                <a:srgbClr val="002060"/>
              </a:solidFill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4400" b="0" dirty="0">
              <a:solidFill>
                <a:srgbClr val="002060"/>
              </a:solidFill>
            </a:endParaRP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rgbClr val="002060"/>
                </a:solidFill>
              </a:rPr>
              <a:t>Valore C 20%: </a:t>
            </a:r>
            <a:r>
              <a:rPr lang="it-IT" sz="4400" dirty="0">
                <a:solidFill>
                  <a:srgbClr val="002060"/>
                </a:solidFill>
              </a:rPr>
              <a:t>Alfabetizzazione mediatica e primi 100 giorni di vita</a:t>
            </a:r>
            <a:endParaRPr sz="4400" b="0" dirty="0">
              <a:solidFill>
                <a:srgbClr val="002060"/>
              </a:solidFill>
            </a:endParaRP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689DA8DF-7EC1-2C36-37C2-2BD84E9847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0772633"/>
              </p:ext>
            </p:extLst>
          </p:nvPr>
        </p:nvGraphicFramePr>
        <p:xfrm>
          <a:off x="10356850" y="3270250"/>
          <a:ext cx="9125343" cy="769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2" y="5336"/>
            <a:ext cx="3938147" cy="140119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92" y="-6350"/>
            <a:ext cx="1359358" cy="14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-28762" y="527050"/>
            <a:ext cx="10995212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Attività CSF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544" y="3270250"/>
            <a:ext cx="7772400" cy="777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3498850"/>
            <a:ext cx="7391400" cy="739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2" y="5336"/>
            <a:ext cx="3938147" cy="140119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92" y="-6350"/>
            <a:ext cx="1359358" cy="14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650" y="3270250"/>
            <a:ext cx="7696200" cy="769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3346450"/>
            <a:ext cx="7696200" cy="769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46050" y="450850"/>
            <a:ext cx="11437074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Attività CSF</a:t>
            </a:r>
            <a:endParaRPr sz="4850" dirty="0">
              <a:solidFill>
                <a:schemeClr val="tx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2" y="5336"/>
            <a:ext cx="3938147" cy="140119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92" y="-6350"/>
            <a:ext cx="1359358" cy="14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5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98450" y="450850"/>
            <a:ext cx="10439400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rete dei CSF in Puglia </a:t>
            </a:r>
            <a:endParaRPr spc="-105" dirty="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7389" y="6422677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6250" y="2972548"/>
            <a:ext cx="6470650" cy="5060360"/>
          </a:xfrm>
          <a:prstGeom prst="rect">
            <a:avLst/>
          </a:prstGeom>
          <a:ln w="38100">
            <a:solidFill>
              <a:srgbClr val="F17B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OTTOBRE 2020 -   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</a:t>
            </a:r>
            <a:r>
              <a:rPr lang="it-IT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 ascolto famiglie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20"/>
              </a:spcBef>
            </a:pP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20"/>
              </a:spcBef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SETTEMBRE 2026 </a:t>
            </a:r>
          </a:p>
          <a:p>
            <a:pPr marL="12700">
              <a:spcBef>
                <a:spcPts val="120"/>
              </a:spcBef>
            </a:pPr>
            <a:r>
              <a:rPr lang="it-IT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it-IT" sz="3200" dirty="0">
                <a:solidFill>
                  <a:schemeClr val="accent6">
                    <a:lumMod val="50000"/>
                  </a:schemeClr>
                </a:solidFill>
              </a:rPr>
              <a:t>CSF</a:t>
            </a:r>
          </a:p>
          <a:p>
            <a:pPr marL="12700">
              <a:spcBef>
                <a:spcPts val="120"/>
              </a:spcBef>
            </a:pPr>
            <a:r>
              <a:rPr lang="it-IT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</a:t>
            </a:r>
            <a:r>
              <a:rPr lang="it-IT" sz="3200" dirty="0">
                <a:solidFill>
                  <a:schemeClr val="accent6">
                    <a:lumMod val="50000"/>
                  </a:schemeClr>
                </a:solidFill>
              </a:rPr>
              <a:t>SPORTELLI</a:t>
            </a:r>
          </a:p>
          <a:p>
            <a:pPr marL="12700">
              <a:spcBef>
                <a:spcPts val="120"/>
              </a:spcBef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4426"/>
            <a:ext cx="12649199" cy="858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252450" y="8770977"/>
            <a:ext cx="6470650" cy="2195473"/>
          </a:xfrm>
          <a:prstGeom prst="rect">
            <a:avLst/>
          </a:prstGeom>
          <a:ln w="38100">
            <a:solidFill>
              <a:srgbClr val="F17B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3200" dirty="0"/>
              <a:t>Entro  DICEMBRE 2026</a:t>
            </a:r>
            <a:r>
              <a:rPr lang="it-IT" sz="3200" b="0" dirty="0"/>
              <a:t>: </a:t>
            </a:r>
          </a:p>
          <a:p>
            <a:pPr marL="12700" algn="l">
              <a:lnSpc>
                <a:spcPct val="100000"/>
              </a:lnSpc>
              <a:spcBef>
                <a:spcPts val="120"/>
              </a:spcBef>
            </a:pPr>
            <a:r>
              <a:rPr lang="it-IT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it-IT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 CSF</a:t>
            </a:r>
          </a:p>
          <a:p>
            <a:pPr marL="12700" algn="l">
              <a:lnSpc>
                <a:spcPct val="100000"/>
              </a:lnSpc>
              <a:spcBef>
                <a:spcPts val="120"/>
              </a:spcBef>
            </a:pPr>
            <a:r>
              <a:rPr lang="it-IT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it-IT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SPORTELLI</a:t>
            </a:r>
            <a:endParaRPr sz="3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302" y="5336"/>
            <a:ext cx="3938147" cy="140119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92" y="-6350"/>
            <a:ext cx="1359358" cy="14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209</Words>
  <Application>Microsoft Office PowerPoint</Application>
  <PresentationFormat>Personalizzato</PresentationFormat>
  <Paragraphs>45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Puglia for Family</vt:lpstr>
      <vt:lpstr>Attività e Servizi dei  Centri per le Famiglie</vt:lpstr>
      <vt:lpstr>Attività e Servizi sul territorio</vt:lpstr>
      <vt:lpstr>Attività CSF</vt:lpstr>
      <vt:lpstr>Attività CSF</vt:lpstr>
      <vt:lpstr>La rete dei CSF in Puglia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Mandola Maddalena</cp:lastModifiedBy>
  <cp:revision>29</cp:revision>
  <dcterms:created xsi:type="dcterms:W3CDTF">2026-09-21T14:45:11Z</dcterms:created>
  <dcterms:modified xsi:type="dcterms:W3CDTF">2026-10-06T09:06:04Z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