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20091400" cy="11404600"/>
  <p:notesSz cx="6858000" cy="9144000"/>
  <p:embeddedFontLst>
    <p:embeddedFont>
      <p:font typeface="Arial" panose="020B0604020202020204" pitchFamily="34" charset="0"/>
      <p:regular r:id="rId13"/>
    </p:embeddedFont>
    <p:embeddedFont>
      <p:font typeface="Arial Bold" panose="020B0604020202020204" charset="0"/>
      <p:regular r:id="rId14"/>
    </p:embeddedFont>
    <p:embeddedFont>
      <p:font typeface="Arimo Bold" panose="020B0604020202020204" charset="0"/>
      <p:regular r:id="rId15"/>
    </p:embeddedFont>
    <p:embeddedFont>
      <p:font typeface="Barlow" panose="00000500000000000000" pitchFamily="2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(MS)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29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697" y="9387888"/>
            <a:ext cx="20104103" cy="1988468"/>
            <a:chOff x="0" y="0"/>
            <a:chExt cx="26805471" cy="26512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2651252"/>
            </a:xfrm>
            <a:custGeom>
              <a:avLst/>
              <a:gdLst/>
              <a:ahLst/>
              <a:cxnLst/>
              <a:rect l="l" t="t" r="r" b="b"/>
              <a:pathLst>
                <a:path w="26805000" h="2651252">
                  <a:moveTo>
                    <a:pt x="26805000" y="0"/>
                  </a:moveTo>
                  <a:lnTo>
                    <a:pt x="0" y="0"/>
                  </a:lnTo>
                  <a:lnTo>
                    <a:pt x="0" y="2651252"/>
                  </a:lnTo>
                  <a:lnTo>
                    <a:pt x="26805000" y="2651252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-55397"/>
            <a:ext cx="20104103" cy="9443295"/>
            <a:chOff x="0" y="0"/>
            <a:chExt cx="26805471" cy="125910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805127" cy="12591034"/>
            </a:xfrm>
            <a:custGeom>
              <a:avLst/>
              <a:gdLst/>
              <a:ahLst/>
              <a:cxnLst/>
              <a:rect l="l" t="t" r="r" b="b"/>
              <a:pathLst>
                <a:path w="26805127" h="12591034">
                  <a:moveTo>
                    <a:pt x="26805127" y="0"/>
                  </a:moveTo>
                  <a:lnTo>
                    <a:pt x="0" y="0"/>
                  </a:lnTo>
                  <a:lnTo>
                    <a:pt x="0" y="12591034"/>
                  </a:lnTo>
                  <a:lnTo>
                    <a:pt x="26805127" y="12591034"/>
                  </a:lnTo>
                  <a:lnTo>
                    <a:pt x="26805127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sp>
        <p:nvSpPr>
          <p:cNvPr id="6" name="TextBox 6" descr="$PPTXTitle"/>
          <p:cNvSpPr txBox="1"/>
          <p:nvPr/>
        </p:nvSpPr>
        <p:spPr>
          <a:xfrm>
            <a:off x="2501179" y="2460012"/>
            <a:ext cx="15780468" cy="3510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IL CENTRO PER LE FAMIGLIE IN VALLE D’AOSTA</a:t>
            </a:r>
          </a:p>
          <a:p>
            <a:pPr algn="ctr">
              <a:lnSpc>
                <a:spcPts val="9000"/>
              </a:lnSpc>
            </a:pPr>
            <a:endParaRPr lang="en-US" sz="75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01179" y="5075777"/>
            <a:ext cx="16618544" cy="196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0"/>
              </a:lnSpc>
            </a:pPr>
            <a:endParaRPr/>
          </a:p>
          <a:p>
            <a:pPr algn="ctr">
              <a:lnSpc>
                <a:spcPts val="4890"/>
              </a:lnSpc>
            </a:pPr>
            <a:r>
              <a:rPr lang="en-US" sz="4850" b="1">
                <a:solidFill>
                  <a:srgbClr val="231F20"/>
                </a:solidFill>
                <a:latin typeface="Arial Bold"/>
                <a:ea typeface="Arial Bold"/>
                <a:cs typeface="Arial Bold"/>
                <a:sym typeface="Arial Bold"/>
              </a:rPr>
              <a:t>Un percorso di collaborazione tra Istituzioni, Terzo settore e comunità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37362" y="9911715"/>
            <a:ext cx="4770120" cy="695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9"/>
              </a:lnSpc>
            </a:pPr>
            <a:r>
              <a:rPr lang="en-US" sz="2450" b="1" spc="-12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Conferenza nazionale sulla famiglia</a:t>
            </a:r>
          </a:p>
          <a:p>
            <a:pPr algn="l">
              <a:lnSpc>
                <a:spcPts val="2540"/>
              </a:lnSpc>
            </a:pPr>
            <a:r>
              <a:rPr lang="en-US" sz="2199" spc="-54">
                <a:solidFill>
                  <a:srgbClr val="F17B00"/>
                </a:solidFill>
                <a:latin typeface="Arial"/>
                <a:ea typeface="Arial"/>
                <a:cs typeface="Arial"/>
                <a:sym typeface="Arial"/>
              </a:rPr>
              <a:t>Ottobre - Dicembre 2026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14251" y="9926965"/>
            <a:ext cx="709136" cy="796252"/>
            <a:chOff x="0" y="0"/>
            <a:chExt cx="945515" cy="106166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45515" cy="1061720"/>
            </a:xfrm>
            <a:custGeom>
              <a:avLst/>
              <a:gdLst/>
              <a:ahLst/>
              <a:cxnLst/>
              <a:rect l="l" t="t" r="r" b="b"/>
              <a:pathLst>
                <a:path w="945515" h="1061720">
                  <a:moveTo>
                    <a:pt x="0" y="0"/>
                  </a:moveTo>
                  <a:lnTo>
                    <a:pt x="945515" y="0"/>
                  </a:lnTo>
                  <a:lnTo>
                    <a:pt x="945515" y="1061720"/>
                  </a:lnTo>
                  <a:lnTo>
                    <a:pt x="0" y="1061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"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0" y="-27718"/>
            <a:ext cx="20104103" cy="1988468"/>
            <a:chOff x="0" y="0"/>
            <a:chExt cx="26805471" cy="26512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805000" cy="2651252"/>
            </a:xfrm>
            <a:custGeom>
              <a:avLst/>
              <a:gdLst/>
              <a:ahLst/>
              <a:cxnLst/>
              <a:rect l="l" t="t" r="r" b="b"/>
              <a:pathLst>
                <a:path w="26805000" h="2651252">
                  <a:moveTo>
                    <a:pt x="26805000" y="0"/>
                  </a:moveTo>
                  <a:lnTo>
                    <a:pt x="0" y="0"/>
                  </a:lnTo>
                  <a:lnTo>
                    <a:pt x="0" y="2651252"/>
                  </a:lnTo>
                  <a:lnTo>
                    <a:pt x="26805000" y="2651252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BA6100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1182274" y="9883778"/>
            <a:ext cx="5939790" cy="799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8"/>
              </a:lnSpc>
            </a:pPr>
            <a:r>
              <a:rPr lang="en-US" sz="2450" b="1" spc="-74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Presidenza del Consiglio dei Ministri Dipartimento per le politiche della famiglia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8571" y="535753"/>
            <a:ext cx="3963667" cy="993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 spc="-109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 Centri per la famiglia</a:t>
            </a:r>
          </a:p>
          <a:p>
            <a:pPr algn="l">
              <a:lnSpc>
                <a:spcPts val="3419"/>
              </a:lnSpc>
            </a:pPr>
            <a:r>
              <a:rPr lang="en-US" sz="2850" spc="-1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Milano 8 ottobre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18502" y="7716536"/>
            <a:ext cx="15082285" cy="1915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Relatrici: </a:t>
            </a:r>
          </a:p>
          <a:p>
            <a:pPr algn="l">
              <a:lnSpc>
                <a:spcPts val="3000"/>
              </a:lnSpc>
            </a:pPr>
            <a:r>
              <a:rPr lang="en-US" sz="2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Laura Mencarelli – funzionario della struttura Welfare e politiche per la famiglia</a:t>
            </a:r>
          </a:p>
          <a:p>
            <a:pPr algn="l">
              <a:lnSpc>
                <a:spcPts val="3000"/>
              </a:lnSpc>
            </a:pPr>
            <a:r>
              <a:rPr lang="en-US" sz="2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Paola Baccianella – referente del Centro per le Famiglie di Aosta </a:t>
            </a:r>
          </a:p>
          <a:p>
            <a:pPr algn="l">
              <a:lnSpc>
                <a:spcPts val="2999"/>
              </a:lnSpc>
            </a:pPr>
            <a:r>
              <a:rPr lang="en-US" sz="1599" b="1">
                <a:solidFill>
                  <a:srgbClr val="C00000"/>
                </a:solidFill>
                <a:latin typeface="Arial Bold"/>
                <a:ea typeface="Arial Bold"/>
                <a:cs typeface="Arial Bold"/>
                <a:sym typeface="Arial Bold"/>
              </a:rPr>
              <a:t>ASSESSORATO SANITÀ E POLITICHE SOCIALI — REGIONE AUTONOMA VALLE D'AOSTA</a:t>
            </a:r>
          </a:p>
          <a:p>
            <a:pPr algn="l">
              <a:lnSpc>
                <a:spcPts val="3000"/>
              </a:lnSpc>
            </a:pPr>
            <a:endParaRPr lang="en-US" sz="1599" b="1">
              <a:solidFill>
                <a:srgbClr val="C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sp>
        <p:nvSpPr>
          <p:cNvPr id="4" name="TextBox 4" descr="$PPTXTitle"/>
          <p:cNvSpPr txBox="1"/>
          <p:nvPr/>
        </p:nvSpPr>
        <p:spPr>
          <a:xfrm>
            <a:off x="1891579" y="332737"/>
            <a:ext cx="17304610" cy="2018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4"/>
              </a:lnSpc>
            </a:pPr>
            <a:r>
              <a:rPr lang="en-US" sz="6600" b="1" spc="-2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Un territorio specifico, un modello su misura </a:t>
            </a:r>
          </a:p>
          <a:p>
            <a:pPr algn="ctr">
              <a:lnSpc>
                <a:spcPts val="5765"/>
              </a:lnSpc>
            </a:pPr>
            <a:r>
              <a:rPr lang="en-US" sz="4850" b="1" spc="-183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La sfida della frammentazione territoriale valdostana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79447" y="4443622"/>
            <a:ext cx="18877864" cy="4541634"/>
            <a:chOff x="0" y="0"/>
            <a:chExt cx="25170486" cy="60555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70512" cy="6055487"/>
            </a:xfrm>
            <a:custGeom>
              <a:avLst/>
              <a:gdLst/>
              <a:ahLst/>
              <a:cxnLst/>
              <a:rect l="l" t="t" r="r" b="b"/>
              <a:pathLst>
                <a:path w="25170512" h="6055487">
                  <a:moveTo>
                    <a:pt x="0" y="0"/>
                  </a:moveTo>
                  <a:lnTo>
                    <a:pt x="25170512" y="0"/>
                  </a:lnTo>
                  <a:lnTo>
                    <a:pt x="25170512" y="6055487"/>
                  </a:lnTo>
                  <a:lnTo>
                    <a:pt x="0" y="6055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228087" y="10135867"/>
            <a:ext cx="3627120" cy="315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Fonte dati ISTAT 1° gennaio 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846300" y="10451859"/>
            <a:ext cx="447776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C00000"/>
                </a:solidFill>
                <a:latin typeface="Arimo Bold"/>
                <a:ea typeface="Arimo Bold"/>
                <a:cs typeface="Arimo Bold"/>
                <a:sym typeface="Arimo Bold"/>
              </a:rPr>
              <a:t>INQUADRAMENTO DEMOGRAFICO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994203" y="3031532"/>
            <a:ext cx="14109345" cy="8379418"/>
            <a:chOff x="0" y="0"/>
            <a:chExt cx="18812460" cy="111725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812459" cy="11172494"/>
            </a:xfrm>
            <a:custGeom>
              <a:avLst/>
              <a:gdLst/>
              <a:ahLst/>
              <a:cxnLst/>
              <a:rect l="l" t="t" r="r" b="b"/>
              <a:pathLst>
                <a:path w="18812459" h="11172494">
                  <a:moveTo>
                    <a:pt x="0" y="0"/>
                  </a:moveTo>
                  <a:lnTo>
                    <a:pt x="18812459" y="0"/>
                  </a:lnTo>
                  <a:lnTo>
                    <a:pt x="18812459" y="11172494"/>
                  </a:lnTo>
                  <a:lnTo>
                    <a:pt x="0" y="11172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24" b="-10825"/>
              </a:stretch>
            </a:blipFill>
          </p:spPr>
        </p:sp>
      </p:grpSp>
      <p:sp>
        <p:nvSpPr>
          <p:cNvPr id="6" name="TextBox 6" descr="$PPTXTitle"/>
          <p:cNvSpPr txBox="1"/>
          <p:nvPr/>
        </p:nvSpPr>
        <p:spPr>
          <a:xfrm>
            <a:off x="1399746" y="256537"/>
            <a:ext cx="17304610" cy="1949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4"/>
              </a:lnSpc>
            </a:pPr>
            <a:r>
              <a:rPr lang="en-US" sz="6600" b="1" spc="-2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Una storia tra continuità e trasformazione</a:t>
            </a:r>
          </a:p>
          <a:p>
            <a:pPr algn="ctr">
              <a:lnSpc>
                <a:spcPts val="5764"/>
              </a:lnSpc>
            </a:pPr>
            <a:r>
              <a:rPr lang="en-US" sz="3999" b="1" spc="-15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L’evoluzione del Centro come risposta ai bisogni delle famiglie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49544" y="10706186"/>
            <a:ext cx="324185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C00000"/>
                </a:solidFill>
                <a:latin typeface="Arimo Bold"/>
                <a:ea typeface="Arimo Bold"/>
                <a:cs typeface="Arimo Bold"/>
                <a:sym typeface="Arimo Bold"/>
              </a:rPr>
              <a:t>EVOLUZIONE STORICA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sp>
        <p:nvSpPr>
          <p:cNvPr id="4" name="TextBox 4" descr="$PPTXTitle"/>
          <p:cNvSpPr txBox="1"/>
          <p:nvPr/>
        </p:nvSpPr>
        <p:spPr>
          <a:xfrm>
            <a:off x="1212847" y="372751"/>
            <a:ext cx="17304610" cy="1864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4"/>
              </a:lnSpc>
            </a:pPr>
            <a:r>
              <a:rPr lang="en-US" sz="6600" b="1" spc="-2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Dall’esperienza al quadro normativo</a:t>
            </a:r>
          </a:p>
          <a:p>
            <a:pPr algn="ctr">
              <a:lnSpc>
                <a:spcPts val="5764"/>
              </a:lnSpc>
            </a:pPr>
            <a:r>
              <a:rPr lang="en-US" sz="3999" b="1" spc="-15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La legge che riconosce il territorio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81698" y="3803647"/>
            <a:ext cx="4610929" cy="6740309"/>
            <a:chOff x="0" y="0"/>
            <a:chExt cx="6147905" cy="89870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47943" cy="8987028"/>
            </a:xfrm>
            <a:custGeom>
              <a:avLst/>
              <a:gdLst/>
              <a:ahLst/>
              <a:cxnLst/>
              <a:rect l="l" t="t" r="r" b="b"/>
              <a:pathLst>
                <a:path w="6147943" h="8987028">
                  <a:moveTo>
                    <a:pt x="0" y="2246757"/>
                  </a:moveTo>
                  <a:lnTo>
                    <a:pt x="3073908" y="2246757"/>
                  </a:lnTo>
                  <a:lnTo>
                    <a:pt x="3073908" y="0"/>
                  </a:lnTo>
                  <a:lnTo>
                    <a:pt x="6147943" y="4493514"/>
                  </a:lnTo>
                  <a:lnTo>
                    <a:pt x="3073908" y="8987028"/>
                  </a:lnTo>
                  <a:lnTo>
                    <a:pt x="3073908" y="6740271"/>
                  </a:lnTo>
                  <a:lnTo>
                    <a:pt x="0" y="6740271"/>
                  </a:lnTo>
                  <a:close/>
                </a:path>
              </a:pathLst>
            </a:custGeom>
            <a:solidFill>
              <a:srgbClr val="FCDDC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962150" y="5813041"/>
            <a:ext cx="5450024" cy="2721521"/>
            <a:chOff x="0" y="0"/>
            <a:chExt cx="7266699" cy="36286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266686" cy="3628644"/>
            </a:xfrm>
            <a:custGeom>
              <a:avLst/>
              <a:gdLst/>
              <a:ahLst/>
              <a:cxnLst/>
              <a:rect l="l" t="t" r="r" b="b"/>
              <a:pathLst>
                <a:path w="7266686" h="3628644">
                  <a:moveTo>
                    <a:pt x="0" y="604774"/>
                  </a:moveTo>
                  <a:cubicBezTo>
                    <a:pt x="0" y="270764"/>
                    <a:pt x="270764" y="0"/>
                    <a:pt x="604774" y="0"/>
                  </a:cubicBezTo>
                  <a:lnTo>
                    <a:pt x="6661912" y="0"/>
                  </a:lnTo>
                  <a:cubicBezTo>
                    <a:pt x="6995922" y="0"/>
                    <a:pt x="7266686" y="270764"/>
                    <a:pt x="7266686" y="604774"/>
                  </a:cubicBezTo>
                  <a:lnTo>
                    <a:pt x="7266686" y="3023870"/>
                  </a:lnTo>
                  <a:cubicBezTo>
                    <a:pt x="7266686" y="3357880"/>
                    <a:pt x="6995922" y="3628644"/>
                    <a:pt x="6661912" y="3628644"/>
                  </a:cubicBezTo>
                  <a:lnTo>
                    <a:pt x="604774" y="3628644"/>
                  </a:lnTo>
                  <a:cubicBezTo>
                    <a:pt x="270764" y="3628644"/>
                    <a:pt x="0" y="3357880"/>
                    <a:pt x="0" y="3023870"/>
                  </a:cubicBezTo>
                  <a:close/>
                </a:path>
              </a:pathLst>
            </a:custGeom>
            <a:solidFill>
              <a:srgbClr val="E46C0A"/>
            </a:solidFill>
            <a:ln w="254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2093766" y="5944657"/>
            <a:ext cx="5186801" cy="2458298"/>
            <a:chOff x="0" y="0"/>
            <a:chExt cx="6915734" cy="32777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15728" cy="3277726"/>
            </a:xfrm>
            <a:custGeom>
              <a:avLst/>
              <a:gdLst/>
              <a:ahLst/>
              <a:cxnLst/>
              <a:rect l="l" t="t" r="r" b="b"/>
              <a:pathLst>
                <a:path w="6915728" h="3277726">
                  <a:moveTo>
                    <a:pt x="0" y="0"/>
                  </a:moveTo>
                  <a:lnTo>
                    <a:pt x="6915728" y="0"/>
                  </a:lnTo>
                  <a:lnTo>
                    <a:pt x="6915728" y="3277726"/>
                  </a:lnTo>
                  <a:lnTo>
                    <a:pt x="0" y="32777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0809" r="-10809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6915734" cy="32586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47"/>
                </a:lnSpc>
              </a:pPr>
              <a:r>
                <a:rPr lang="en-US" sz="30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Modifica nel 2017 della legge regionale n. 44 del 1998 per il riconoscimento della realtà del Centro per le Famiglie e le sue funzioni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402167" y="3853472"/>
            <a:ext cx="5791314" cy="5791314"/>
            <a:chOff x="0" y="0"/>
            <a:chExt cx="7721752" cy="7721752"/>
          </a:xfrm>
        </p:grpSpPr>
        <p:sp>
          <p:nvSpPr>
            <p:cNvPr id="13" name="Freeform 13"/>
            <p:cNvSpPr/>
            <p:nvPr/>
          </p:nvSpPr>
          <p:spPr>
            <a:xfrm>
              <a:off x="230262" y="443103"/>
              <a:ext cx="7261124" cy="7048371"/>
            </a:xfrm>
            <a:custGeom>
              <a:avLst/>
              <a:gdLst/>
              <a:ahLst/>
              <a:cxnLst/>
              <a:rect l="l" t="t" r="r" b="b"/>
              <a:pathLst>
                <a:path w="7261124" h="7048371">
                  <a:moveTo>
                    <a:pt x="4854691" y="0"/>
                  </a:moveTo>
                  <a:cubicBezTo>
                    <a:pt x="6403456" y="554736"/>
                    <a:pt x="7385547" y="2081403"/>
                    <a:pt x="7248387" y="3720592"/>
                  </a:cubicBezTo>
                  <a:cubicBezTo>
                    <a:pt x="7111227" y="5359781"/>
                    <a:pt x="5888852" y="6702044"/>
                    <a:pt x="4269475" y="6991477"/>
                  </a:cubicBezTo>
                  <a:cubicBezTo>
                    <a:pt x="2650098" y="7280911"/>
                    <a:pt x="1038595" y="6445377"/>
                    <a:pt x="341873" y="4955159"/>
                  </a:cubicBezTo>
                  <a:cubicBezTo>
                    <a:pt x="-354849" y="3464941"/>
                    <a:pt x="37581" y="1692529"/>
                    <a:pt x="1298183" y="635635"/>
                  </a:cubicBezTo>
                  <a:lnTo>
                    <a:pt x="1167246" y="447294"/>
                  </a:lnTo>
                  <a:lnTo>
                    <a:pt x="1681342" y="612140"/>
                  </a:lnTo>
                  <a:lnTo>
                    <a:pt x="1674484" y="1177417"/>
                  </a:lnTo>
                  <a:lnTo>
                    <a:pt x="1543547" y="988949"/>
                  </a:lnTo>
                  <a:cubicBezTo>
                    <a:pt x="445759" y="1932305"/>
                    <a:pt x="117210" y="3494659"/>
                    <a:pt x="742050" y="4800219"/>
                  </a:cubicBezTo>
                  <a:cubicBezTo>
                    <a:pt x="1366890" y="6105779"/>
                    <a:pt x="2790052" y="6829933"/>
                    <a:pt x="4213214" y="6566662"/>
                  </a:cubicBezTo>
                  <a:cubicBezTo>
                    <a:pt x="5636376" y="6303391"/>
                    <a:pt x="6706224" y="5117973"/>
                    <a:pt x="6822556" y="3675253"/>
                  </a:cubicBezTo>
                  <a:cubicBezTo>
                    <a:pt x="6938889" y="2232533"/>
                    <a:pt x="6073002" y="891032"/>
                    <a:pt x="4710419" y="402971"/>
                  </a:cubicBezTo>
                  <a:close/>
                </a:path>
              </a:pathLst>
            </a:custGeom>
            <a:solidFill>
              <a:srgbClr val="FAC090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1932672" y="3876694"/>
            <a:ext cx="2730313" cy="1377858"/>
            <a:chOff x="0" y="0"/>
            <a:chExt cx="3640417" cy="1837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40455" cy="1837182"/>
            </a:xfrm>
            <a:custGeom>
              <a:avLst/>
              <a:gdLst/>
              <a:ahLst/>
              <a:cxnLst/>
              <a:rect l="l" t="t" r="r" b="b"/>
              <a:pathLst>
                <a:path w="3640455" h="1837182">
                  <a:moveTo>
                    <a:pt x="0" y="306197"/>
                  </a:moveTo>
                  <a:cubicBezTo>
                    <a:pt x="0" y="137033"/>
                    <a:pt x="137033" y="0"/>
                    <a:pt x="306197" y="0"/>
                  </a:cubicBezTo>
                  <a:lnTo>
                    <a:pt x="3334258" y="0"/>
                  </a:lnTo>
                  <a:cubicBezTo>
                    <a:pt x="3503422" y="0"/>
                    <a:pt x="3640455" y="137033"/>
                    <a:pt x="3640455" y="306197"/>
                  </a:cubicBezTo>
                  <a:lnTo>
                    <a:pt x="3640455" y="1530985"/>
                  </a:lnTo>
                  <a:cubicBezTo>
                    <a:pt x="3640455" y="1700149"/>
                    <a:pt x="3503422" y="1837182"/>
                    <a:pt x="3334258" y="1837182"/>
                  </a:cubicBezTo>
                  <a:lnTo>
                    <a:pt x="306197" y="1837182"/>
                  </a:lnTo>
                  <a:cubicBezTo>
                    <a:pt x="137033" y="1837182"/>
                    <a:pt x="0" y="1700022"/>
                    <a:pt x="0" y="1530985"/>
                  </a:cubicBezTo>
                  <a:close/>
                </a:path>
              </a:pathLst>
            </a:custGeom>
            <a:solidFill>
              <a:srgbClr val="E46C0A"/>
            </a:solidFill>
            <a:ln w="254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1998690" y="3942721"/>
            <a:ext cx="2598268" cy="1245813"/>
            <a:chOff x="0" y="0"/>
            <a:chExt cx="3464357" cy="16610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464358" cy="1661084"/>
            </a:xfrm>
            <a:custGeom>
              <a:avLst/>
              <a:gdLst/>
              <a:ahLst/>
              <a:cxnLst/>
              <a:rect l="l" t="t" r="r" b="b"/>
              <a:pathLst>
                <a:path w="3464358" h="1661084">
                  <a:moveTo>
                    <a:pt x="0" y="0"/>
                  </a:moveTo>
                  <a:lnTo>
                    <a:pt x="3464358" y="0"/>
                  </a:lnTo>
                  <a:lnTo>
                    <a:pt x="3464358" y="1661084"/>
                  </a:lnTo>
                  <a:lnTo>
                    <a:pt x="0" y="16610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518" r="-11518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3464357" cy="16420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99"/>
                </a:lnSpc>
              </a:pPr>
              <a:r>
                <a:rPr lang="en-US" sz="2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Promozione del benessere familiare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281442" y="5583184"/>
            <a:ext cx="2730313" cy="1377858"/>
            <a:chOff x="0" y="0"/>
            <a:chExt cx="3640417" cy="183714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40455" cy="1837182"/>
            </a:xfrm>
            <a:custGeom>
              <a:avLst/>
              <a:gdLst/>
              <a:ahLst/>
              <a:cxnLst/>
              <a:rect l="l" t="t" r="r" b="b"/>
              <a:pathLst>
                <a:path w="3640455" h="1837182">
                  <a:moveTo>
                    <a:pt x="0" y="306197"/>
                  </a:moveTo>
                  <a:cubicBezTo>
                    <a:pt x="0" y="137033"/>
                    <a:pt x="137033" y="0"/>
                    <a:pt x="306197" y="0"/>
                  </a:cubicBezTo>
                  <a:lnTo>
                    <a:pt x="3334258" y="0"/>
                  </a:lnTo>
                  <a:cubicBezTo>
                    <a:pt x="3503422" y="0"/>
                    <a:pt x="3640455" y="137033"/>
                    <a:pt x="3640455" y="306197"/>
                  </a:cubicBezTo>
                  <a:lnTo>
                    <a:pt x="3640455" y="1530985"/>
                  </a:lnTo>
                  <a:cubicBezTo>
                    <a:pt x="3640455" y="1700149"/>
                    <a:pt x="3503422" y="1837182"/>
                    <a:pt x="3334258" y="1837182"/>
                  </a:cubicBezTo>
                  <a:lnTo>
                    <a:pt x="306197" y="1837182"/>
                  </a:lnTo>
                  <a:cubicBezTo>
                    <a:pt x="137033" y="1837182"/>
                    <a:pt x="0" y="1700022"/>
                    <a:pt x="0" y="1530985"/>
                  </a:cubicBezTo>
                  <a:close/>
                </a:path>
              </a:pathLst>
            </a:custGeom>
            <a:solidFill>
              <a:srgbClr val="E46C0A"/>
            </a:solidFill>
            <a:ln w="254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4347469" y="5649201"/>
            <a:ext cx="2598268" cy="1245813"/>
            <a:chOff x="0" y="0"/>
            <a:chExt cx="3464357" cy="16610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64358" cy="1661084"/>
            </a:xfrm>
            <a:custGeom>
              <a:avLst/>
              <a:gdLst/>
              <a:ahLst/>
              <a:cxnLst/>
              <a:rect l="l" t="t" r="r" b="b"/>
              <a:pathLst>
                <a:path w="3464358" h="1661084">
                  <a:moveTo>
                    <a:pt x="0" y="0"/>
                  </a:moveTo>
                  <a:lnTo>
                    <a:pt x="3464358" y="0"/>
                  </a:lnTo>
                  <a:lnTo>
                    <a:pt x="3464358" y="1661084"/>
                  </a:lnTo>
                  <a:lnTo>
                    <a:pt x="0" y="16610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518" r="-11518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19050"/>
              <a:ext cx="3464357" cy="16420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92"/>
                </a:lnSpc>
              </a:pPr>
              <a:r>
                <a:rPr lang="en-US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Sostegno alle competenze genitoriali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384292" y="8344329"/>
            <a:ext cx="2730313" cy="1377858"/>
            <a:chOff x="0" y="0"/>
            <a:chExt cx="3640417" cy="183714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40455" cy="1837182"/>
            </a:xfrm>
            <a:custGeom>
              <a:avLst/>
              <a:gdLst/>
              <a:ahLst/>
              <a:cxnLst/>
              <a:rect l="l" t="t" r="r" b="b"/>
              <a:pathLst>
                <a:path w="3640455" h="1837182">
                  <a:moveTo>
                    <a:pt x="0" y="306197"/>
                  </a:moveTo>
                  <a:cubicBezTo>
                    <a:pt x="0" y="137033"/>
                    <a:pt x="137033" y="0"/>
                    <a:pt x="306197" y="0"/>
                  </a:cubicBezTo>
                  <a:lnTo>
                    <a:pt x="3334258" y="0"/>
                  </a:lnTo>
                  <a:cubicBezTo>
                    <a:pt x="3503422" y="0"/>
                    <a:pt x="3640455" y="137033"/>
                    <a:pt x="3640455" y="306197"/>
                  </a:cubicBezTo>
                  <a:lnTo>
                    <a:pt x="3640455" y="1530985"/>
                  </a:lnTo>
                  <a:cubicBezTo>
                    <a:pt x="3640455" y="1700149"/>
                    <a:pt x="3503422" y="1837182"/>
                    <a:pt x="3334258" y="1837182"/>
                  </a:cubicBezTo>
                  <a:lnTo>
                    <a:pt x="306197" y="1837182"/>
                  </a:lnTo>
                  <a:cubicBezTo>
                    <a:pt x="137033" y="1837182"/>
                    <a:pt x="0" y="1700022"/>
                    <a:pt x="0" y="1530985"/>
                  </a:cubicBezTo>
                  <a:close/>
                </a:path>
              </a:pathLst>
            </a:custGeom>
            <a:solidFill>
              <a:srgbClr val="E46C0A"/>
            </a:solidFill>
            <a:ln w="254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3450314" y="8398974"/>
            <a:ext cx="2598268" cy="1245813"/>
            <a:chOff x="0" y="0"/>
            <a:chExt cx="3464357" cy="166108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464358" cy="1661084"/>
            </a:xfrm>
            <a:custGeom>
              <a:avLst/>
              <a:gdLst/>
              <a:ahLst/>
              <a:cxnLst/>
              <a:rect l="l" t="t" r="r" b="b"/>
              <a:pathLst>
                <a:path w="3464358" h="1661084">
                  <a:moveTo>
                    <a:pt x="0" y="0"/>
                  </a:moveTo>
                  <a:lnTo>
                    <a:pt x="3464358" y="0"/>
                  </a:lnTo>
                  <a:lnTo>
                    <a:pt x="3464358" y="1661084"/>
                  </a:lnTo>
                  <a:lnTo>
                    <a:pt x="0" y="16610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518" r="-11518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3464357" cy="16420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92"/>
                </a:lnSpc>
              </a:pPr>
              <a:r>
                <a:rPr lang="en-US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Sviluppo delle risorse comunitarie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481053" y="8344329"/>
            <a:ext cx="2730313" cy="1377858"/>
            <a:chOff x="0" y="0"/>
            <a:chExt cx="3640417" cy="183714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640455" cy="1837182"/>
            </a:xfrm>
            <a:custGeom>
              <a:avLst/>
              <a:gdLst/>
              <a:ahLst/>
              <a:cxnLst/>
              <a:rect l="l" t="t" r="r" b="b"/>
              <a:pathLst>
                <a:path w="3640455" h="1837182">
                  <a:moveTo>
                    <a:pt x="0" y="306197"/>
                  </a:moveTo>
                  <a:cubicBezTo>
                    <a:pt x="0" y="137033"/>
                    <a:pt x="137033" y="0"/>
                    <a:pt x="306197" y="0"/>
                  </a:cubicBezTo>
                  <a:lnTo>
                    <a:pt x="3334258" y="0"/>
                  </a:lnTo>
                  <a:cubicBezTo>
                    <a:pt x="3503422" y="0"/>
                    <a:pt x="3640455" y="137033"/>
                    <a:pt x="3640455" y="306197"/>
                  </a:cubicBezTo>
                  <a:lnTo>
                    <a:pt x="3640455" y="1530985"/>
                  </a:lnTo>
                  <a:cubicBezTo>
                    <a:pt x="3640455" y="1700149"/>
                    <a:pt x="3503422" y="1837182"/>
                    <a:pt x="3334258" y="1837182"/>
                  </a:cubicBezTo>
                  <a:lnTo>
                    <a:pt x="306197" y="1837182"/>
                  </a:lnTo>
                  <a:cubicBezTo>
                    <a:pt x="137033" y="1837182"/>
                    <a:pt x="0" y="1700022"/>
                    <a:pt x="0" y="1530985"/>
                  </a:cubicBezTo>
                  <a:close/>
                </a:path>
              </a:pathLst>
            </a:custGeom>
            <a:solidFill>
              <a:srgbClr val="E46C0A"/>
            </a:solidFill>
            <a:ln w="254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10547071" y="8410346"/>
            <a:ext cx="2598268" cy="1245813"/>
            <a:chOff x="0" y="0"/>
            <a:chExt cx="3464357" cy="166108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464358" cy="1661084"/>
            </a:xfrm>
            <a:custGeom>
              <a:avLst/>
              <a:gdLst/>
              <a:ahLst/>
              <a:cxnLst/>
              <a:rect l="l" t="t" r="r" b="b"/>
              <a:pathLst>
                <a:path w="3464358" h="1661084">
                  <a:moveTo>
                    <a:pt x="0" y="0"/>
                  </a:moveTo>
                  <a:lnTo>
                    <a:pt x="3464358" y="0"/>
                  </a:lnTo>
                  <a:lnTo>
                    <a:pt x="3464358" y="1661084"/>
                  </a:lnTo>
                  <a:lnTo>
                    <a:pt x="0" y="16610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518" r="-11518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19050"/>
              <a:ext cx="3464357" cy="16420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92"/>
                </a:lnSpc>
              </a:pPr>
              <a:r>
                <a:rPr lang="en-US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Promozione della cultura dell’accoglienza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583903" y="5583184"/>
            <a:ext cx="2730313" cy="1377858"/>
            <a:chOff x="0" y="0"/>
            <a:chExt cx="3640417" cy="183714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40455" cy="1837182"/>
            </a:xfrm>
            <a:custGeom>
              <a:avLst/>
              <a:gdLst/>
              <a:ahLst/>
              <a:cxnLst/>
              <a:rect l="l" t="t" r="r" b="b"/>
              <a:pathLst>
                <a:path w="3640455" h="1837182">
                  <a:moveTo>
                    <a:pt x="0" y="306197"/>
                  </a:moveTo>
                  <a:cubicBezTo>
                    <a:pt x="0" y="137033"/>
                    <a:pt x="137033" y="0"/>
                    <a:pt x="306197" y="0"/>
                  </a:cubicBezTo>
                  <a:lnTo>
                    <a:pt x="3334258" y="0"/>
                  </a:lnTo>
                  <a:cubicBezTo>
                    <a:pt x="3503422" y="0"/>
                    <a:pt x="3640455" y="137033"/>
                    <a:pt x="3640455" y="306197"/>
                  </a:cubicBezTo>
                  <a:lnTo>
                    <a:pt x="3640455" y="1530985"/>
                  </a:lnTo>
                  <a:cubicBezTo>
                    <a:pt x="3640455" y="1700149"/>
                    <a:pt x="3503422" y="1837182"/>
                    <a:pt x="3334258" y="1837182"/>
                  </a:cubicBezTo>
                  <a:lnTo>
                    <a:pt x="306197" y="1837182"/>
                  </a:lnTo>
                  <a:cubicBezTo>
                    <a:pt x="137033" y="1837182"/>
                    <a:pt x="0" y="1700022"/>
                    <a:pt x="0" y="1530985"/>
                  </a:cubicBezTo>
                  <a:close/>
                </a:path>
              </a:pathLst>
            </a:custGeom>
            <a:solidFill>
              <a:srgbClr val="E46C0A"/>
            </a:solidFill>
            <a:ln w="254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9649920" y="5649201"/>
            <a:ext cx="2598268" cy="1245813"/>
            <a:chOff x="0" y="0"/>
            <a:chExt cx="3464357" cy="166108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464358" cy="1661084"/>
            </a:xfrm>
            <a:custGeom>
              <a:avLst/>
              <a:gdLst/>
              <a:ahLst/>
              <a:cxnLst/>
              <a:rect l="l" t="t" r="r" b="b"/>
              <a:pathLst>
                <a:path w="3464358" h="1661084">
                  <a:moveTo>
                    <a:pt x="0" y="0"/>
                  </a:moveTo>
                  <a:lnTo>
                    <a:pt x="3464358" y="0"/>
                  </a:lnTo>
                  <a:lnTo>
                    <a:pt x="3464358" y="1661084"/>
                  </a:lnTo>
                  <a:lnTo>
                    <a:pt x="0" y="16610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518" r="-11518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19050"/>
              <a:ext cx="3464357" cy="16420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99"/>
                </a:lnSpc>
              </a:pPr>
              <a:r>
                <a:rPr lang="en-US" sz="2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Integrazione con il territorio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7000144" y="10534430"/>
            <a:ext cx="249435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C00000"/>
                </a:solidFill>
                <a:latin typeface="Arimo Bold"/>
                <a:ea typeface="Arimo Bold"/>
                <a:cs typeface="Arimo Bold"/>
                <a:sym typeface="Arimo Bold"/>
              </a:rPr>
              <a:t>BASE GIURIDICA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sp>
        <p:nvSpPr>
          <p:cNvPr id="4" name="TextBox 4" descr="$PPTXTitle"/>
          <p:cNvSpPr txBox="1"/>
          <p:nvPr/>
        </p:nvSpPr>
        <p:spPr>
          <a:xfrm>
            <a:off x="1399746" y="75564"/>
            <a:ext cx="17304610" cy="194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4"/>
              </a:lnSpc>
            </a:pPr>
            <a:r>
              <a:rPr lang="en-US" sz="6000" b="1" spc="-2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La co-progettazione come responsabilità condivisa</a:t>
            </a:r>
          </a:p>
          <a:p>
            <a:pPr algn="ctr">
              <a:lnSpc>
                <a:spcPts val="5765"/>
              </a:lnSpc>
            </a:pPr>
            <a:r>
              <a:rPr lang="en-US" sz="4850" b="1" spc="-202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Competenze complementari per un servizio di qualità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065500" y="10731500"/>
            <a:ext cx="3170084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C00000"/>
                </a:solidFill>
                <a:latin typeface="Arimo Bold"/>
                <a:ea typeface="Arimo Bold"/>
                <a:cs typeface="Arimo Bold"/>
                <a:sym typeface="Arimo Bold"/>
              </a:rPr>
              <a:t>SINERGIE OPERATIVE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649092" y="3940131"/>
            <a:ext cx="4080510" cy="6096000"/>
            <a:chOff x="0" y="0"/>
            <a:chExt cx="5440680" cy="8128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0680" cy="8128000"/>
            </a:xfrm>
            <a:custGeom>
              <a:avLst/>
              <a:gdLst/>
              <a:ahLst/>
              <a:cxnLst/>
              <a:rect l="l" t="t" r="r" b="b"/>
              <a:pathLst>
                <a:path w="5440680" h="8128000">
                  <a:moveTo>
                    <a:pt x="0" y="2032000"/>
                  </a:moveTo>
                  <a:lnTo>
                    <a:pt x="2720340" y="2032000"/>
                  </a:lnTo>
                  <a:lnTo>
                    <a:pt x="2720340" y="0"/>
                  </a:lnTo>
                  <a:lnTo>
                    <a:pt x="5440680" y="4064000"/>
                  </a:lnTo>
                  <a:lnTo>
                    <a:pt x="2720340" y="8128000"/>
                  </a:lnTo>
                  <a:lnTo>
                    <a:pt x="2720340" y="6096000"/>
                  </a:lnTo>
                  <a:lnTo>
                    <a:pt x="0" y="6096000"/>
                  </a:lnTo>
                  <a:close/>
                </a:path>
              </a:pathLst>
            </a:custGeom>
            <a:solidFill>
              <a:srgbClr val="FCDDC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43891" y="5756234"/>
            <a:ext cx="4090911" cy="2463803"/>
            <a:chOff x="0" y="0"/>
            <a:chExt cx="5454548" cy="32850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54523" cy="3284982"/>
            </a:xfrm>
            <a:custGeom>
              <a:avLst/>
              <a:gdLst/>
              <a:ahLst/>
              <a:cxnLst/>
              <a:rect l="l" t="t" r="r" b="b"/>
              <a:pathLst>
                <a:path w="5454523" h="3284982">
                  <a:moveTo>
                    <a:pt x="0" y="547497"/>
                  </a:moveTo>
                  <a:cubicBezTo>
                    <a:pt x="0" y="245110"/>
                    <a:pt x="245110" y="0"/>
                    <a:pt x="547497" y="0"/>
                  </a:cubicBezTo>
                  <a:lnTo>
                    <a:pt x="4907026" y="0"/>
                  </a:lnTo>
                  <a:cubicBezTo>
                    <a:pt x="5209413" y="0"/>
                    <a:pt x="5454523" y="245110"/>
                    <a:pt x="5454523" y="547497"/>
                  </a:cubicBezTo>
                  <a:lnTo>
                    <a:pt x="5454523" y="2737485"/>
                  </a:lnTo>
                  <a:cubicBezTo>
                    <a:pt x="5454523" y="3039872"/>
                    <a:pt x="5209413" y="3284982"/>
                    <a:pt x="4907026" y="3284982"/>
                  </a:cubicBezTo>
                  <a:lnTo>
                    <a:pt x="547497" y="3284982"/>
                  </a:lnTo>
                  <a:cubicBezTo>
                    <a:pt x="245110" y="3285109"/>
                    <a:pt x="0" y="3039872"/>
                    <a:pt x="0" y="2737485"/>
                  </a:cubicBezTo>
                  <a:close/>
                </a:path>
              </a:pathLst>
            </a:custGeom>
            <a:solidFill>
              <a:srgbClr val="E46C0A"/>
            </a:solidFill>
            <a:ln w="254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762925" y="5875268"/>
            <a:ext cx="3852843" cy="2225735"/>
            <a:chOff x="0" y="0"/>
            <a:chExt cx="5137125" cy="29676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37123" cy="2967645"/>
            </a:xfrm>
            <a:custGeom>
              <a:avLst/>
              <a:gdLst/>
              <a:ahLst/>
              <a:cxnLst/>
              <a:rect l="l" t="t" r="r" b="b"/>
              <a:pathLst>
                <a:path w="5137123" h="2967645">
                  <a:moveTo>
                    <a:pt x="0" y="0"/>
                  </a:moveTo>
                  <a:lnTo>
                    <a:pt x="5137123" y="0"/>
                  </a:lnTo>
                  <a:lnTo>
                    <a:pt x="5137123" y="2967645"/>
                  </a:lnTo>
                  <a:lnTo>
                    <a:pt x="0" y="296764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4119" r="-24119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5137125" cy="2948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88"/>
                </a:lnSpc>
              </a:pPr>
              <a:r>
                <a:rPr lang="en-US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Verso un modello di collaborazione e costruzione condivisa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27939" y="3422647"/>
            <a:ext cx="12407617" cy="7130967"/>
            <a:chOff x="0" y="0"/>
            <a:chExt cx="16543490" cy="95079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543528" cy="9507982"/>
            </a:xfrm>
            <a:custGeom>
              <a:avLst/>
              <a:gdLst/>
              <a:ahLst/>
              <a:cxnLst/>
              <a:rect l="l" t="t" r="r" b="b"/>
              <a:pathLst>
                <a:path w="16543528" h="9507982">
                  <a:moveTo>
                    <a:pt x="0" y="0"/>
                  </a:moveTo>
                  <a:lnTo>
                    <a:pt x="16543528" y="0"/>
                  </a:lnTo>
                  <a:lnTo>
                    <a:pt x="16543528" y="9507982"/>
                  </a:lnTo>
                  <a:lnTo>
                    <a:pt x="0" y="9507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18992" y="7333215"/>
            <a:ext cx="15914317" cy="2560085"/>
            <a:chOff x="0" y="0"/>
            <a:chExt cx="21219089" cy="208351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3877015" cy="2028287"/>
              <a:chOff x="0" y="0"/>
              <a:chExt cx="4361427" cy="228171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61427" cy="2281710"/>
              </a:xfrm>
              <a:custGeom>
                <a:avLst/>
                <a:gdLst/>
                <a:ahLst/>
                <a:cxnLst/>
                <a:rect l="l" t="t" r="r" b="b"/>
                <a:pathLst>
                  <a:path w="4361427" h="2281710">
                    <a:moveTo>
                      <a:pt x="0" y="2166103"/>
                    </a:moveTo>
                    <a:lnTo>
                      <a:pt x="0" y="115607"/>
                    </a:lnTo>
                    <a:cubicBezTo>
                      <a:pt x="0" y="51719"/>
                      <a:pt x="148289" y="0"/>
                      <a:pt x="331468" y="0"/>
                    </a:cubicBezTo>
                    <a:lnTo>
                      <a:pt x="4029959" y="0"/>
                    </a:lnTo>
                    <a:cubicBezTo>
                      <a:pt x="4213139" y="0"/>
                      <a:pt x="4361427" y="52023"/>
                      <a:pt x="4361427" y="115607"/>
                    </a:cubicBezTo>
                    <a:lnTo>
                      <a:pt x="4361427" y="2166103"/>
                    </a:lnTo>
                    <a:cubicBezTo>
                      <a:pt x="4361427" y="2229991"/>
                      <a:pt x="4213139" y="2281710"/>
                      <a:pt x="4029959" y="2281710"/>
                    </a:cubicBezTo>
                    <a:lnTo>
                      <a:pt x="331468" y="2281710"/>
                    </a:lnTo>
                    <a:cubicBezTo>
                      <a:pt x="149161" y="2281710"/>
                      <a:pt x="0" y="2229991"/>
                      <a:pt x="0" y="2166103"/>
                    </a:cubicBezTo>
                    <a:close/>
                  </a:path>
                </a:pathLst>
              </a:custGeom>
              <a:solidFill>
                <a:srgbClr val="DFCADF"/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196312" y="589870"/>
              <a:ext cx="3524255" cy="767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  <a:spcBef>
                  <a:spcPct val="0"/>
                </a:spcBef>
              </a:pPr>
              <a:r>
                <a:rPr lang="en-US" sz="3300" spc="-137">
                  <a:solidFill>
                    <a:srgbClr val="71068C"/>
                  </a:solidFill>
                  <a:latin typeface="Barlow"/>
                  <a:ea typeface="Barlow"/>
                  <a:cs typeface="Barlow"/>
                  <a:sym typeface="Barlow"/>
                </a:rPr>
                <a:t>coppia</a:t>
              </a: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4334215" y="88220"/>
              <a:ext cx="3877015" cy="1982760"/>
              <a:chOff x="0" y="0"/>
              <a:chExt cx="4361427" cy="223049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61427" cy="2230495"/>
              </a:xfrm>
              <a:custGeom>
                <a:avLst/>
                <a:gdLst/>
                <a:ahLst/>
                <a:cxnLst/>
                <a:rect l="l" t="t" r="r" b="b"/>
                <a:pathLst>
                  <a:path w="4361427" h="2230495">
                    <a:moveTo>
                      <a:pt x="0" y="2117484"/>
                    </a:moveTo>
                    <a:lnTo>
                      <a:pt x="0" y="113012"/>
                    </a:lnTo>
                    <a:cubicBezTo>
                      <a:pt x="0" y="50558"/>
                      <a:pt x="148289" y="0"/>
                      <a:pt x="331468" y="0"/>
                    </a:cubicBezTo>
                    <a:lnTo>
                      <a:pt x="4029959" y="0"/>
                    </a:lnTo>
                    <a:cubicBezTo>
                      <a:pt x="4213139" y="0"/>
                      <a:pt x="4361427" y="50855"/>
                      <a:pt x="4361427" y="113012"/>
                    </a:cubicBezTo>
                    <a:lnTo>
                      <a:pt x="4361427" y="2117484"/>
                    </a:lnTo>
                    <a:cubicBezTo>
                      <a:pt x="4361427" y="2179937"/>
                      <a:pt x="4213139" y="2230495"/>
                      <a:pt x="4029959" y="2230495"/>
                    </a:cubicBezTo>
                    <a:lnTo>
                      <a:pt x="331468" y="2230495"/>
                    </a:lnTo>
                    <a:cubicBezTo>
                      <a:pt x="149161" y="2230495"/>
                      <a:pt x="0" y="2179937"/>
                      <a:pt x="0" y="2117484"/>
                    </a:cubicBezTo>
                    <a:close/>
                  </a:path>
                </a:pathLst>
              </a:custGeom>
              <a:solidFill>
                <a:srgbClr val="AEBE77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4510596" y="643333"/>
              <a:ext cx="3524255" cy="767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  <a:spcBef>
                  <a:spcPct val="0"/>
                </a:spcBef>
              </a:pPr>
              <a:r>
                <a:rPr lang="en-US" sz="3300" spc="-137">
                  <a:solidFill>
                    <a:srgbClr val="176128"/>
                  </a:solidFill>
                  <a:latin typeface="Barlow"/>
                  <a:ea typeface="Barlow"/>
                  <a:cs typeface="Barlow"/>
                  <a:sym typeface="Barlow"/>
                </a:rPr>
                <a:t>neogenitorialità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8668431" y="88220"/>
              <a:ext cx="3877015" cy="1995296"/>
              <a:chOff x="0" y="0"/>
              <a:chExt cx="4361427" cy="224459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61427" cy="2244597"/>
              </a:xfrm>
              <a:custGeom>
                <a:avLst/>
                <a:gdLst/>
                <a:ahLst/>
                <a:cxnLst/>
                <a:rect l="l" t="t" r="r" b="b"/>
                <a:pathLst>
                  <a:path w="4361427" h="2244597">
                    <a:moveTo>
                      <a:pt x="0" y="2130871"/>
                    </a:moveTo>
                    <a:lnTo>
                      <a:pt x="0" y="113726"/>
                    </a:lnTo>
                    <a:cubicBezTo>
                      <a:pt x="0" y="50878"/>
                      <a:pt x="148289" y="0"/>
                      <a:pt x="331468" y="0"/>
                    </a:cubicBezTo>
                    <a:lnTo>
                      <a:pt x="4029959" y="0"/>
                    </a:lnTo>
                    <a:cubicBezTo>
                      <a:pt x="4213139" y="0"/>
                      <a:pt x="4361427" y="51177"/>
                      <a:pt x="4361427" y="113726"/>
                    </a:cubicBezTo>
                    <a:lnTo>
                      <a:pt x="4361427" y="2130871"/>
                    </a:lnTo>
                    <a:cubicBezTo>
                      <a:pt x="4361427" y="2193720"/>
                      <a:pt x="4213139" y="2244597"/>
                      <a:pt x="4029959" y="2244597"/>
                    </a:cubicBezTo>
                    <a:lnTo>
                      <a:pt x="331468" y="2244597"/>
                    </a:lnTo>
                    <a:cubicBezTo>
                      <a:pt x="149161" y="2244597"/>
                      <a:pt x="0" y="2193720"/>
                      <a:pt x="0" y="2130871"/>
                    </a:cubicBezTo>
                    <a:close/>
                  </a:path>
                </a:pathLst>
              </a:custGeom>
              <a:solidFill>
                <a:srgbClr val="FF6A6A"/>
              </a:solidFill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8890305" y="293649"/>
              <a:ext cx="3524255" cy="15932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  <a:spcBef>
                  <a:spcPct val="0"/>
                </a:spcBef>
              </a:pPr>
              <a:r>
                <a:rPr lang="en-US" sz="3300" spc="-137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famiglie con figli adolescenti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3005252" y="55229"/>
              <a:ext cx="3877015" cy="2028287"/>
              <a:chOff x="0" y="0"/>
              <a:chExt cx="4361427" cy="228171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61427" cy="2281710"/>
              </a:xfrm>
              <a:custGeom>
                <a:avLst/>
                <a:gdLst/>
                <a:ahLst/>
                <a:cxnLst/>
                <a:rect l="l" t="t" r="r" b="b"/>
                <a:pathLst>
                  <a:path w="4361427" h="2281710">
                    <a:moveTo>
                      <a:pt x="0" y="2166103"/>
                    </a:moveTo>
                    <a:lnTo>
                      <a:pt x="0" y="115607"/>
                    </a:lnTo>
                    <a:cubicBezTo>
                      <a:pt x="0" y="51719"/>
                      <a:pt x="148289" y="0"/>
                      <a:pt x="331468" y="0"/>
                    </a:cubicBezTo>
                    <a:lnTo>
                      <a:pt x="4029959" y="0"/>
                    </a:lnTo>
                    <a:cubicBezTo>
                      <a:pt x="4213139" y="0"/>
                      <a:pt x="4361427" y="52023"/>
                      <a:pt x="4361427" y="115607"/>
                    </a:cubicBezTo>
                    <a:lnTo>
                      <a:pt x="4361427" y="2166103"/>
                    </a:lnTo>
                    <a:cubicBezTo>
                      <a:pt x="4361427" y="2229991"/>
                      <a:pt x="4213139" y="2281710"/>
                      <a:pt x="4029959" y="2281710"/>
                    </a:cubicBezTo>
                    <a:lnTo>
                      <a:pt x="331468" y="2281710"/>
                    </a:lnTo>
                    <a:cubicBezTo>
                      <a:pt x="149161" y="2281710"/>
                      <a:pt x="0" y="2229991"/>
                      <a:pt x="0" y="2166103"/>
                    </a:cubicBezTo>
                    <a:close/>
                  </a:path>
                </a:pathLst>
              </a:custGeom>
              <a:solidFill>
                <a:srgbClr val="DFCADF"/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13146896" y="232350"/>
              <a:ext cx="3524255" cy="15932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  <a:spcBef>
                  <a:spcPct val="0"/>
                </a:spcBef>
              </a:pPr>
              <a:r>
                <a:rPr lang="en-US" sz="3300" spc="-137">
                  <a:solidFill>
                    <a:srgbClr val="71068C"/>
                  </a:solidFill>
                  <a:latin typeface="Barlow"/>
                  <a:ea typeface="Barlow"/>
                  <a:cs typeface="Barlow"/>
                  <a:sym typeface="Barlow"/>
                </a:rPr>
                <a:t>middle generation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7342074" y="0"/>
              <a:ext cx="3877015" cy="2028287"/>
              <a:chOff x="0" y="0"/>
              <a:chExt cx="4361427" cy="228171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61427" cy="2281710"/>
              </a:xfrm>
              <a:custGeom>
                <a:avLst/>
                <a:gdLst/>
                <a:ahLst/>
                <a:cxnLst/>
                <a:rect l="l" t="t" r="r" b="b"/>
                <a:pathLst>
                  <a:path w="4361427" h="2281710">
                    <a:moveTo>
                      <a:pt x="0" y="2166103"/>
                    </a:moveTo>
                    <a:lnTo>
                      <a:pt x="0" y="115607"/>
                    </a:lnTo>
                    <a:cubicBezTo>
                      <a:pt x="0" y="51719"/>
                      <a:pt x="148289" y="0"/>
                      <a:pt x="331468" y="0"/>
                    </a:cubicBezTo>
                    <a:lnTo>
                      <a:pt x="4029959" y="0"/>
                    </a:lnTo>
                    <a:cubicBezTo>
                      <a:pt x="4213139" y="0"/>
                      <a:pt x="4361427" y="52023"/>
                      <a:pt x="4361427" y="115607"/>
                    </a:cubicBezTo>
                    <a:lnTo>
                      <a:pt x="4361427" y="2166103"/>
                    </a:lnTo>
                    <a:cubicBezTo>
                      <a:pt x="4361427" y="2229991"/>
                      <a:pt x="4213139" y="2281710"/>
                      <a:pt x="4029959" y="2281710"/>
                    </a:cubicBezTo>
                    <a:lnTo>
                      <a:pt x="331468" y="2281710"/>
                    </a:lnTo>
                    <a:cubicBezTo>
                      <a:pt x="149161" y="2281710"/>
                      <a:pt x="0" y="2229991"/>
                      <a:pt x="0" y="2166103"/>
                    </a:cubicBezTo>
                    <a:close/>
                  </a:path>
                </a:pathLst>
              </a:custGeom>
              <a:solidFill>
                <a:srgbClr val="AEBE77"/>
              </a:solidFill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17459737" y="587408"/>
              <a:ext cx="3524255" cy="767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  <a:spcBef>
                  <a:spcPct val="0"/>
                </a:spcBef>
              </a:pPr>
              <a:r>
                <a:rPr lang="en-US" sz="3300" spc="-137">
                  <a:solidFill>
                    <a:srgbClr val="176128"/>
                  </a:solidFill>
                  <a:latin typeface="Barlow"/>
                  <a:ea typeface="Barlow"/>
                  <a:cs typeface="Barlow"/>
                  <a:sym typeface="Barlow"/>
                </a:rPr>
                <a:t>terza età</a:t>
              </a:r>
            </a:p>
          </p:txBody>
        </p:sp>
      </p:grpSp>
      <p:sp>
        <p:nvSpPr>
          <p:cNvPr id="20" name="TextBox 20" descr="$PPTXTitle"/>
          <p:cNvSpPr txBox="1"/>
          <p:nvPr/>
        </p:nvSpPr>
        <p:spPr>
          <a:xfrm>
            <a:off x="1891579" y="275587"/>
            <a:ext cx="17304610" cy="194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4"/>
              </a:lnSpc>
            </a:pPr>
            <a:r>
              <a:rPr lang="en-US" sz="6000" b="1" spc="-2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Il Centro per le Famiglie della Valle d’Aosta</a:t>
            </a:r>
          </a:p>
          <a:p>
            <a:pPr algn="ctr">
              <a:lnSpc>
                <a:spcPts val="5765"/>
              </a:lnSpc>
            </a:pPr>
            <a:r>
              <a:rPr lang="en-US" sz="4850" b="1" spc="-202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gli assi portanti della progettazione condivisa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786487" y="4531760"/>
            <a:ext cx="18961798" cy="1712272"/>
            <a:chOff x="0" y="0"/>
            <a:chExt cx="25282397" cy="2283029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25282397" cy="2283029"/>
              <a:chOff x="0" y="0"/>
              <a:chExt cx="1503646" cy="135781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503646" cy="135781"/>
              </a:xfrm>
              <a:custGeom>
                <a:avLst/>
                <a:gdLst/>
                <a:ahLst/>
                <a:cxnLst/>
                <a:rect l="l" t="t" r="r" b="b"/>
                <a:pathLst>
                  <a:path w="1503646" h="135781">
                    <a:moveTo>
                      <a:pt x="0" y="0"/>
                    </a:moveTo>
                    <a:lnTo>
                      <a:pt x="1300446" y="0"/>
                    </a:lnTo>
                    <a:lnTo>
                      <a:pt x="1503646" y="67890"/>
                    </a:lnTo>
                    <a:lnTo>
                      <a:pt x="1300446" y="135781"/>
                    </a:lnTo>
                    <a:lnTo>
                      <a:pt x="0" y="135781"/>
                    </a:lnTo>
                    <a:lnTo>
                      <a:pt x="203200" y="678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4436"/>
              </a:solidFill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4106621" y="543197"/>
              <a:ext cx="16162122" cy="1063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34"/>
                </a:lnSpc>
                <a:spcBef>
                  <a:spcPct val="0"/>
                </a:spcBef>
              </a:pPr>
              <a:r>
                <a:rPr lang="en-US" sz="4584" spc="-191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Accompagnare le famiglie lungo tutto il ciclo di vita 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sp>
        <p:nvSpPr>
          <p:cNvPr id="4" name="TextBox 4" descr="$PPTXTitle"/>
          <p:cNvSpPr txBox="1"/>
          <p:nvPr/>
        </p:nvSpPr>
        <p:spPr>
          <a:xfrm>
            <a:off x="1891579" y="275587"/>
            <a:ext cx="17304610" cy="194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4"/>
              </a:lnSpc>
            </a:pPr>
            <a:r>
              <a:rPr lang="en-US" sz="6000" b="1" spc="-2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Il Centro per le Famiglie della Valle d’Aosta</a:t>
            </a:r>
          </a:p>
          <a:p>
            <a:pPr algn="ctr">
              <a:lnSpc>
                <a:spcPts val="5765"/>
              </a:lnSpc>
            </a:pPr>
            <a:r>
              <a:rPr lang="en-US" sz="4850" b="1" spc="-202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gli assi portanti della progettazione condivisa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6751" y="3058011"/>
            <a:ext cx="18961798" cy="2038721"/>
            <a:chOff x="0" y="0"/>
            <a:chExt cx="25282397" cy="271829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5282397" cy="2718295"/>
              <a:chOff x="0" y="0"/>
              <a:chExt cx="1503646" cy="16166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503646" cy="161668"/>
              </a:xfrm>
              <a:custGeom>
                <a:avLst/>
                <a:gdLst/>
                <a:ahLst/>
                <a:cxnLst/>
                <a:rect l="l" t="t" r="r" b="b"/>
                <a:pathLst>
                  <a:path w="1503646" h="161668">
                    <a:moveTo>
                      <a:pt x="0" y="0"/>
                    </a:moveTo>
                    <a:lnTo>
                      <a:pt x="1300446" y="0"/>
                    </a:lnTo>
                    <a:lnTo>
                      <a:pt x="1503646" y="80834"/>
                    </a:lnTo>
                    <a:lnTo>
                      <a:pt x="1300446" y="161668"/>
                    </a:lnTo>
                    <a:lnTo>
                      <a:pt x="0" y="161668"/>
                    </a:lnTo>
                    <a:lnTo>
                      <a:pt x="203200" y="808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4436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4141358" y="701215"/>
              <a:ext cx="17968447" cy="1163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454"/>
                </a:lnSpc>
                <a:spcBef>
                  <a:spcPct val="0"/>
                </a:spcBef>
              </a:pPr>
              <a:r>
                <a:rPr lang="en-US" sz="5000" spc="-208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valorizzare e accompagnare tematiche trasversali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58555" y="5705475"/>
            <a:ext cx="3600861" cy="2350401"/>
            <a:chOff x="0" y="0"/>
            <a:chExt cx="4801148" cy="3133868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4801148" cy="3133868"/>
              <a:chOff x="0" y="0"/>
              <a:chExt cx="3501729" cy="228569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01729" cy="2285694"/>
              </a:xfrm>
              <a:custGeom>
                <a:avLst/>
                <a:gdLst/>
                <a:ahLst/>
                <a:cxnLst/>
                <a:rect l="l" t="t" r="r" b="b"/>
                <a:pathLst>
                  <a:path w="3501729" h="2285694">
                    <a:moveTo>
                      <a:pt x="0" y="2169885"/>
                    </a:moveTo>
                    <a:lnTo>
                      <a:pt x="0" y="115808"/>
                    </a:lnTo>
                    <a:cubicBezTo>
                      <a:pt x="0" y="51809"/>
                      <a:pt x="119059" y="0"/>
                      <a:pt x="266131" y="0"/>
                    </a:cubicBezTo>
                    <a:lnTo>
                      <a:pt x="3235597" y="0"/>
                    </a:lnTo>
                    <a:cubicBezTo>
                      <a:pt x="3382670" y="0"/>
                      <a:pt x="3501729" y="52114"/>
                      <a:pt x="3501729" y="115808"/>
                    </a:cubicBezTo>
                    <a:lnTo>
                      <a:pt x="3501729" y="2169885"/>
                    </a:lnTo>
                    <a:cubicBezTo>
                      <a:pt x="3501729" y="2233885"/>
                      <a:pt x="3382670" y="2285694"/>
                      <a:pt x="3235597" y="2285694"/>
                    </a:cubicBezTo>
                    <a:lnTo>
                      <a:pt x="266131" y="2285694"/>
                    </a:lnTo>
                    <a:cubicBezTo>
                      <a:pt x="119759" y="2285694"/>
                      <a:pt x="0" y="2233885"/>
                      <a:pt x="0" y="2169885"/>
                    </a:cubicBezTo>
                    <a:close/>
                  </a:path>
                </a:pathLst>
              </a:custGeom>
              <a:solidFill>
                <a:srgbClr val="DFCADF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218423" y="492131"/>
              <a:ext cx="4364303" cy="1910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  <a:spcBef>
                  <a:spcPct val="0"/>
                </a:spcBef>
              </a:pPr>
              <a:r>
                <a:rPr lang="en-US" sz="5000" spc="-208">
                  <a:solidFill>
                    <a:srgbClr val="71068C"/>
                  </a:solidFill>
                  <a:latin typeface="Barlow"/>
                  <a:ea typeface="Barlow"/>
                  <a:cs typeface="Barlow"/>
                  <a:sym typeface="Barlow"/>
                </a:rPr>
                <a:t>sostegno genitorialità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91984" y="8780767"/>
            <a:ext cx="4414794" cy="2149475"/>
            <a:chOff x="0" y="0"/>
            <a:chExt cx="5886393" cy="286596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5886393" cy="2865967"/>
              <a:chOff x="0" y="0"/>
              <a:chExt cx="4210090" cy="2049809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210090" cy="2049809"/>
              </a:xfrm>
              <a:custGeom>
                <a:avLst/>
                <a:gdLst/>
                <a:ahLst/>
                <a:cxnLst/>
                <a:rect l="l" t="t" r="r" b="b"/>
                <a:pathLst>
                  <a:path w="4210090" h="2049809">
                    <a:moveTo>
                      <a:pt x="0" y="1945952"/>
                    </a:moveTo>
                    <a:lnTo>
                      <a:pt x="0" y="103857"/>
                    </a:lnTo>
                    <a:cubicBezTo>
                      <a:pt x="0" y="46462"/>
                      <a:pt x="143143" y="0"/>
                      <a:pt x="319967" y="0"/>
                    </a:cubicBezTo>
                    <a:lnTo>
                      <a:pt x="3890123" y="0"/>
                    </a:lnTo>
                    <a:cubicBezTo>
                      <a:pt x="4066947" y="0"/>
                      <a:pt x="4210090" y="46736"/>
                      <a:pt x="4210090" y="103857"/>
                    </a:cubicBezTo>
                    <a:lnTo>
                      <a:pt x="4210090" y="1945952"/>
                    </a:lnTo>
                    <a:cubicBezTo>
                      <a:pt x="4210090" y="2003346"/>
                      <a:pt x="4066947" y="2049809"/>
                      <a:pt x="3890123" y="2049809"/>
                    </a:cubicBezTo>
                    <a:lnTo>
                      <a:pt x="319967" y="2049809"/>
                    </a:lnTo>
                    <a:cubicBezTo>
                      <a:pt x="143985" y="2049809"/>
                      <a:pt x="0" y="2003346"/>
                      <a:pt x="0" y="1945952"/>
                    </a:cubicBezTo>
                    <a:close/>
                  </a:path>
                </a:pathLst>
              </a:custGeom>
              <a:solidFill>
                <a:srgbClr val="AEBE77"/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238387" y="28575"/>
              <a:ext cx="5648005" cy="2837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  <a:spcBef>
                  <a:spcPct val="0"/>
                </a:spcBef>
              </a:pPr>
              <a:r>
                <a:rPr lang="en-US" sz="5000" spc="-208">
                  <a:solidFill>
                    <a:srgbClr val="176128"/>
                  </a:solidFill>
                  <a:latin typeface="Barlow"/>
                  <a:ea typeface="Barlow"/>
                  <a:cs typeface="Barlow"/>
                  <a:sym typeface="Barlow"/>
                </a:rPr>
                <a:t>alfabetizzazione mediatica e digitale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71529" y="8826996"/>
            <a:ext cx="4595704" cy="2120949"/>
            <a:chOff x="0" y="0"/>
            <a:chExt cx="6127605" cy="2827932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127605" cy="2827932"/>
              <a:chOff x="0" y="0"/>
              <a:chExt cx="5545444" cy="255926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545444" cy="2559261"/>
              </a:xfrm>
              <a:custGeom>
                <a:avLst/>
                <a:gdLst/>
                <a:ahLst/>
                <a:cxnLst/>
                <a:rect l="l" t="t" r="r" b="b"/>
                <a:pathLst>
                  <a:path w="5545444" h="2559261">
                    <a:moveTo>
                      <a:pt x="0" y="2429592"/>
                    </a:moveTo>
                    <a:lnTo>
                      <a:pt x="0" y="129669"/>
                    </a:lnTo>
                    <a:cubicBezTo>
                      <a:pt x="0" y="58010"/>
                      <a:pt x="188545" y="0"/>
                      <a:pt x="421454" y="0"/>
                    </a:cubicBezTo>
                    <a:lnTo>
                      <a:pt x="5123990" y="0"/>
                    </a:lnTo>
                    <a:cubicBezTo>
                      <a:pt x="5356899" y="0"/>
                      <a:pt x="5545444" y="58351"/>
                      <a:pt x="5545444" y="129669"/>
                    </a:cubicBezTo>
                    <a:lnTo>
                      <a:pt x="5545444" y="2429592"/>
                    </a:lnTo>
                    <a:cubicBezTo>
                      <a:pt x="5545444" y="2501251"/>
                      <a:pt x="5356899" y="2559261"/>
                      <a:pt x="5123990" y="2559261"/>
                    </a:cubicBezTo>
                    <a:lnTo>
                      <a:pt x="421454" y="2559261"/>
                    </a:lnTo>
                    <a:cubicBezTo>
                      <a:pt x="189654" y="2559261"/>
                      <a:pt x="0" y="2501251"/>
                      <a:pt x="0" y="2429592"/>
                    </a:cubicBezTo>
                    <a:close/>
                  </a:path>
                </a:pathLst>
              </a:custGeom>
              <a:solidFill>
                <a:srgbClr val="FF6A6A"/>
              </a:solidFill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295769" y="457351"/>
              <a:ext cx="5624970" cy="1910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  <a:spcBef>
                  <a:spcPct val="0"/>
                </a:spcBef>
              </a:pPr>
              <a:r>
                <a:rPr lang="en-US" sz="5000" spc="-208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alfabetizzazione sostanze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125654" y="8815031"/>
            <a:ext cx="4401882" cy="2144879"/>
            <a:chOff x="0" y="0"/>
            <a:chExt cx="5869176" cy="2859839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5869176" cy="2859839"/>
              <a:chOff x="0" y="0"/>
              <a:chExt cx="4866000" cy="237102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865999" cy="2371027"/>
              </a:xfrm>
              <a:custGeom>
                <a:avLst/>
                <a:gdLst/>
                <a:ahLst/>
                <a:cxnLst/>
                <a:rect l="l" t="t" r="r" b="b"/>
                <a:pathLst>
                  <a:path w="4865999" h="2371027">
                    <a:moveTo>
                      <a:pt x="0" y="2250895"/>
                    </a:moveTo>
                    <a:lnTo>
                      <a:pt x="0" y="120132"/>
                    </a:lnTo>
                    <a:cubicBezTo>
                      <a:pt x="0" y="53743"/>
                      <a:pt x="165444" y="0"/>
                      <a:pt x="369816" y="0"/>
                    </a:cubicBezTo>
                    <a:lnTo>
                      <a:pt x="4496184" y="0"/>
                    </a:lnTo>
                    <a:cubicBezTo>
                      <a:pt x="4700556" y="0"/>
                      <a:pt x="4865999" y="54059"/>
                      <a:pt x="4865999" y="120132"/>
                    </a:cubicBezTo>
                    <a:lnTo>
                      <a:pt x="4865999" y="2250895"/>
                    </a:lnTo>
                    <a:cubicBezTo>
                      <a:pt x="4865999" y="2317284"/>
                      <a:pt x="4700556" y="2371027"/>
                      <a:pt x="4496184" y="2371027"/>
                    </a:cubicBezTo>
                    <a:lnTo>
                      <a:pt x="369816" y="2371027"/>
                    </a:lnTo>
                    <a:cubicBezTo>
                      <a:pt x="166417" y="2371027"/>
                      <a:pt x="0" y="2317284"/>
                      <a:pt x="0" y="2250895"/>
                    </a:cubicBezTo>
                    <a:close/>
                  </a:path>
                </a:pathLst>
              </a:custGeom>
              <a:solidFill>
                <a:srgbClr val="DFCADF"/>
              </a:solidFill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159799" y="394794"/>
              <a:ext cx="5549579" cy="1910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  <a:spcBef>
                  <a:spcPct val="0"/>
                </a:spcBef>
              </a:pPr>
              <a:r>
                <a:rPr lang="en-US" sz="5000" spc="-208">
                  <a:solidFill>
                    <a:srgbClr val="71068C"/>
                  </a:solidFill>
                  <a:latin typeface="Barlow"/>
                  <a:ea typeface="Barlow"/>
                  <a:cs typeface="Barlow"/>
                  <a:sym typeface="Barlow"/>
                </a:rPr>
                <a:t>alfabetizzazione emotiva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604190" y="5838684"/>
            <a:ext cx="4662983" cy="2162279"/>
            <a:chOff x="0" y="0"/>
            <a:chExt cx="6217311" cy="2883039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6217311" cy="2883039"/>
              <a:chOff x="0" y="0"/>
              <a:chExt cx="4325859" cy="2005951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5859" cy="2005951"/>
              </a:xfrm>
              <a:custGeom>
                <a:avLst/>
                <a:gdLst/>
                <a:ahLst/>
                <a:cxnLst/>
                <a:rect l="l" t="t" r="r" b="b"/>
                <a:pathLst>
                  <a:path w="4325859" h="2005951">
                    <a:moveTo>
                      <a:pt x="0" y="1904316"/>
                    </a:moveTo>
                    <a:lnTo>
                      <a:pt x="0" y="101635"/>
                    </a:lnTo>
                    <a:cubicBezTo>
                      <a:pt x="0" y="45468"/>
                      <a:pt x="147079" y="0"/>
                      <a:pt x="328765" y="0"/>
                    </a:cubicBezTo>
                    <a:lnTo>
                      <a:pt x="3997094" y="0"/>
                    </a:lnTo>
                    <a:cubicBezTo>
                      <a:pt x="4178779" y="0"/>
                      <a:pt x="4325859" y="45736"/>
                      <a:pt x="4325859" y="101635"/>
                    </a:cubicBezTo>
                    <a:lnTo>
                      <a:pt x="4325859" y="1904316"/>
                    </a:lnTo>
                    <a:cubicBezTo>
                      <a:pt x="4325859" y="1960482"/>
                      <a:pt x="4178779" y="2005951"/>
                      <a:pt x="3997094" y="2005951"/>
                    </a:cubicBezTo>
                    <a:lnTo>
                      <a:pt x="328765" y="2005951"/>
                    </a:lnTo>
                    <a:cubicBezTo>
                      <a:pt x="147944" y="2005951"/>
                      <a:pt x="0" y="1960482"/>
                      <a:pt x="0" y="1904316"/>
                    </a:cubicBezTo>
                    <a:close/>
                  </a:path>
                </a:pathLst>
              </a:custGeom>
              <a:solidFill>
                <a:srgbClr val="FF6A6A"/>
              </a:solidFill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88688" y="45647"/>
              <a:ext cx="6028623" cy="2837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</a:pPr>
              <a:r>
                <a:rPr lang="en-US" sz="5000" spc="-205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multiculturalità</a:t>
              </a:r>
            </a:p>
            <a:p>
              <a:pPr algn="ctr">
                <a:lnSpc>
                  <a:spcPts val="5500"/>
                </a:lnSpc>
              </a:pPr>
              <a:r>
                <a:rPr lang="en-US" sz="5000" spc="-205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 e </a:t>
              </a:r>
            </a:p>
            <a:p>
              <a:pPr algn="ctr">
                <a:lnSpc>
                  <a:spcPts val="5500"/>
                </a:lnSpc>
                <a:spcBef>
                  <a:spcPct val="0"/>
                </a:spcBef>
              </a:pPr>
              <a:r>
                <a:rPr lang="en-US" sz="5000" spc="-208">
                  <a:solidFill>
                    <a:srgbClr val="FFFFFF"/>
                  </a:solidFill>
                  <a:latin typeface="Barlow"/>
                  <a:ea typeface="Barlow"/>
                  <a:cs typeface="Barlow"/>
                  <a:sym typeface="Barlow"/>
                </a:rPr>
                <a:t>inclusione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827961" y="5884823"/>
            <a:ext cx="4968798" cy="2136654"/>
            <a:chOff x="-101222" y="-45865"/>
            <a:chExt cx="6149293" cy="2848872"/>
          </a:xfrm>
        </p:grpSpPr>
        <p:grpSp>
          <p:nvGrpSpPr>
            <p:cNvPr id="30" name="Group 30"/>
            <p:cNvGrpSpPr/>
            <p:nvPr/>
          </p:nvGrpSpPr>
          <p:grpSpPr>
            <a:xfrm>
              <a:off x="-101222" y="-45865"/>
              <a:ext cx="6149293" cy="2848872"/>
              <a:chOff x="-89497" y="-40552"/>
              <a:chExt cx="5437017" cy="251888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-89497" y="-40552"/>
                <a:ext cx="5437017" cy="2518885"/>
              </a:xfrm>
              <a:custGeom>
                <a:avLst/>
                <a:gdLst/>
                <a:ahLst/>
                <a:cxnLst/>
                <a:rect l="l" t="t" r="r" b="b"/>
                <a:pathLst>
                  <a:path w="5437017" h="2518885">
                    <a:moveTo>
                      <a:pt x="0" y="2391262"/>
                    </a:moveTo>
                    <a:lnTo>
                      <a:pt x="0" y="127624"/>
                    </a:lnTo>
                    <a:cubicBezTo>
                      <a:pt x="0" y="57095"/>
                      <a:pt x="184859" y="0"/>
                      <a:pt x="413213" y="0"/>
                    </a:cubicBezTo>
                    <a:lnTo>
                      <a:pt x="5023803" y="0"/>
                    </a:lnTo>
                    <a:cubicBezTo>
                      <a:pt x="5252158" y="0"/>
                      <a:pt x="5437017" y="57431"/>
                      <a:pt x="5437017" y="127624"/>
                    </a:cubicBezTo>
                    <a:lnTo>
                      <a:pt x="5437017" y="2391262"/>
                    </a:lnTo>
                    <a:cubicBezTo>
                      <a:pt x="5437017" y="2461790"/>
                      <a:pt x="5252158" y="2518885"/>
                      <a:pt x="5023803" y="2518885"/>
                    </a:cubicBezTo>
                    <a:lnTo>
                      <a:pt x="413213" y="2518885"/>
                    </a:lnTo>
                    <a:cubicBezTo>
                      <a:pt x="185946" y="2518885"/>
                      <a:pt x="0" y="2461790"/>
                      <a:pt x="0" y="2391262"/>
                    </a:cubicBezTo>
                    <a:close/>
                  </a:path>
                </a:pathLst>
              </a:custGeom>
              <a:solidFill>
                <a:srgbClr val="AEBE77"/>
              </a:solidFill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296816" y="467450"/>
              <a:ext cx="5353220" cy="1910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0"/>
                </a:lnSpc>
                <a:spcBef>
                  <a:spcPct val="0"/>
                </a:spcBef>
              </a:pPr>
              <a:r>
                <a:rPr lang="en-US" sz="5000" spc="-208" dirty="0" err="1">
                  <a:solidFill>
                    <a:srgbClr val="176128"/>
                  </a:solidFill>
                  <a:latin typeface="Barlow"/>
                  <a:ea typeface="Barlow"/>
                  <a:cs typeface="Barlow"/>
                  <a:sym typeface="Barlow"/>
                </a:rPr>
                <a:t>invecchiamento</a:t>
              </a:r>
              <a:r>
                <a:rPr lang="en-US" sz="5000" spc="-208" dirty="0">
                  <a:solidFill>
                    <a:srgbClr val="176128"/>
                  </a:solidFill>
                  <a:latin typeface="Barlow"/>
                  <a:ea typeface="Barlow"/>
                  <a:cs typeface="Barlow"/>
                  <a:sym typeface="Barlow"/>
                </a:rPr>
                <a:t> </a:t>
              </a:r>
              <a:r>
                <a:rPr lang="en-US" sz="5000" spc="-208" dirty="0" err="1">
                  <a:solidFill>
                    <a:srgbClr val="176128"/>
                  </a:solidFill>
                  <a:latin typeface="Barlow"/>
                  <a:ea typeface="Barlow"/>
                  <a:cs typeface="Barlow"/>
                  <a:sym typeface="Barlow"/>
                </a:rPr>
                <a:t>attivo</a:t>
              </a:r>
              <a:endParaRPr lang="en-US" sz="5000" spc="-208" dirty="0">
                <a:solidFill>
                  <a:srgbClr val="176128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954268" y="5760923"/>
            <a:ext cx="3755070" cy="2294953"/>
            <a:chOff x="0" y="0"/>
            <a:chExt cx="5006761" cy="3059937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5006761" cy="3059937"/>
              <a:chOff x="0" y="0"/>
              <a:chExt cx="3501729" cy="214012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3501729" cy="2140120"/>
              </a:xfrm>
              <a:custGeom>
                <a:avLst/>
                <a:gdLst/>
                <a:ahLst/>
                <a:cxnLst/>
                <a:rect l="l" t="t" r="r" b="b"/>
                <a:pathLst>
                  <a:path w="3501729" h="2140120">
                    <a:moveTo>
                      <a:pt x="0" y="2031687"/>
                    </a:moveTo>
                    <a:lnTo>
                      <a:pt x="0" y="108433"/>
                    </a:lnTo>
                    <a:cubicBezTo>
                      <a:pt x="0" y="48509"/>
                      <a:pt x="119059" y="0"/>
                      <a:pt x="266131" y="0"/>
                    </a:cubicBezTo>
                    <a:lnTo>
                      <a:pt x="3235597" y="0"/>
                    </a:lnTo>
                    <a:cubicBezTo>
                      <a:pt x="3382670" y="0"/>
                      <a:pt x="3501729" y="48795"/>
                      <a:pt x="3501729" y="108433"/>
                    </a:cubicBezTo>
                    <a:lnTo>
                      <a:pt x="3501729" y="2031687"/>
                    </a:lnTo>
                    <a:cubicBezTo>
                      <a:pt x="3501729" y="2091611"/>
                      <a:pt x="3382670" y="2140120"/>
                      <a:pt x="3235597" y="2140120"/>
                    </a:cubicBezTo>
                    <a:lnTo>
                      <a:pt x="266131" y="2140120"/>
                    </a:lnTo>
                    <a:cubicBezTo>
                      <a:pt x="119759" y="2140120"/>
                      <a:pt x="0" y="2091611"/>
                      <a:pt x="0" y="2031687"/>
                    </a:cubicBezTo>
                    <a:close/>
                  </a:path>
                </a:pathLst>
              </a:custGeom>
              <a:solidFill>
                <a:srgbClr val="AEBE77"/>
              </a:solidFill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227777" y="521508"/>
              <a:ext cx="4551207" cy="177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45"/>
                </a:lnSpc>
                <a:spcBef>
                  <a:spcPct val="0"/>
                </a:spcBef>
              </a:pPr>
              <a:r>
                <a:rPr lang="en-US" sz="4677" spc="-194">
                  <a:solidFill>
                    <a:srgbClr val="176128"/>
                  </a:solidFill>
                  <a:latin typeface="Barlow"/>
                  <a:ea typeface="Barlow"/>
                  <a:cs typeface="Barlow"/>
                  <a:sym typeface="Barlow"/>
                </a:rPr>
                <a:t>affidamento e adozione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41095" y="3449704"/>
            <a:ext cx="4233542" cy="7486696"/>
            <a:chOff x="0" y="0"/>
            <a:chExt cx="6350000" cy="112294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11229491"/>
            </a:xfrm>
            <a:custGeom>
              <a:avLst/>
              <a:gdLst/>
              <a:ahLst/>
              <a:cxnLst/>
              <a:rect l="l" t="t" r="r" b="b"/>
              <a:pathLst>
                <a:path w="6350000" h="11229491">
                  <a:moveTo>
                    <a:pt x="0" y="10660530"/>
                  </a:moveTo>
                  <a:lnTo>
                    <a:pt x="0" y="568961"/>
                  </a:lnTo>
                  <a:cubicBezTo>
                    <a:pt x="0" y="254535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56032"/>
                    <a:pt x="6350000" y="568961"/>
                  </a:cubicBezTo>
                  <a:lnTo>
                    <a:pt x="6350000" y="10660530"/>
                  </a:lnTo>
                  <a:cubicBezTo>
                    <a:pt x="6350000" y="10974956"/>
                    <a:pt x="6134100" y="11229491"/>
                    <a:pt x="5867400" y="11229491"/>
                  </a:cubicBezTo>
                  <a:lnTo>
                    <a:pt x="482600" y="11229491"/>
                  </a:lnTo>
                  <a:cubicBezTo>
                    <a:pt x="217170" y="11229491"/>
                    <a:pt x="0" y="10974956"/>
                    <a:pt x="0" y="10660530"/>
                  </a:cubicBezTo>
                  <a:close/>
                </a:path>
              </a:pathLst>
            </a:custGeom>
            <a:solidFill>
              <a:srgbClr val="AE4436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5609664" y="3449704"/>
            <a:ext cx="4233542" cy="7486696"/>
            <a:chOff x="0" y="0"/>
            <a:chExt cx="6350000" cy="112294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11229491"/>
            </a:xfrm>
            <a:custGeom>
              <a:avLst/>
              <a:gdLst/>
              <a:ahLst/>
              <a:cxnLst/>
              <a:rect l="l" t="t" r="r" b="b"/>
              <a:pathLst>
                <a:path w="6350000" h="11229491">
                  <a:moveTo>
                    <a:pt x="0" y="10660530"/>
                  </a:moveTo>
                  <a:lnTo>
                    <a:pt x="0" y="568961"/>
                  </a:lnTo>
                  <a:cubicBezTo>
                    <a:pt x="0" y="254535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56032"/>
                    <a:pt x="6350000" y="568961"/>
                  </a:cubicBezTo>
                  <a:lnTo>
                    <a:pt x="6350000" y="10660530"/>
                  </a:lnTo>
                  <a:cubicBezTo>
                    <a:pt x="6350000" y="10974956"/>
                    <a:pt x="6134100" y="11229491"/>
                    <a:pt x="5867400" y="11229491"/>
                  </a:cubicBezTo>
                  <a:lnTo>
                    <a:pt x="482600" y="11229491"/>
                  </a:lnTo>
                  <a:cubicBezTo>
                    <a:pt x="217170" y="11229491"/>
                    <a:pt x="0" y="10974956"/>
                    <a:pt x="0" y="10660530"/>
                  </a:cubicBezTo>
                  <a:close/>
                </a:path>
              </a:pathLst>
            </a:custGeom>
            <a:solidFill>
              <a:srgbClr val="DFCAD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081331" y="3449704"/>
            <a:ext cx="4233542" cy="7486696"/>
            <a:chOff x="0" y="0"/>
            <a:chExt cx="6350000" cy="112294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11229491"/>
            </a:xfrm>
            <a:custGeom>
              <a:avLst/>
              <a:gdLst/>
              <a:ahLst/>
              <a:cxnLst/>
              <a:rect l="l" t="t" r="r" b="b"/>
              <a:pathLst>
                <a:path w="6350000" h="11229491">
                  <a:moveTo>
                    <a:pt x="0" y="10660530"/>
                  </a:moveTo>
                  <a:lnTo>
                    <a:pt x="0" y="568961"/>
                  </a:lnTo>
                  <a:cubicBezTo>
                    <a:pt x="0" y="254535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56032"/>
                    <a:pt x="6350000" y="568961"/>
                  </a:cubicBezTo>
                  <a:lnTo>
                    <a:pt x="6350000" y="10660530"/>
                  </a:lnTo>
                  <a:cubicBezTo>
                    <a:pt x="6350000" y="10974956"/>
                    <a:pt x="6134100" y="11229491"/>
                    <a:pt x="5867400" y="11229491"/>
                  </a:cubicBezTo>
                  <a:lnTo>
                    <a:pt x="482600" y="11229491"/>
                  </a:lnTo>
                  <a:cubicBezTo>
                    <a:pt x="217170" y="11229491"/>
                    <a:pt x="0" y="10974956"/>
                    <a:pt x="0" y="10660530"/>
                  </a:cubicBezTo>
                  <a:close/>
                </a:path>
              </a:pathLst>
            </a:custGeom>
            <a:solidFill>
              <a:srgbClr val="AEBE77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4552998" y="3449704"/>
            <a:ext cx="4233542" cy="7486696"/>
            <a:chOff x="0" y="0"/>
            <a:chExt cx="6350000" cy="112294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11229491"/>
            </a:xfrm>
            <a:custGeom>
              <a:avLst/>
              <a:gdLst/>
              <a:ahLst/>
              <a:cxnLst/>
              <a:rect l="l" t="t" r="r" b="b"/>
              <a:pathLst>
                <a:path w="6350000" h="11229491">
                  <a:moveTo>
                    <a:pt x="0" y="10660530"/>
                  </a:moveTo>
                  <a:lnTo>
                    <a:pt x="0" y="568961"/>
                  </a:lnTo>
                  <a:cubicBezTo>
                    <a:pt x="0" y="254535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56032"/>
                    <a:pt x="6350000" y="568961"/>
                  </a:cubicBezTo>
                  <a:lnTo>
                    <a:pt x="6350000" y="10660530"/>
                  </a:lnTo>
                  <a:cubicBezTo>
                    <a:pt x="6350000" y="10974956"/>
                    <a:pt x="6134100" y="11229491"/>
                    <a:pt x="5867400" y="11229491"/>
                  </a:cubicBezTo>
                  <a:lnTo>
                    <a:pt x="482600" y="11229491"/>
                  </a:lnTo>
                  <a:cubicBezTo>
                    <a:pt x="217170" y="11229491"/>
                    <a:pt x="0" y="10974956"/>
                    <a:pt x="0" y="10660530"/>
                  </a:cubicBezTo>
                  <a:close/>
                </a:path>
              </a:pathLst>
            </a:custGeom>
            <a:solidFill>
              <a:srgbClr val="FF6A6A"/>
            </a:solidFill>
          </p:spPr>
        </p:sp>
      </p:grpSp>
      <p:sp>
        <p:nvSpPr>
          <p:cNvPr id="12" name="TextBox 12" descr="$PPTXTitle"/>
          <p:cNvSpPr txBox="1"/>
          <p:nvPr/>
        </p:nvSpPr>
        <p:spPr>
          <a:xfrm>
            <a:off x="1891579" y="275587"/>
            <a:ext cx="17304610" cy="194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4"/>
              </a:lnSpc>
            </a:pPr>
            <a:r>
              <a:rPr lang="en-US" sz="6000" b="1" spc="-2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Il Centro per le Famiglie della Valle d’Aosta</a:t>
            </a:r>
          </a:p>
          <a:p>
            <a:pPr algn="ctr">
              <a:lnSpc>
                <a:spcPts val="5765"/>
              </a:lnSpc>
            </a:pPr>
            <a:r>
              <a:rPr lang="en-US" sz="4850" b="1" spc="-202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 macro azioni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3918" y="3696462"/>
            <a:ext cx="3848342" cy="83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4"/>
              </a:lnSpc>
              <a:spcBef>
                <a:spcPct val="0"/>
              </a:spcBef>
            </a:pPr>
            <a:r>
              <a:rPr lang="en-US" sz="4584" spc="-19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Punto Famiglia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03813" y="3925062"/>
            <a:ext cx="3848342" cy="1156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2"/>
              </a:lnSpc>
              <a:spcBef>
                <a:spcPct val="0"/>
              </a:spcBef>
            </a:pPr>
            <a:r>
              <a:rPr lang="en-US" sz="4584" spc="-191">
                <a:solidFill>
                  <a:srgbClr val="71068C"/>
                </a:solidFill>
                <a:latin typeface="Barlow"/>
                <a:ea typeface="Barlow"/>
                <a:cs typeface="Barlow"/>
                <a:sym typeface="Barlow"/>
              </a:rPr>
              <a:t>Crescita personale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53708" y="3696462"/>
            <a:ext cx="3848342" cy="83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4"/>
              </a:lnSpc>
              <a:spcBef>
                <a:spcPct val="0"/>
              </a:spcBef>
            </a:pPr>
            <a:r>
              <a:rPr lang="en-US" sz="4584" spc="-191">
                <a:solidFill>
                  <a:srgbClr val="176128"/>
                </a:solidFill>
                <a:latin typeface="Barlow"/>
                <a:ea typeface="Barlow"/>
                <a:cs typeface="Barlow"/>
                <a:sym typeface="Barlow"/>
              </a:rPr>
              <a:t>Rete e territorio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703602" y="3696462"/>
            <a:ext cx="3848342" cy="83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4"/>
              </a:lnSpc>
              <a:spcBef>
                <a:spcPct val="0"/>
              </a:spcBef>
            </a:pPr>
            <a:r>
              <a:rPr lang="en-US" sz="4584" spc="-19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Spazi condivisi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3918" y="5460714"/>
            <a:ext cx="3848342" cy="403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  <a:spcBef>
                <a:spcPct val="0"/>
              </a:spcBef>
            </a:pPr>
            <a:r>
              <a:rPr lang="en-US" sz="3084" spc="-128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Accogliere e accompagnare  i bisogni di famiglie e singoli offrendo uno sportello di orientamento informazione e consulenza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802264" y="5460714"/>
            <a:ext cx="3848342" cy="5782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5"/>
              </a:lnSpc>
            </a:pPr>
            <a:r>
              <a:rPr lang="en-US" sz="3084" spc="-126">
                <a:solidFill>
                  <a:srgbClr val="71068C"/>
                </a:solidFill>
                <a:latin typeface="Barlow"/>
                <a:ea typeface="Barlow"/>
                <a:cs typeface="Barlow"/>
                <a:sym typeface="Barlow"/>
              </a:rPr>
              <a:t>Offrire occasioni di confronto, condivisione e potenziamento trasversale di competenze personali genitoriali e familiari attraverso laboratori, corsi, serate a tema, eventi   </a:t>
            </a:r>
          </a:p>
          <a:p>
            <a:pPr algn="l">
              <a:lnSpc>
                <a:spcPts val="4598"/>
              </a:lnSpc>
              <a:spcBef>
                <a:spcPct val="0"/>
              </a:spcBef>
            </a:pPr>
            <a:endParaRPr lang="en-US" sz="3084" spc="-126">
              <a:solidFill>
                <a:srgbClr val="71068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250609" y="5460714"/>
            <a:ext cx="3848342" cy="6363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5"/>
              </a:lnSpc>
            </a:pPr>
            <a:r>
              <a:rPr lang="en-US" sz="3084" spc="-126">
                <a:solidFill>
                  <a:srgbClr val="176128"/>
                </a:solidFill>
                <a:latin typeface="Barlow"/>
                <a:ea typeface="Barlow"/>
                <a:cs typeface="Barlow"/>
                <a:sym typeface="Barlow"/>
              </a:rPr>
              <a:t>Favorire la collaborazione con Associazioni, Enti, Istituzioni, Scuole per rinforzare i nodi del sostegno e facilitare</a:t>
            </a:r>
          </a:p>
          <a:p>
            <a:pPr algn="l">
              <a:lnSpc>
                <a:spcPts val="4595"/>
              </a:lnSpc>
            </a:pPr>
            <a:r>
              <a:rPr lang="en-US" sz="3084" spc="-126">
                <a:solidFill>
                  <a:srgbClr val="176128"/>
                </a:solidFill>
                <a:latin typeface="Barlow"/>
                <a:ea typeface="Barlow"/>
                <a:cs typeface="Barlow"/>
                <a:sym typeface="Barlow"/>
              </a:rPr>
              <a:t>l’organizzazione di reti familiari e l’auto-organizzazione familiare</a:t>
            </a:r>
          </a:p>
          <a:p>
            <a:pPr algn="l">
              <a:lnSpc>
                <a:spcPts val="4595"/>
              </a:lnSpc>
            </a:pPr>
            <a:endParaRPr lang="en-US" sz="3084" spc="-126">
              <a:solidFill>
                <a:srgbClr val="176128"/>
              </a:solidFill>
              <a:latin typeface="Barlow"/>
              <a:ea typeface="Barlow"/>
              <a:cs typeface="Barlow"/>
              <a:sym typeface="Barlow"/>
            </a:endParaRPr>
          </a:p>
          <a:p>
            <a:pPr algn="l">
              <a:lnSpc>
                <a:spcPts val="4598"/>
              </a:lnSpc>
              <a:spcBef>
                <a:spcPct val="0"/>
              </a:spcBef>
            </a:pPr>
            <a:endParaRPr lang="en-US" sz="3084" spc="-126">
              <a:solidFill>
                <a:srgbClr val="176128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703602" y="5460714"/>
            <a:ext cx="3848342" cy="403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8"/>
              </a:lnSpc>
              <a:spcBef>
                <a:spcPct val="0"/>
              </a:spcBef>
            </a:pPr>
            <a:r>
              <a:rPr lang="en-US" sz="3084" spc="-128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Favorire l’aggregazione di famiglie e associazioni mettendo a disposizione gli spazi del Centro anche al di fuori dell’orario di apertura al pubblico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34475" y="2813048"/>
            <a:ext cx="6331690" cy="4842004"/>
          </a:xfrm>
          <a:custGeom>
            <a:avLst/>
            <a:gdLst/>
            <a:ahLst/>
            <a:cxnLst/>
            <a:rect l="l" t="t" r="r" b="b"/>
            <a:pathLst>
              <a:path w="6331690" h="4842004">
                <a:moveTo>
                  <a:pt x="0" y="0"/>
                </a:moveTo>
                <a:lnTo>
                  <a:pt x="6331690" y="0"/>
                </a:lnTo>
                <a:lnTo>
                  <a:pt x="6331690" y="4842003"/>
                </a:lnTo>
                <a:lnTo>
                  <a:pt x="0" y="48420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0655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688304" y="3065849"/>
            <a:ext cx="7415799" cy="7687830"/>
          </a:xfrm>
          <a:custGeom>
            <a:avLst/>
            <a:gdLst/>
            <a:ahLst/>
            <a:cxnLst/>
            <a:rect l="l" t="t" r="r" b="b"/>
            <a:pathLst>
              <a:path w="7415799" h="7687830">
                <a:moveTo>
                  <a:pt x="0" y="0"/>
                </a:moveTo>
                <a:lnTo>
                  <a:pt x="7415799" y="0"/>
                </a:lnTo>
                <a:lnTo>
                  <a:pt x="7415799" y="7687830"/>
                </a:lnTo>
                <a:lnTo>
                  <a:pt x="0" y="7687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565018" y="3983469"/>
            <a:ext cx="7551987" cy="7343165"/>
          </a:xfrm>
          <a:custGeom>
            <a:avLst/>
            <a:gdLst/>
            <a:ahLst/>
            <a:cxnLst/>
            <a:rect l="l" t="t" r="r" b="b"/>
            <a:pathLst>
              <a:path w="7551987" h="7343165">
                <a:moveTo>
                  <a:pt x="0" y="0"/>
                </a:moveTo>
                <a:lnTo>
                  <a:pt x="7551987" y="0"/>
                </a:lnTo>
                <a:lnTo>
                  <a:pt x="7551987" y="7343165"/>
                </a:lnTo>
                <a:lnTo>
                  <a:pt x="0" y="73431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487" b="-3487"/>
            </a:stretch>
          </a:blipFill>
        </p:spPr>
      </p:sp>
      <p:sp>
        <p:nvSpPr>
          <p:cNvPr id="7" name="TextBox 7" descr="$PPTXTitle"/>
          <p:cNvSpPr txBox="1"/>
          <p:nvPr/>
        </p:nvSpPr>
        <p:spPr>
          <a:xfrm>
            <a:off x="688706" y="826613"/>
            <a:ext cx="17304610" cy="1031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0"/>
              </a:lnSpc>
            </a:pPr>
            <a:r>
              <a:rPr lang="en-US" sz="6000" b="1" spc="-250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 </a:t>
            </a:r>
            <a:r>
              <a:rPr lang="en-US" sz="6000" b="1" spc="-250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primi</a:t>
            </a:r>
            <a:r>
              <a:rPr lang="en-US" sz="6000" b="1" spc="-250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6000" b="1" spc="-250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tre</a:t>
            </a:r>
            <a:r>
              <a:rPr lang="en-US" sz="6000" b="1" spc="-250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anni di </a:t>
            </a:r>
            <a:r>
              <a:rPr lang="en-US" sz="6000" b="1" spc="-250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gestione</a:t>
            </a:r>
            <a:endParaRPr lang="en-US" sz="6000" b="1" spc="-250" dirty="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21920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674570" y="4398207"/>
            <a:ext cx="9933584" cy="1307268"/>
            <a:chOff x="0" y="0"/>
            <a:chExt cx="13244779" cy="174302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88792"/>
              <a:ext cx="13244779" cy="1365441"/>
              <a:chOff x="0" y="0"/>
              <a:chExt cx="13244779" cy="136544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3244703" cy="1365425"/>
              </a:xfrm>
              <a:custGeom>
                <a:avLst/>
                <a:gdLst/>
                <a:ahLst/>
                <a:cxnLst/>
                <a:rect l="l" t="t" r="r" b="b"/>
                <a:pathLst>
                  <a:path w="13244703" h="1365425">
                    <a:moveTo>
                      <a:pt x="0" y="136538"/>
                    </a:moveTo>
                    <a:cubicBezTo>
                      <a:pt x="0" y="61122"/>
                      <a:pt x="192786" y="0"/>
                      <a:pt x="430657" y="0"/>
                    </a:cubicBezTo>
                    <a:lnTo>
                      <a:pt x="12814046" y="0"/>
                    </a:lnTo>
                    <a:cubicBezTo>
                      <a:pt x="13051917" y="0"/>
                      <a:pt x="13244703" y="61122"/>
                      <a:pt x="13244703" y="136538"/>
                    </a:cubicBezTo>
                    <a:lnTo>
                      <a:pt x="13244703" y="1228886"/>
                    </a:lnTo>
                    <a:cubicBezTo>
                      <a:pt x="13244703" y="1304302"/>
                      <a:pt x="13051917" y="1365425"/>
                      <a:pt x="12814046" y="1365425"/>
                    </a:cubicBezTo>
                    <a:lnTo>
                      <a:pt x="430657" y="1365425"/>
                    </a:lnTo>
                    <a:cubicBezTo>
                      <a:pt x="192786" y="1365424"/>
                      <a:pt x="0" y="1304302"/>
                      <a:pt x="0" y="1228886"/>
                    </a:cubicBezTo>
                    <a:close/>
                  </a:path>
                </a:pathLst>
              </a:custGeom>
              <a:solidFill>
                <a:srgbClr val="F79646"/>
              </a:solidFill>
              <a:ln w="25400" cap="sq">
                <a:solidFill>
                  <a:srgbClr val="FFFFFF"/>
                </a:solidFill>
                <a:prstDash val="solid"/>
                <a:miter/>
              </a:ln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13244779" cy="1743024"/>
              <a:chOff x="0" y="0"/>
              <a:chExt cx="13244779" cy="174302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3244778" cy="1743021"/>
              </a:xfrm>
              <a:custGeom>
                <a:avLst/>
                <a:gdLst/>
                <a:ahLst/>
                <a:cxnLst/>
                <a:rect l="l" t="t" r="r" b="b"/>
                <a:pathLst>
                  <a:path w="13244778" h="1743021">
                    <a:moveTo>
                      <a:pt x="0" y="0"/>
                    </a:moveTo>
                    <a:lnTo>
                      <a:pt x="13244778" y="0"/>
                    </a:lnTo>
                    <a:lnTo>
                      <a:pt x="13244778" y="1743021"/>
                    </a:lnTo>
                    <a:lnTo>
                      <a:pt x="0" y="1743021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98061" b="-98061"/>
                </a:stretch>
              </a:blip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19050"/>
                <a:ext cx="13244779" cy="172397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3888"/>
                  </a:lnSpc>
                </a:pPr>
                <a:r>
                  <a:rPr lang="en-US" sz="3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Un centro che vive attraverso una rete diffusa</a:t>
                </a:r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7674570" y="6726159"/>
            <a:ext cx="10536808" cy="2869684"/>
            <a:chOff x="0" y="0"/>
            <a:chExt cx="14049078" cy="3826246"/>
          </a:xfrm>
        </p:grpSpPr>
        <p:sp>
          <p:nvSpPr>
            <p:cNvPr id="11" name="AutoShape 11"/>
            <p:cNvSpPr/>
            <p:nvPr/>
          </p:nvSpPr>
          <p:spPr>
            <a:xfrm rot="8279">
              <a:off x="10" y="16919"/>
              <a:ext cx="14049057" cy="0"/>
            </a:xfrm>
            <a:prstGeom prst="line">
              <a:avLst/>
            </a:prstGeom>
            <a:ln w="25400" cap="rnd">
              <a:solidFill>
                <a:srgbClr val="F79646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88415" y="220119"/>
              <a:ext cx="13672261" cy="630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3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Sede centrale	</a:t>
              </a:r>
            </a:p>
          </p:txBody>
        </p:sp>
        <p:sp>
          <p:nvSpPr>
            <p:cNvPr id="13" name="AutoShape 13"/>
            <p:cNvSpPr/>
            <p:nvPr/>
          </p:nvSpPr>
          <p:spPr>
            <a:xfrm rot="8280">
              <a:off x="10" y="1008929"/>
              <a:ext cx="14049057" cy="0"/>
            </a:xfrm>
            <a:prstGeom prst="line">
              <a:avLst/>
            </a:prstGeom>
            <a:ln w="25400" cap="rnd">
              <a:solidFill>
                <a:srgbClr val="F79646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88415" y="1212129"/>
              <a:ext cx="13672261" cy="630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3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Delocalizzazione</a:t>
              </a:r>
            </a:p>
          </p:txBody>
        </p:sp>
        <p:sp>
          <p:nvSpPr>
            <p:cNvPr id="15" name="AutoShape 15"/>
            <p:cNvSpPr/>
            <p:nvPr/>
          </p:nvSpPr>
          <p:spPr>
            <a:xfrm rot="8279">
              <a:off x="10" y="2000951"/>
              <a:ext cx="14049057" cy="0"/>
            </a:xfrm>
            <a:prstGeom prst="line">
              <a:avLst/>
            </a:prstGeom>
            <a:ln w="25400" cap="rnd">
              <a:solidFill>
                <a:srgbClr val="F79646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88415" y="2204151"/>
              <a:ext cx="13672261" cy="630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3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Connessioni con il territorio</a:t>
              </a:r>
            </a:p>
          </p:txBody>
        </p:sp>
        <p:sp>
          <p:nvSpPr>
            <p:cNvPr id="17" name="AutoShape 17"/>
            <p:cNvSpPr/>
            <p:nvPr/>
          </p:nvSpPr>
          <p:spPr>
            <a:xfrm rot="8280">
              <a:off x="10" y="2992973"/>
              <a:ext cx="14049057" cy="0"/>
            </a:xfrm>
            <a:prstGeom prst="line">
              <a:avLst/>
            </a:prstGeom>
            <a:ln w="25400" cap="rnd">
              <a:solidFill>
                <a:srgbClr val="F79646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88415" y="3196173"/>
              <a:ext cx="13672261" cy="630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3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Punti territoriali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1266313" y="4923646"/>
            <a:ext cx="4938481" cy="4390277"/>
          </a:xfrm>
          <a:custGeom>
            <a:avLst/>
            <a:gdLst/>
            <a:ahLst/>
            <a:cxnLst/>
            <a:rect l="l" t="t" r="r" b="b"/>
            <a:pathLst>
              <a:path w="4938481" h="4390277">
                <a:moveTo>
                  <a:pt x="0" y="0"/>
                </a:moveTo>
                <a:lnTo>
                  <a:pt x="4938481" y="0"/>
                </a:lnTo>
                <a:lnTo>
                  <a:pt x="4938481" y="4390278"/>
                </a:lnTo>
                <a:lnTo>
                  <a:pt x="0" y="43902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TextBox 20" descr="$PPTXTitle"/>
          <p:cNvSpPr txBox="1"/>
          <p:nvPr/>
        </p:nvSpPr>
        <p:spPr>
          <a:xfrm>
            <a:off x="1891579" y="275587"/>
            <a:ext cx="17304610" cy="2075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4"/>
              </a:lnSpc>
            </a:pPr>
            <a:r>
              <a:rPr lang="en-US" sz="6000" b="1" spc="-2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Un centro che si fa RETE</a:t>
            </a:r>
          </a:p>
          <a:p>
            <a:pPr algn="ctr">
              <a:lnSpc>
                <a:spcPts val="5765"/>
              </a:lnSpc>
            </a:pPr>
            <a:r>
              <a:rPr lang="en-US" sz="4850" b="1" spc="-202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Portare risposte sul territorio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518473" y="10607002"/>
            <a:ext cx="476940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C00000"/>
                </a:solidFill>
                <a:latin typeface="Arimo Bold"/>
                <a:ea typeface="Arimo Bold"/>
                <a:cs typeface="Arimo Bold"/>
                <a:sym typeface="Arimo Bold"/>
              </a:rPr>
              <a:t>VISIONE STRATEGICA PER IL FUTURO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20104103" cy="2813047"/>
            <a:chOff x="0" y="0"/>
            <a:chExt cx="26805471" cy="3750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5000" cy="3750437"/>
            </a:xfrm>
            <a:custGeom>
              <a:avLst/>
              <a:gdLst/>
              <a:ahLst/>
              <a:cxnLst/>
              <a:rect l="l" t="t" r="r" b="b"/>
              <a:pathLst>
                <a:path w="26805000" h="3750437">
                  <a:moveTo>
                    <a:pt x="26805000" y="0"/>
                  </a:moveTo>
                  <a:lnTo>
                    <a:pt x="0" y="0"/>
                  </a:lnTo>
                  <a:lnTo>
                    <a:pt x="0" y="3750437"/>
                  </a:lnTo>
                  <a:lnTo>
                    <a:pt x="26805000" y="3750437"/>
                  </a:lnTo>
                  <a:lnTo>
                    <a:pt x="26805000" y="0"/>
                  </a:lnTo>
                  <a:close/>
                </a:path>
              </a:pathLst>
            </a:custGeom>
            <a:solidFill>
              <a:srgbClr val="F17B00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8094767" y="3664372"/>
            <a:ext cx="4591941" cy="4082205"/>
          </a:xfrm>
          <a:custGeom>
            <a:avLst/>
            <a:gdLst/>
            <a:ahLst/>
            <a:cxnLst/>
            <a:rect l="l" t="t" r="r" b="b"/>
            <a:pathLst>
              <a:path w="4591941" h="4082205">
                <a:moveTo>
                  <a:pt x="0" y="0"/>
                </a:moveTo>
                <a:lnTo>
                  <a:pt x="4591941" y="0"/>
                </a:lnTo>
                <a:lnTo>
                  <a:pt x="4591941" y="4082206"/>
                </a:lnTo>
                <a:lnTo>
                  <a:pt x="0" y="40822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082463" y="7915158"/>
            <a:ext cx="3658092" cy="2921901"/>
          </a:xfrm>
          <a:custGeom>
            <a:avLst/>
            <a:gdLst/>
            <a:ahLst/>
            <a:cxnLst/>
            <a:rect l="l" t="t" r="r" b="b"/>
            <a:pathLst>
              <a:path w="3658092" h="2921901">
                <a:moveTo>
                  <a:pt x="0" y="0"/>
                </a:moveTo>
                <a:lnTo>
                  <a:pt x="3658092" y="0"/>
                </a:lnTo>
                <a:lnTo>
                  <a:pt x="3658092" y="2921901"/>
                </a:lnTo>
                <a:lnTo>
                  <a:pt x="0" y="29219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57267" y="7613547"/>
            <a:ext cx="3475473" cy="3525123"/>
          </a:xfrm>
          <a:custGeom>
            <a:avLst/>
            <a:gdLst/>
            <a:ahLst/>
            <a:cxnLst/>
            <a:rect l="l" t="t" r="r" b="b"/>
            <a:pathLst>
              <a:path w="3475473" h="3525123">
                <a:moveTo>
                  <a:pt x="0" y="0"/>
                </a:moveTo>
                <a:lnTo>
                  <a:pt x="3475474" y="0"/>
                </a:lnTo>
                <a:lnTo>
                  <a:pt x="3475474" y="3525123"/>
                </a:lnTo>
                <a:lnTo>
                  <a:pt x="0" y="35251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901178" y="8281336"/>
            <a:ext cx="4746566" cy="3054503"/>
          </a:xfrm>
          <a:custGeom>
            <a:avLst/>
            <a:gdLst/>
            <a:ahLst/>
            <a:cxnLst/>
            <a:rect l="l" t="t" r="r" b="b"/>
            <a:pathLst>
              <a:path w="4746566" h="3054503">
                <a:moveTo>
                  <a:pt x="0" y="0"/>
                </a:moveTo>
                <a:lnTo>
                  <a:pt x="4746566" y="0"/>
                </a:lnTo>
                <a:lnTo>
                  <a:pt x="4746566" y="3054503"/>
                </a:lnTo>
                <a:lnTo>
                  <a:pt x="0" y="30545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256200" y="9586085"/>
            <a:ext cx="4712489" cy="966060"/>
          </a:xfrm>
          <a:custGeom>
            <a:avLst/>
            <a:gdLst/>
            <a:ahLst/>
            <a:cxnLst/>
            <a:rect l="l" t="t" r="r" b="b"/>
            <a:pathLst>
              <a:path w="4712489" h="966060">
                <a:moveTo>
                  <a:pt x="0" y="0"/>
                </a:moveTo>
                <a:lnTo>
                  <a:pt x="4712489" y="0"/>
                </a:lnTo>
                <a:lnTo>
                  <a:pt x="4712489" y="966060"/>
                </a:lnTo>
                <a:lnTo>
                  <a:pt x="0" y="9660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 descr="$PPTXTitle"/>
          <p:cNvSpPr txBox="1"/>
          <p:nvPr/>
        </p:nvSpPr>
        <p:spPr>
          <a:xfrm>
            <a:off x="1738432" y="437197"/>
            <a:ext cx="17304610" cy="1375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5"/>
              </a:lnSpc>
            </a:pPr>
            <a:r>
              <a:rPr lang="en-US" sz="7399" b="1" spc="-308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grazie per l’attenzione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424</Words>
  <Application>Microsoft Office PowerPoint</Application>
  <PresentationFormat>Personalizzato</PresentationFormat>
  <Paragraphs>73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Arial Bold</vt:lpstr>
      <vt:lpstr>Arial</vt:lpstr>
      <vt:lpstr>Calibri (MS)</vt:lpstr>
      <vt:lpstr>Calibri</vt:lpstr>
      <vt:lpstr>Barlow</vt:lpstr>
      <vt:lpstr>Arimo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CpF per Conferenza della Famiglia</dc:title>
  <dc:creator>Laura MENCARELLI</dc:creator>
  <cp:lastModifiedBy>Laura MENCARELLI</cp:lastModifiedBy>
  <cp:revision>2</cp:revision>
  <dcterms:created xsi:type="dcterms:W3CDTF">2006-08-16T00:00:00Z</dcterms:created>
  <dcterms:modified xsi:type="dcterms:W3CDTF">2026-10-02T10:51:53Z</dcterms:modified>
  <dc:identifier>DAHV1WUYA0o</dc:identifier>
</cp:coreProperties>
</file>