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69" r:id="rId18"/>
    <p:sldId id="262" r:id="rId11"/>
    <p:sldId id="263" r:id="rId12"/>
    <p:sldId id="264" r:id="rId13"/>
    <p:sldId id="265" r:id="rId14"/>
    <p:sldId id="270" r:id="rId19"/>
    <p:sldId id="266" r:id="rId15"/>
    <p:sldId id="271" r:id="rId20"/>
    <p:sldId id="267" r:id="rId16"/>
    <p:sldId id="272" r:id="rId21"/>
    <p:sldId id="273" r:id="rId22"/>
    <p:sldId id="268" r:id="rId17"/>
    <p:sldId id="274" r:id="rId23"/>
    <p:sldId id="275" r:id="rId24"/>
    <p:sldId id="257" r:id="rId3"/>
    <p:sldId id="258" r:id="rId4"/>
    <p:sldId id="259" r:id="rId5"/>
    <p:sldId id="261" r:id="rId6"/>
  </p:sldIdLst>
  <p:sldSz cx="20104100" cy="11417300"/>
  <p:notesSz cx="20104100" cy="114173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7B00"/>
    <a:srgbClr val="BA6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91"/>
    <p:restoredTop sz="94626"/>
  </p:normalViewPr>
  <p:slideViewPr>
    <p:cSldViewPr>
      <p:cViewPr varScale="1">
        <p:scale>
          <a:sx n="44" d="100"/>
          <a:sy n="44" d="100"/>
        </p:scale>
        <p:origin x="547" y="5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16.xml"/><Relationship Id="rId4" Type="http://schemas.openxmlformats.org/officeDocument/2006/relationships/slide" Target="slides/slide17.xml"/><Relationship Id="rId5" Type="http://schemas.openxmlformats.org/officeDocument/2006/relationships/slide" Target="slides/slide18.xml"/><Relationship Id="rId6" Type="http://schemas.openxmlformats.org/officeDocument/2006/relationships/slide" Target="slides/slide19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1" Type="http://schemas.openxmlformats.org/officeDocument/2006/relationships/slide" Target="slides/slide3.xml"/><Relationship Id="rId12" Type="http://schemas.openxmlformats.org/officeDocument/2006/relationships/slide" Target="slides/slide4.xml"/><Relationship Id="rId13" Type="http://schemas.openxmlformats.org/officeDocument/2006/relationships/slide" Target="slides/slide5.xml"/><Relationship Id="rId14" Type="http://schemas.openxmlformats.org/officeDocument/2006/relationships/slide" Target="slides/slide6.xml"/><Relationship Id="rId15" Type="http://schemas.openxmlformats.org/officeDocument/2006/relationships/slide" Target="slides/slide8.xml"/><Relationship Id="rId16" Type="http://schemas.openxmlformats.org/officeDocument/2006/relationships/slide" Target="slides/slide10.xml"/><Relationship Id="rId17" Type="http://schemas.openxmlformats.org/officeDocument/2006/relationships/slide" Target="slides/slide13.xml"/><Relationship Id="rId18" Type="http://schemas.openxmlformats.org/officeDocument/2006/relationships/slide" Target="slides/slide2.xml"/><Relationship Id="rId19" Type="http://schemas.openxmlformats.org/officeDocument/2006/relationships/slide" Target="slides/slide7.xml"/><Relationship Id="rId20" Type="http://schemas.openxmlformats.org/officeDocument/2006/relationships/slide" Target="slides/slide9.xml"/><Relationship Id="rId21" Type="http://schemas.openxmlformats.org/officeDocument/2006/relationships/slide" Target="slides/slide11.xml"/><Relationship Id="rId22" Type="http://schemas.openxmlformats.org/officeDocument/2006/relationships/slide" Target="slides/slide12.xml"/><Relationship Id="rId23" Type="http://schemas.openxmlformats.org/officeDocument/2006/relationships/slide" Target="slides/slide14.xml"/><Relationship Id="rId24" Type="http://schemas.openxmlformats.org/officeDocument/2006/relationships/slide" Target="slides/slide15.xml"/></Relationships>
</file>

<file path=ppt/charts/_rels/chart1.xml.rels><?xml version='1.0' encoding='UTF-8' standalone='yes'?>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Worksheet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Titolo del grafico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tx1"/>
              </a:solidFill>
              <a:ln w="635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DA9-754E-AA25-160A06A381FD}"/>
              </c:ext>
            </c:extLst>
          </c:dPt>
          <c:dPt>
            <c:idx val="1"/>
            <c:bubble3D val="0"/>
            <c:spPr>
              <a:solidFill>
                <a:srgbClr val="BA6100"/>
              </a:solidFill>
              <a:ln w="635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7DA9-754E-AA25-160A06A381FD}"/>
              </c:ext>
            </c:extLst>
          </c:dPt>
          <c:dPt>
            <c:idx val="2"/>
            <c:bubble3D val="0"/>
            <c:spPr>
              <a:solidFill>
                <a:srgbClr val="F17B00"/>
              </a:solidFill>
              <a:ln w="635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DA9-754E-AA25-160A06A381FD}"/>
              </c:ext>
            </c:extLst>
          </c:dPt>
          <c:cat>
            <c:strRef>
              <c:f>Foglio1!$A$2:$A$4</c:f>
              <c:strCache>
                <c:ptCount val="3"/>
                <c:pt idx="0">
                  <c:v>Valore A</c:v>
                </c:pt>
                <c:pt idx="1">
                  <c:v>Valore B</c:v>
                </c:pt>
                <c:pt idx="2">
                  <c:v>Valore C</c:v>
                </c:pt>
              </c:strCache>
            </c:strRef>
          </c:cat>
          <c:val>
            <c:numRef>
              <c:f>Foglio1!$B$2:$B$4</c:f>
              <c:numCache>
                <c:formatCode>General</c:formatCode>
                <c:ptCount val="3"/>
                <c:pt idx="0">
                  <c:v>10</c:v>
                </c:pt>
                <c:pt idx="1">
                  <c:v>30</c:v>
                </c:pt>
                <c:pt idx="2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A9-754E-AA25-160A06A381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.0"/>
          <c:y val="0.04"/>
          <c:w val="0.5175"/>
          <c:h val="0.92"/>
        </c:manualLayout>
      </c:layout>
      <c:doughnutChart>
        <c:varyColors/>
        <c:ser>
          <c:idx val="0"/>
          <c:order val="0"/>
          <c:tx>
            <c:strRef>
              <c:f>Sheet1!$B$1</c:f>
              <c:strCache>
                <c:ptCount val="1"/>
                <c:pt idx="0">
                  <c:v>Popolazione per età</c:v>
                </c:pt>
              </c:strCache>
            </c:strRef>
          </c:tx>
          <c:dPt>
            <c:idx val="0"/>
            <c:spPr>
              <a:solidFill>
                <a:srgbClr val="000000"/>
              </a:solidFill>
              <a:ln w="50800">
                <a:solidFill>
                  <a:srgbClr val="FFFFFF"/>
                </a:solidFill>
              </a:ln>
            </c:spPr>
          </c:dPt>
          <c:dPt>
            <c:idx val="1"/>
            <c:spPr>
              <a:solidFill>
                <a:srgbClr val="F17B00"/>
              </a:solidFill>
              <a:ln w="50800">
                <a:solidFill>
                  <a:srgbClr val="FFFFFF"/>
                </a:solidFill>
              </a:ln>
            </c:spPr>
          </c:dPt>
          <c:dPt>
            <c:idx val="2"/>
            <c:spPr>
              <a:solidFill>
                <a:srgbClr val="BA6100"/>
              </a:solidFill>
              <a:ln w="50800">
                <a:solidFill>
                  <a:srgbClr val="FFFFFF"/>
                </a:solidFill>
              </a:ln>
            </c:spPr>
          </c:dPt>
          <c:cat>
            <c:strRef>
              <c:f>Sheet1!$A$2:$A$4</c:f>
              <c:strCache>
                <c:ptCount val="3"/>
                <c:pt idx="0">
                  <c:v>0–14 anni</c:v>
                </c:pt>
                <c:pt idx="1">
                  <c:v>15–64 anni</c:v>
                </c:pt>
                <c:pt idx="2">
                  <c:v>65 anni e oltre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0.112</c:v>
                </c:pt>
                <c:pt idx="1">
                  <c:v>0.686</c:v>
                </c:pt>
                <c:pt idx="2">
                  <c:v>0.202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2800" b="1">
                  <a:solidFill>
                    <a:srgbClr val="FFFFFF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</c:plotArea>
    <c:legend>
      <c:legendPos/>
      <c:layout>
        <c:manualLayout>
          <c:xMode val="edge"/>
          <c:yMode val="edge"/>
          <c:x val="0.5575"/>
          <c:y val="0.22"/>
          <c:w val="0.4325"/>
          <c:h val="0.56"/>
        </c:manualLayout>
      </c:layout>
      <c:overlay val="0"/>
      <c:txPr>
        <a:bodyPr/>
        <a:lstStyle/>
        <a:p>
          <a:pPr>
            <a:defRPr sz="2600">
              <a:latin typeface="Arial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>
            <a:extLst>
              <a:ext uri="{FF2B5EF4-FFF2-40B4-BE49-F238E27FC236}">
                <a16:creationId xmlns:a16="http://schemas.microsoft.com/office/drawing/2014/main" id="{F1DCF9D3-8E7F-2CBF-A34F-E0C83D5C6381}"/>
              </a:ext>
            </a:extLst>
          </p:cNvPr>
          <p:cNvSpPr/>
          <p:nvPr userDrawn="1"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C10410DE-02BC-14A3-20F1-2DA1DF5268D0}"/>
              </a:ext>
            </a:extLst>
          </p:cNvPr>
          <p:cNvSpPr/>
          <p:nvPr userDrawn="1"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 descr="$PPTXTitle">
            <a:extLst>
              <a:ext uri="{FF2B5EF4-FFF2-40B4-BE49-F238E27FC236}">
                <a16:creationId xmlns:a16="http://schemas.microsoft.com/office/drawing/2014/main" id="{81709926-BA7F-5F53-0ADA-8B9234FF70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1182" y="2492394"/>
            <a:ext cx="14367510" cy="1171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dirty="0"/>
              <a:t>Titolo della presentazione</a:t>
            </a:r>
            <a:endParaRPr dirty="0"/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1270DC99-FA8B-1BFE-BB70-D4892A01ECF6}"/>
              </a:ext>
            </a:extLst>
          </p:cNvPr>
          <p:cNvSpPr txBox="1"/>
          <p:nvPr userDrawn="1"/>
        </p:nvSpPr>
        <p:spPr>
          <a:xfrm>
            <a:off x="2501302" y="3629227"/>
            <a:ext cx="16618547" cy="1535677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/>
                <a:cs typeface="Arial"/>
              </a:rPr>
              <a:t>Sottotitolo della presentazione, prima riga</a:t>
            </a:r>
          </a:p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/>
                <a:cs typeface="Arial"/>
              </a:rPr>
              <a:t>Sottotitolo, seconda riga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5C89F837-6762-BCC1-8250-65FF695F9C7E}"/>
              </a:ext>
            </a:extLst>
          </p:cNvPr>
          <p:cNvSpPr txBox="1"/>
          <p:nvPr userDrawn="1"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sz="245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sz="2450" b="1" spc="-2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4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sz="2200" spc="-7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200" spc="-2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9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200" dirty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object 9">
            <a:extLst>
              <a:ext uri="{FF2B5EF4-FFF2-40B4-BE49-F238E27FC236}">
                <a16:creationId xmlns:a16="http://schemas.microsoft.com/office/drawing/2014/main" id="{A1C13E01-8258-44DC-3208-01AF828F6628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3" name="object 10">
            <a:extLst>
              <a:ext uri="{FF2B5EF4-FFF2-40B4-BE49-F238E27FC236}">
                <a16:creationId xmlns:a16="http://schemas.microsoft.com/office/drawing/2014/main" id="{5C0FB2A6-051A-886C-4187-696BC7BB1989}"/>
              </a:ext>
            </a:extLst>
          </p:cNvPr>
          <p:cNvSpPr/>
          <p:nvPr userDrawn="1"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1">
            <a:extLst>
              <a:ext uri="{FF2B5EF4-FFF2-40B4-BE49-F238E27FC236}">
                <a16:creationId xmlns:a16="http://schemas.microsoft.com/office/drawing/2014/main" id="{55024D49-B24E-6F9B-89E0-3FDBC7E66573}"/>
              </a:ext>
            </a:extLst>
          </p:cNvPr>
          <p:cNvSpPr txBox="1"/>
          <p:nvPr userDrawn="1"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sz="2450" b="1" spc="-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12">
            <a:extLst>
              <a:ext uri="{FF2B5EF4-FFF2-40B4-BE49-F238E27FC236}">
                <a16:creationId xmlns:a16="http://schemas.microsoft.com/office/drawing/2014/main" id="{0294D5D3-BBC7-12A3-A2D4-0B6BACEACE13}"/>
              </a:ext>
            </a:extLst>
          </p:cNvPr>
          <p:cNvSpPr txBox="1"/>
          <p:nvPr userDrawn="1"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b="1" spc="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3300" b="1" spc="-3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3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5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850" spc="-2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434ED428-A8FC-520E-626B-ABE06293A559}"/>
              </a:ext>
            </a:extLst>
          </p:cNvPr>
          <p:cNvSpPr txBox="1"/>
          <p:nvPr userDrawn="1"/>
        </p:nvSpPr>
        <p:spPr>
          <a:xfrm>
            <a:off x="2501303" y="5924557"/>
            <a:ext cx="9758680" cy="1740861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ts val="6695"/>
              </a:lnSpc>
              <a:spcBef>
                <a:spcPts val="5"/>
              </a:spcBef>
            </a:pPr>
            <a:r>
              <a:rPr lang="it-IT" sz="5650" b="1" spc="-335" dirty="0">
                <a:solidFill>
                  <a:srgbClr val="FFFFFF"/>
                </a:solidFill>
                <a:latin typeface="Arial"/>
                <a:cs typeface="Arial"/>
              </a:rPr>
              <a:t>Relatore/Relatrice</a:t>
            </a:r>
            <a:endParaRPr sz="5650" dirty="0">
              <a:latin typeface="Arial"/>
              <a:cs typeface="Arial"/>
            </a:endParaRPr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r>
              <a:rPr lang="it-IT" sz="4800" b="1" dirty="0">
                <a:solidFill>
                  <a:srgbClr val="231F20"/>
                </a:solidFill>
                <a:latin typeface="Arial"/>
                <a:cs typeface="Arial"/>
              </a:rPr>
              <a:t>Qualifica</a:t>
            </a:r>
            <a:r>
              <a:rPr lang="it-IT" sz="4800" b="1" spc="-3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endParaRPr sz="4800" dirty="0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ntenuto testu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DF00FF0D-4EAC-D89A-11C1-3113FE37D91B}"/>
              </a:ext>
            </a:extLst>
          </p:cNvPr>
          <p:cNvSpPr/>
          <p:nvPr userDrawn="1"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 descr="$PPTXTitle">
            <a:extLst>
              <a:ext uri="{FF2B5EF4-FFF2-40B4-BE49-F238E27FC236}">
                <a16:creationId xmlns:a16="http://schemas.microsoft.com/office/drawing/2014/main" id="{7FC3CB89-B13D-B48D-BACD-11345AABA6E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Titolo della slide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Sottotitolo della slide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D99C67DC-CBC3-A2DE-6644-600CE5C9518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17456874" cy="507831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Testo di grandi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Testo di piccole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  <a:endParaRPr sz="4400" b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ntenuto testuale con immagine o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509249" y="2813051"/>
            <a:ext cx="9594851" cy="86042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CF11AFB8-8016-AF11-3AA9-B5CE74C4B9A8}"/>
              </a:ext>
            </a:extLst>
          </p:cNvPr>
          <p:cNvSpPr/>
          <p:nvPr userDrawn="1"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3" descr="$PPTXTitle">
            <a:extLst>
              <a:ext uri="{FF2B5EF4-FFF2-40B4-BE49-F238E27FC236}">
                <a16:creationId xmlns:a16="http://schemas.microsoft.com/office/drawing/2014/main" id="{36B06C68-A02C-95BB-F90E-D17E484F2B4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Titolo della slide con immagine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Sottotitolo della slide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20CA3C3B-29DD-9F43-B495-757837567C0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8165269" cy="601446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Testo di grandi 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Testo di piccole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  <a:endParaRPr sz="4400" b="0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91442" y="739064"/>
            <a:ext cx="10758805" cy="18980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91576" y="4115460"/>
            <a:ext cx="10972165" cy="36601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618089"/>
            <a:ext cx="6433312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618089"/>
            <a:ext cx="4623943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618089"/>
            <a:ext cx="4623943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10" Type="http://schemas.openxmlformats.org/officeDocument/2006/relationships/image" Target="../media/map_roma.png"/><Relationship Id="rId11" Type="http://schemas.openxmlformats.org/officeDocument/2006/relationships/image" Target="../media/map_mun1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chart" Target="../charts/char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0" Type="http://schemas.microsoft.com/office/2007/relationships/media" Target="../media/zoom_completo.mp4"/><Relationship Id="rId21" Type="http://schemas.openxmlformats.org/officeDocument/2006/relationships/video" Target="../media/zoom_completo.mp4"/><Relationship Id="rId22" Type="http://schemas.openxmlformats.org/officeDocument/2006/relationships/image" Target="../media/zoom_completo_poster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12" Type="http://schemas.openxmlformats.org/officeDocument/2006/relationships/image" Target="../media/map_lens_gb.jpg"/><Relationship Id="rId13" Type="http://schemas.openxmlformats.org/officeDocument/2006/relationships/image" Target="../media/map_lens_ps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12" Type="http://schemas.openxmlformats.org/officeDocument/2006/relationships/image" Target="../media/map_lens_gb.jpg"/><Relationship Id="rId13" Type="http://schemas.openxmlformats.org/officeDocument/2006/relationships/image" Target="../media/map_lens_ps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0" Type="http://schemas.microsoft.com/office/2007/relationships/media" Target="../media/sfida1.mp4"/><Relationship Id="rId21" Type="http://schemas.openxmlformats.org/officeDocument/2006/relationships/video" Target="../media/sfida1.mp4"/><Relationship Id="rId22" Type="http://schemas.openxmlformats.org/officeDocument/2006/relationships/image" Target="../media/sfida1_poster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0" Type="http://schemas.microsoft.com/office/2007/relationships/media" Target="../media/sfida2.mp4"/><Relationship Id="rId21" Type="http://schemas.openxmlformats.org/officeDocument/2006/relationships/video" Target="../media/sfida2.mp4"/><Relationship Id="rId22" Type="http://schemas.openxmlformats.org/officeDocument/2006/relationships/image" Target="../media/sfida2_poster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0" Type="http://schemas.microsoft.com/office/2007/relationships/media" Target="../media/prevenzione.mp4"/><Relationship Id="rId21" Type="http://schemas.openxmlformats.org/officeDocument/2006/relationships/video" Target="../media/prevenzione.mp4"/><Relationship Id="rId22" Type="http://schemas.openxmlformats.org/officeDocument/2006/relationships/image" Target="../media/prevenzione_poster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0" Type="http://schemas.microsoft.com/office/2007/relationships/media" Target="../media/sfida3.mp4"/><Relationship Id="rId21" Type="http://schemas.openxmlformats.org/officeDocument/2006/relationships/video" Target="../media/sfida3.mp4"/><Relationship Id="rId22" Type="http://schemas.openxmlformats.org/officeDocument/2006/relationships/image" Target="../media/sfida3_poster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10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0" Type="http://schemas.microsoft.com/office/2007/relationships/media" Target="../media/muretto.mp4"/><Relationship Id="rId21" Type="http://schemas.openxmlformats.org/officeDocument/2006/relationships/video" Target="../media/muretto.mp4"/><Relationship Id="rId22" Type="http://schemas.openxmlformats.org/officeDocument/2006/relationships/image" Target="../media/muretto_poster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0" Type="http://schemas.microsoft.com/office/2007/relationships/media" Target="../media/sfida4.mp4"/><Relationship Id="rId21" Type="http://schemas.openxmlformats.org/officeDocument/2006/relationships/video" Target="../media/sfida4.mp4"/><Relationship Id="rId22" Type="http://schemas.openxmlformats.org/officeDocument/2006/relationships/image" Target="../media/sfida4_poster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10" Type="http://schemas.openxmlformats.org/officeDocument/2006/relationships/image" Target="../media/map_roma.png"/><Relationship Id="rId11" Type="http://schemas.openxmlformats.org/officeDocument/2006/relationships/image" Target="../media/map_mun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2501182" y="2280000"/>
            <a:ext cx="9500000" cy="225000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dirty="0"/>
              <a:t>Roma Capitale</a:t>
            </a:r>
            <a:br>
              <a:rPr lang="it-IT" dirty="0"/>
            </a:br>
            <a:r>
              <a:rPr lang="it-IT" dirty="0"/>
              <a:t>Municipio XV</a:t>
            </a:r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2501302" y="4560000"/>
            <a:ext cx="9500000" cy="1535677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/>
                <a:cs typeface="Arial"/>
              </a:rPr>
              <a:t>I Centri per la Famiglia</a:t>
            </a:r>
          </a:p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/>
                <a:cs typeface="Arial"/>
              </a:rPr>
              <a:t>di Labaro e Tomba di Nerone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sz="245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sz="2450" b="1" spc="-2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4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sz="2200" spc="-7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200" spc="-2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9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200" dirty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1" name="!!roma" descr="Mappa di Roma Capitale con i 15 Municipi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380650" y="2172255"/>
            <a:ext cx="6838700" cy="7155648"/>
          </a:xfrm>
          <a:prstGeom prst="rect">
            <a:avLst/>
          </a:prstGeom>
        </p:spPr>
      </p:pic>
      <p:pic>
        <p:nvPicPr>
          <p:cNvPr id="202" name="!!mun15" descr="Mappa del Municipio XV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671254" y="2184910"/>
            <a:ext cx="3319677" cy="3227868"/>
          </a:xfrm>
          <a:prstGeom prst="rect">
            <a:avLst/>
          </a:prstGeom>
        </p:spPr>
      </p:pic>
      <p:sp>
        <p:nvSpPr>
          <p:cNvPr id="203" name="!!credito"/>
          <p:cNvSpPr txBox="1"/>
          <p:nvPr/>
        </p:nvSpPr>
        <p:spPr>
          <a:xfrm>
            <a:off x="11300000" y="9130000"/>
            <a:ext cx="805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dirty="0">
                <a:solidFill>
                  <a:srgbClr val="FFFFFF"/>
                </a:solidFill>
                <a:latin typeface="Arial"/>
                <a:cs typeface="Arial"/>
              </a:rPr>
              <a:t>© OpenStreetMap contributors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sz="2450" b="1" spc="-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b="1" spc="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3300" b="1" spc="-3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3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5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850" spc="-2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1" name="Relatrici"/>
          <p:cNvSpPr txBox="1"/>
          <p:nvPr/>
        </p:nvSpPr>
        <p:spPr>
          <a:xfrm>
            <a:off x="2501303" y="6250000"/>
            <a:ext cx="9600000" cy="31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 spc="-150" dirty="0">
                <a:solidFill>
                  <a:srgbClr val="FFFFFF"/>
                </a:solidFill>
                <a:latin typeface="Arial"/>
                <a:cs typeface="Arial"/>
              </a:rPr>
              <a:t>Maria Anna Bovolini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231F20"/>
                </a:solidFill>
                <a:latin typeface="Arial"/>
                <a:cs typeface="Arial"/>
              </a:rPr>
              <a:t>Direzione Socio Educativa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lang="it-IT" sz="3200" b="1" dirty="0">
                <a:solidFill>
                  <a:srgbClr val="231F20"/>
                </a:solidFill>
                <a:latin typeface="Arial"/>
                <a:cs typeface="Arial"/>
              </a:rPr>
              <a:t>Municipio Roma XV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400" b="1" spc="-150" dirty="0">
                <a:solidFill>
                  <a:srgbClr val="FFFFFF"/>
                </a:solidFill>
                <a:latin typeface="Arial"/>
                <a:cs typeface="Arial"/>
              </a:rPr>
              <a:t>Elisa Marinelli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231F20"/>
                </a:solidFill>
                <a:latin typeface="Arial"/>
                <a:cs typeface="Arial"/>
              </a:rPr>
              <a:t>Cooperativa Sociale Cassiavass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4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" dur="900" fill="hold" decel="100000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" dur="900" fill="hold" decel="100000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" dur="9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900" fill="hold" decel="1000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900" fill="hold" decel="100000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9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Il territorio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Il Municipio XV in cifre</a:t>
            </a:r>
            <a:endParaRPr sz="4850" dirty="0">
              <a:solidFill>
                <a:schemeClr val="tx1"/>
              </a:solidFill>
            </a:endParaRPr>
          </a:p>
        </p:txBody>
      </p:sp>
      <p:grpSp>
        <p:nvGrpSpPr>
          <p:cNvPr id="4" name="Card dato 1"/>
          <p:cNvGrpSpPr/>
          <p:nvPr/>
        </p:nvGrpSpPr>
        <p:grpSpPr>
          <a:xfrm>
            <a:off x="1891576" y="3150000"/>
            <a:ext cx="4472244" cy="3350000"/>
            <a:chOff x="1891576" y="3150000"/>
            <a:chExt cx="4472244" cy="3350000"/>
          </a:xfrm>
        </p:grpSpPr>
        <p:sp>
          <p:nvSpPr>
            <p:cNvPr id="5" name="Card 1 sfondo"/>
            <p:cNvSpPr/>
            <p:nvPr/>
          </p:nvSpPr>
          <p:spPr>
            <a:xfrm>
              <a:off x="1891576" y="3150000"/>
              <a:ext cx="4472244" cy="3350000"/>
            </a:xfrm>
            <a:prstGeom prst="roundRect">
              <a:avLst>
                <a:gd name="adj" fmla="val 8000"/>
              </a:avLst>
            </a:prstGeom>
            <a:solidFill>
              <a:srgbClr val="FEF0E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6" name="Card 1 cerchio"/>
            <p:cNvSpPr/>
            <p:nvPr/>
          </p:nvSpPr>
          <p:spPr>
            <a:xfrm>
              <a:off x="2191576" y="3450000"/>
              <a:ext cx="900000" cy="900000"/>
            </a:xfrm>
            <a:prstGeom prst="ellipse">
              <a:avLst/>
            </a:prstGeom>
            <a:solidFill>
              <a:srgbClr val="F17B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pic>
          <p:nvPicPr>
            <p:cNvPr id="7" name="Card 1 icona" descr="users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91576" y="3650000"/>
              <a:ext cx="500000" cy="500000"/>
            </a:xfrm>
            <a:prstGeom prst="rect">
              <a:avLst/>
            </a:prstGeom>
          </p:spPr>
        </p:pic>
        <p:sp>
          <p:nvSpPr>
            <p:cNvPr id="8" name="Card 1 etichetta"/>
            <p:cNvSpPr txBox="1"/>
            <p:nvPr/>
          </p:nvSpPr>
          <p:spPr>
            <a:xfrm>
              <a:off x="3321576" y="3450000"/>
              <a:ext cx="2742244" cy="900000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/>
              <a:r>
                <a:rPr sz="2600" b="1">
                  <a:solidFill>
                    <a:srgbClr val="000000"/>
                  </a:solidFill>
                  <a:latin typeface="Arial"/>
                </a:rPr>
                <a:t>ABITANTI</a:t>
              </a:r>
            </a:p>
          </p:txBody>
        </p:sp>
        <p:sp>
          <p:nvSpPr>
            <p:cNvPr id="9" name="Card 1 numero"/>
            <p:cNvSpPr txBox="1"/>
            <p:nvPr/>
          </p:nvSpPr>
          <p:spPr>
            <a:xfrm>
              <a:off x="2191576" y="4470000"/>
              <a:ext cx="3872244" cy="1150000"/>
            </a:xfrm>
            <a:prstGeom prst="rect">
              <a:avLst/>
            </a:prstGeom>
            <a:noFill/>
          </p:spPr>
          <p:txBody>
            <a:bodyPr wrap="square" lIns="0" rIns="0" tIns="0" bIns="0">
              <a:spAutoFit/>
            </a:bodyPr>
            <a:lstStyle/>
            <a:p>
              <a:pPr algn="l"/>
              <a:r>
                <a:rPr sz="7200" b="1">
                  <a:solidFill>
                    <a:srgbClr val="F17B00"/>
                  </a:solidFill>
                  <a:latin typeface="Arial"/>
                </a:rPr>
                <a:t>160.313</a:t>
              </a:r>
            </a:p>
          </p:txBody>
        </p:sp>
        <p:sp>
          <p:nvSpPr>
            <p:cNvPr id="10" name="Card 1 nota"/>
            <p:cNvSpPr txBox="1"/>
            <p:nvPr/>
          </p:nvSpPr>
          <p:spPr>
            <a:xfrm>
              <a:off x="2191576" y="5680000"/>
              <a:ext cx="3872244" cy="600000"/>
            </a:xfrm>
            <a:prstGeom prst="rect">
              <a:avLst/>
            </a:prstGeom>
            <a:noFill/>
          </p:spPr>
          <p:txBody>
            <a:bodyPr wrap="square" lIns="0" rIns="0" tIns="0" bIns="0">
              <a:spAutoFit/>
            </a:bodyPr>
            <a:lstStyle/>
            <a:p>
              <a:pPr algn="l"/>
              <a:r>
                <a:rPr sz="2200" b="0">
                  <a:solidFill>
                    <a:srgbClr val="4D4D4D"/>
                  </a:solidFill>
                  <a:latin typeface="Arial"/>
                </a:rPr>
                <a:t>53% donne · 47% uomini</a:t>
              </a:r>
            </a:p>
          </p:txBody>
        </p:sp>
      </p:grpSp>
      <p:grpSp>
        <p:nvGrpSpPr>
          <p:cNvPr id="11" name="Card dato 2"/>
          <p:cNvGrpSpPr/>
          <p:nvPr/>
        </p:nvGrpSpPr>
        <p:grpSpPr>
          <a:xfrm>
            <a:off x="6763820" y="3150000"/>
            <a:ext cx="4472244" cy="3350000"/>
            <a:chOff x="6763820" y="3150000"/>
            <a:chExt cx="4472244" cy="3350000"/>
          </a:xfrm>
        </p:grpSpPr>
        <p:sp>
          <p:nvSpPr>
            <p:cNvPr id="12" name="Card 2 sfondo"/>
            <p:cNvSpPr/>
            <p:nvPr/>
          </p:nvSpPr>
          <p:spPr>
            <a:xfrm>
              <a:off x="6763820" y="3150000"/>
              <a:ext cx="4472244" cy="3350000"/>
            </a:xfrm>
            <a:prstGeom prst="roundRect">
              <a:avLst>
                <a:gd name="adj" fmla="val 8000"/>
              </a:avLst>
            </a:prstGeom>
            <a:solidFill>
              <a:srgbClr val="FEF0E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13" name="Card 2 cerchio"/>
            <p:cNvSpPr/>
            <p:nvPr/>
          </p:nvSpPr>
          <p:spPr>
            <a:xfrm>
              <a:off x="7063820" y="3450000"/>
              <a:ext cx="900000" cy="900000"/>
            </a:xfrm>
            <a:prstGeom prst="ellipse">
              <a:avLst/>
            </a:prstGeom>
            <a:solidFill>
              <a:srgbClr val="F17B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pic>
          <p:nvPicPr>
            <p:cNvPr id="14" name="Card 2 icona" descr="area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63820" y="3650000"/>
              <a:ext cx="500000" cy="500000"/>
            </a:xfrm>
            <a:prstGeom prst="rect">
              <a:avLst/>
            </a:prstGeom>
          </p:spPr>
        </p:pic>
        <p:sp>
          <p:nvSpPr>
            <p:cNvPr id="15" name="Card 2 etichetta"/>
            <p:cNvSpPr txBox="1"/>
            <p:nvPr/>
          </p:nvSpPr>
          <p:spPr>
            <a:xfrm>
              <a:off x="8193820" y="3450000"/>
              <a:ext cx="2742244" cy="900000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/>
              <a:r>
                <a:rPr sz="2600" b="1">
                  <a:solidFill>
                    <a:srgbClr val="000000"/>
                  </a:solidFill>
                  <a:latin typeface="Arial"/>
                </a:rPr>
                <a:t>SUPERFICIE</a:t>
              </a:r>
            </a:p>
          </p:txBody>
        </p:sp>
        <p:sp>
          <p:nvSpPr>
            <p:cNvPr id="16" name="Card 2 numero"/>
            <p:cNvSpPr txBox="1"/>
            <p:nvPr/>
          </p:nvSpPr>
          <p:spPr>
            <a:xfrm>
              <a:off x="7063820" y="4470000"/>
              <a:ext cx="3872244" cy="1150000"/>
            </a:xfrm>
            <a:prstGeom prst="rect">
              <a:avLst/>
            </a:prstGeom>
            <a:noFill/>
          </p:spPr>
          <p:txBody>
            <a:bodyPr wrap="square" lIns="0" rIns="0" tIns="0" bIns="0">
              <a:spAutoFit/>
            </a:bodyPr>
            <a:lstStyle/>
            <a:p>
              <a:pPr algn="l"/>
              <a:r>
                <a:rPr sz="7200" b="1">
                  <a:solidFill>
                    <a:srgbClr val="F17B00"/>
                  </a:solidFill>
                  <a:latin typeface="Arial"/>
                </a:rPr>
                <a:t>187</a:t>
              </a:r>
              <a:r>
                <a:rPr sz="3600" b="1">
                  <a:solidFill>
                    <a:srgbClr val="F17B00"/>
                  </a:solidFill>
                  <a:latin typeface="Arial"/>
                </a:rPr>
                <a:t> km²</a:t>
              </a:r>
            </a:p>
          </p:txBody>
        </p:sp>
        <p:sp>
          <p:nvSpPr>
            <p:cNvPr id="17" name="Card 2 nota"/>
            <p:cNvSpPr txBox="1"/>
            <p:nvPr/>
          </p:nvSpPr>
          <p:spPr>
            <a:xfrm>
              <a:off x="7063820" y="5680000"/>
              <a:ext cx="3872244" cy="600000"/>
            </a:xfrm>
            <a:prstGeom prst="rect">
              <a:avLst/>
            </a:prstGeom>
            <a:noFill/>
          </p:spPr>
          <p:txBody>
            <a:bodyPr wrap="square" lIns="0" rIns="0" tIns="0" bIns="0">
              <a:spAutoFit/>
            </a:bodyPr>
            <a:lstStyle/>
            <a:p>
              <a:pPr algn="l"/>
              <a:r>
                <a:rPr sz="2200" b="0">
                  <a:solidFill>
                    <a:srgbClr val="4D4D4D"/>
                  </a:solidFill>
                  <a:latin typeface="Arial"/>
                </a:rPr>
                <a:t>15% del territorio di Roma</a:t>
              </a:r>
            </a:p>
          </p:txBody>
        </p:sp>
      </p:grpSp>
      <p:grpSp>
        <p:nvGrpSpPr>
          <p:cNvPr id="18" name="Card dato 3"/>
          <p:cNvGrpSpPr/>
          <p:nvPr/>
        </p:nvGrpSpPr>
        <p:grpSpPr>
          <a:xfrm>
            <a:off x="1891576" y="6900000"/>
            <a:ext cx="4472244" cy="3350000"/>
            <a:chOff x="1891576" y="6900000"/>
            <a:chExt cx="4472244" cy="3350000"/>
          </a:xfrm>
        </p:grpSpPr>
        <p:sp>
          <p:nvSpPr>
            <p:cNvPr id="19" name="Card 3 sfondo"/>
            <p:cNvSpPr/>
            <p:nvPr/>
          </p:nvSpPr>
          <p:spPr>
            <a:xfrm>
              <a:off x="1891576" y="6900000"/>
              <a:ext cx="4472244" cy="3350000"/>
            </a:xfrm>
            <a:prstGeom prst="roundRect">
              <a:avLst>
                <a:gd name="adj" fmla="val 8000"/>
              </a:avLst>
            </a:prstGeom>
            <a:solidFill>
              <a:srgbClr val="FEF0E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0" name="Card 3 cerchio"/>
            <p:cNvSpPr/>
            <p:nvPr/>
          </p:nvSpPr>
          <p:spPr>
            <a:xfrm>
              <a:off x="2191576" y="7200000"/>
              <a:ext cx="900000" cy="900000"/>
            </a:xfrm>
            <a:prstGeom prst="ellipse">
              <a:avLst/>
            </a:prstGeom>
            <a:solidFill>
              <a:srgbClr val="F17B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pic>
          <p:nvPicPr>
            <p:cNvPr id="21" name="Card 3 icona" descr="city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91576" y="7400000"/>
              <a:ext cx="500000" cy="500000"/>
            </a:xfrm>
            <a:prstGeom prst="rect">
              <a:avLst/>
            </a:prstGeom>
          </p:spPr>
        </p:pic>
        <p:sp>
          <p:nvSpPr>
            <p:cNvPr id="22" name="Card 3 etichetta"/>
            <p:cNvSpPr txBox="1"/>
            <p:nvPr/>
          </p:nvSpPr>
          <p:spPr>
            <a:xfrm>
              <a:off x="3321576" y="7200000"/>
              <a:ext cx="2742244" cy="900000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/>
              <a:r>
                <a:rPr sz="2600" b="1">
                  <a:solidFill>
                    <a:srgbClr val="000000"/>
                  </a:solidFill>
                  <a:latin typeface="Arial"/>
                </a:rPr>
                <a:t>DENSITÀ ABITATIVA</a:t>
              </a:r>
            </a:p>
          </p:txBody>
        </p:sp>
        <p:sp>
          <p:nvSpPr>
            <p:cNvPr id="23" name="Card 3 numero"/>
            <p:cNvSpPr txBox="1"/>
            <p:nvPr/>
          </p:nvSpPr>
          <p:spPr>
            <a:xfrm>
              <a:off x="2191576" y="8220000"/>
              <a:ext cx="3872244" cy="1150000"/>
            </a:xfrm>
            <a:prstGeom prst="rect">
              <a:avLst/>
            </a:prstGeom>
            <a:noFill/>
          </p:spPr>
          <p:txBody>
            <a:bodyPr wrap="square" lIns="0" rIns="0" tIns="0" bIns="0">
              <a:spAutoFit/>
            </a:bodyPr>
            <a:lstStyle/>
            <a:p>
              <a:pPr algn="l"/>
              <a:r>
                <a:rPr sz="7200" b="1">
                  <a:solidFill>
                    <a:srgbClr val="F17B00"/>
                  </a:solidFill>
                  <a:latin typeface="Arial"/>
                </a:rPr>
                <a:t>856</a:t>
              </a:r>
              <a:r>
                <a:rPr sz="3600" b="1">
                  <a:solidFill>
                    <a:srgbClr val="F17B00"/>
                  </a:solidFill>
                  <a:latin typeface="Arial"/>
                </a:rPr>
                <a:t> ab/km²</a:t>
              </a:r>
            </a:p>
          </p:txBody>
        </p:sp>
        <p:sp>
          <p:nvSpPr>
            <p:cNvPr id="24" name="Card 3 nota"/>
            <p:cNvSpPr txBox="1"/>
            <p:nvPr/>
          </p:nvSpPr>
          <p:spPr>
            <a:xfrm>
              <a:off x="2191576" y="9430000"/>
              <a:ext cx="3872244" cy="600000"/>
            </a:xfrm>
            <a:prstGeom prst="rect">
              <a:avLst/>
            </a:prstGeom>
            <a:noFill/>
          </p:spPr>
          <p:txBody>
            <a:bodyPr wrap="square" lIns="0" rIns="0" tIns="0" bIns="0">
              <a:spAutoFit/>
            </a:bodyPr>
            <a:lstStyle/>
            <a:p>
              <a:pPr algn="l"/>
              <a:r>
                <a:rPr sz="2200" b="0">
                  <a:solidFill>
                    <a:srgbClr val="4D4D4D"/>
                  </a:solidFill>
                  <a:latin typeface="Arial"/>
                </a:rPr>
                <a:t>Roma: 2.183 ab/km²</a:t>
              </a:r>
            </a:p>
          </p:txBody>
        </p:sp>
      </p:grpSp>
      <p:grpSp>
        <p:nvGrpSpPr>
          <p:cNvPr id="25" name="Card dato 4"/>
          <p:cNvGrpSpPr/>
          <p:nvPr/>
        </p:nvGrpSpPr>
        <p:grpSpPr>
          <a:xfrm>
            <a:off x="6763820" y="6900000"/>
            <a:ext cx="4472244" cy="3350000"/>
            <a:chOff x="6763820" y="6900000"/>
            <a:chExt cx="4472244" cy="3350000"/>
          </a:xfrm>
        </p:grpSpPr>
        <p:sp>
          <p:nvSpPr>
            <p:cNvPr id="26" name="Card 4 sfondo"/>
            <p:cNvSpPr/>
            <p:nvPr/>
          </p:nvSpPr>
          <p:spPr>
            <a:xfrm>
              <a:off x="6763820" y="6900000"/>
              <a:ext cx="4472244" cy="3350000"/>
            </a:xfrm>
            <a:prstGeom prst="roundRect">
              <a:avLst>
                <a:gd name="adj" fmla="val 8000"/>
              </a:avLst>
            </a:prstGeom>
            <a:solidFill>
              <a:srgbClr val="FEF0E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27" name="Card 4 cerchio"/>
            <p:cNvSpPr/>
            <p:nvPr/>
          </p:nvSpPr>
          <p:spPr>
            <a:xfrm>
              <a:off x="7063820" y="7200000"/>
              <a:ext cx="900000" cy="900000"/>
            </a:xfrm>
            <a:prstGeom prst="ellipse">
              <a:avLst/>
            </a:prstGeom>
            <a:solidFill>
              <a:srgbClr val="F17B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pic>
          <p:nvPicPr>
            <p:cNvPr id="28" name="Card 4 icona" descr="globe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63820" y="7400000"/>
              <a:ext cx="500000" cy="500000"/>
            </a:xfrm>
            <a:prstGeom prst="rect">
              <a:avLst/>
            </a:prstGeom>
          </p:spPr>
        </p:pic>
        <p:sp>
          <p:nvSpPr>
            <p:cNvPr id="29" name="Card 4 etichetta"/>
            <p:cNvSpPr txBox="1"/>
            <p:nvPr/>
          </p:nvSpPr>
          <p:spPr>
            <a:xfrm>
              <a:off x="8193820" y="7200000"/>
              <a:ext cx="2742244" cy="900000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/>
              <a:r>
                <a:rPr sz="2600" b="1">
                  <a:solidFill>
                    <a:srgbClr val="000000"/>
                  </a:solidFill>
                  <a:latin typeface="Arial"/>
                </a:rPr>
                <a:t>RESIDENTI STRANIERI</a:t>
              </a:r>
            </a:p>
          </p:txBody>
        </p:sp>
        <p:sp>
          <p:nvSpPr>
            <p:cNvPr id="30" name="Card 4 numero"/>
            <p:cNvSpPr txBox="1"/>
            <p:nvPr/>
          </p:nvSpPr>
          <p:spPr>
            <a:xfrm>
              <a:off x="7063820" y="8220000"/>
              <a:ext cx="3872244" cy="1150000"/>
            </a:xfrm>
            <a:prstGeom prst="rect">
              <a:avLst/>
            </a:prstGeom>
            <a:noFill/>
          </p:spPr>
          <p:txBody>
            <a:bodyPr wrap="square" lIns="0" rIns="0" tIns="0" bIns="0">
              <a:spAutoFit/>
            </a:bodyPr>
            <a:lstStyle/>
            <a:p>
              <a:pPr algn="l"/>
              <a:r>
                <a:rPr sz="7200" b="1">
                  <a:solidFill>
                    <a:srgbClr val="F17B00"/>
                  </a:solidFill>
                  <a:latin typeface="Arial"/>
                </a:rPr>
                <a:t>19,9</a:t>
              </a:r>
              <a:r>
                <a:rPr sz="4320" b="1">
                  <a:solidFill>
                    <a:srgbClr val="F17B00"/>
                  </a:solidFill>
                  <a:latin typeface="Arial"/>
                </a:rPr>
                <a:t>%</a:t>
              </a:r>
            </a:p>
          </p:txBody>
        </p:sp>
        <p:sp>
          <p:nvSpPr>
            <p:cNvPr id="31" name="Card 4 nota"/>
            <p:cNvSpPr txBox="1"/>
            <p:nvPr/>
          </p:nvSpPr>
          <p:spPr>
            <a:xfrm>
              <a:off x="7063820" y="9430000"/>
              <a:ext cx="3872244" cy="600000"/>
            </a:xfrm>
            <a:prstGeom prst="rect">
              <a:avLst/>
            </a:prstGeom>
            <a:noFill/>
          </p:spPr>
          <p:txBody>
            <a:bodyPr wrap="square" lIns="0" rIns="0" tIns="0" bIns="0">
              <a:spAutoFit/>
            </a:bodyPr>
            <a:lstStyle/>
            <a:p>
              <a:pPr algn="l"/>
              <a:r>
                <a:rPr sz="2200" b="0">
                  <a:solidFill>
                    <a:srgbClr val="4D4D4D"/>
                  </a:solidFill>
                  <a:latin typeface="Arial"/>
                </a:rPr>
                <a:t>32.022 persone · Roma 13,7%</a:t>
              </a:r>
            </a:p>
          </p:txBody>
        </p:sp>
      </p:grpSp>
      <p:sp>
        <p:nvSpPr>
          <p:cNvPr id="32" name="Titolo distribuzione"/>
          <p:cNvSpPr txBox="1"/>
          <p:nvPr/>
        </p:nvSpPr>
        <p:spPr>
          <a:xfrm>
            <a:off x="11836064" y="3150000"/>
            <a:ext cx="7360120" cy="52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000" b="1">
                <a:solidFill>
                  <a:srgbClr val="000000"/>
                </a:solidFill>
                <a:latin typeface="Arial"/>
              </a:rPr>
              <a:t>Distribuzione della popolazione per età</a:t>
            </a:r>
          </a:p>
        </p:txBody>
      </p:sp>
      <p:graphicFrame>
        <p:nvGraphicFramePr>
          <p:cNvPr id="33" name="Grafico età"/>
          <p:cNvGraphicFramePr>
            <a:graphicFrameLocks noGrp="1"/>
          </p:cNvGraphicFramePr>
          <p:nvPr/>
        </p:nvGraphicFramePr>
        <p:xfrm>
          <a:off x="11836064" y="3710000"/>
          <a:ext cx="7360120" cy="4140000"/>
        </p:xfrm>
        <a:graphic>
          <a:graphicData uri="http://schemas.openxmlformats.org/drawingml/2006/chart">
            <c:chart xmlns:c="http://schemas.openxmlformats.org/drawingml/2006/chart" r:id="rId6"/>
          </a:graphicData>
        </a:graphic>
      </p:graphicFrame>
      <p:sp>
        <p:nvSpPr>
          <p:cNvPr id="34" name="Centro ciambella"/>
          <p:cNvSpPr txBox="1"/>
          <p:nvPr/>
        </p:nvSpPr>
        <p:spPr>
          <a:xfrm>
            <a:off x="12881579" y="4921115"/>
            <a:ext cx="1717768" cy="17177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5400" b="1">
                <a:solidFill>
                  <a:srgbClr val="BA6100"/>
                </a:solidFill>
                <a:latin typeface="Arial"/>
              </a:rPr>
              <a:t>180</a:t>
            </a:r>
          </a:p>
          <a:p>
            <a:pPr algn="ctr"/>
            <a:r>
              <a:rPr sz="1600" b="0">
                <a:solidFill>
                  <a:srgbClr val="4D4D4D"/>
                </a:solidFill>
                <a:latin typeface="Arial"/>
              </a:rPr>
              <a:t>over 65 ogni 100 under 15</a:t>
            </a:r>
          </a:p>
        </p:txBody>
      </p:sp>
      <p:grpSp>
        <p:nvGrpSpPr>
          <p:cNvPr id="35" name="Zone più popolose"/>
          <p:cNvGrpSpPr/>
          <p:nvPr/>
        </p:nvGrpSpPr>
        <p:grpSpPr>
          <a:xfrm>
            <a:off x="11836064" y="8100000"/>
            <a:ext cx="7360120" cy="2150000"/>
            <a:chOff x="11836064" y="8100000"/>
            <a:chExt cx="7360120" cy="2150000"/>
          </a:xfrm>
        </p:grpSpPr>
        <p:sp>
          <p:nvSpPr>
            <p:cNvPr id="36" name="Rounded Rectangle 35"/>
            <p:cNvSpPr/>
            <p:nvPr/>
          </p:nvSpPr>
          <p:spPr>
            <a:xfrm>
              <a:off x="11836064" y="8100000"/>
              <a:ext cx="7360120" cy="2150000"/>
            </a:xfrm>
            <a:prstGeom prst="roundRect">
              <a:avLst>
                <a:gd name="adj" fmla="val 12000"/>
              </a:avLst>
            </a:prstGeom>
            <a:solidFill>
              <a:srgbClr val="FEF0E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</a:p>
          </p:txBody>
        </p:sp>
        <p:sp>
          <p:nvSpPr>
            <p:cNvPr id="37" name="Zone titolo"/>
            <p:cNvSpPr txBox="1"/>
            <p:nvPr/>
          </p:nvSpPr>
          <p:spPr>
            <a:xfrm>
              <a:off x="12136064" y="8330000"/>
              <a:ext cx="6760120" cy="480000"/>
            </a:xfrm>
            <a:prstGeom prst="rect">
              <a:avLst/>
            </a:prstGeom>
            <a:noFill/>
          </p:spPr>
          <p:txBody>
            <a:bodyPr wrap="square" lIns="0" rIns="0" tIns="0" bIns="0">
              <a:spAutoFit/>
            </a:bodyPr>
            <a:lstStyle/>
            <a:p>
              <a:pPr algn="l"/>
              <a:r>
                <a:rPr sz="2400" b="1">
                  <a:solidFill>
                    <a:srgbClr val="000000"/>
                  </a:solidFill>
                  <a:latin typeface="Arial"/>
                </a:rPr>
                <a:t>LE ZONE PIÙ POPOLOSE</a:t>
              </a:r>
            </a:p>
          </p:txBody>
        </p:sp>
        <p:sp>
          <p:nvSpPr>
            <p:cNvPr id="38" name="Zona Tomba di Nerone"/>
            <p:cNvSpPr/>
            <p:nvPr/>
          </p:nvSpPr>
          <p:spPr>
            <a:xfrm>
              <a:off x="12136064" y="8960000"/>
              <a:ext cx="2940000" cy="640000"/>
            </a:xfrm>
            <a:prstGeom prst="roundRect">
              <a:avLst>
                <a:gd name="adj" fmla="val 50000"/>
              </a:avLst>
            </a:prstGeom>
            <a:solidFill>
              <a:srgbClr val="F17B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80000" rIns="80000" tIns="0" bIns="0" wrap="none"/>
            <a:lstStyle/>
            <a:p>
              <a:pPr algn="ctr"/>
              <a:r>
                <a:rPr sz="2400" b="1">
                  <a:solidFill>
                    <a:srgbClr val="FFFFFF"/>
                  </a:solidFill>
                  <a:latin typeface="Arial"/>
                </a:rPr>
                <a:t>Tomba di Nerone</a:t>
              </a:r>
            </a:p>
          </p:txBody>
        </p:sp>
        <p:sp>
          <p:nvSpPr>
            <p:cNvPr id="39" name="Zona Labaro"/>
            <p:cNvSpPr/>
            <p:nvPr/>
          </p:nvSpPr>
          <p:spPr>
            <a:xfrm>
              <a:off x="15296064" y="8960000"/>
              <a:ext cx="1428000" cy="640000"/>
            </a:xfrm>
            <a:prstGeom prst="roundRect">
              <a:avLst>
                <a:gd name="adj" fmla="val 50000"/>
              </a:avLst>
            </a:prstGeom>
            <a:solidFill>
              <a:srgbClr val="F17B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80000" rIns="80000" tIns="0" bIns="0" wrap="none"/>
            <a:lstStyle/>
            <a:p>
              <a:pPr algn="ctr"/>
              <a:r>
                <a:rPr sz="2400" b="1">
                  <a:solidFill>
                    <a:srgbClr val="FFFFFF"/>
                  </a:solidFill>
                  <a:latin typeface="Arial"/>
                </a:rPr>
                <a:t>Labaro</a:t>
              </a:r>
            </a:p>
          </p:txBody>
        </p:sp>
        <p:sp>
          <p:nvSpPr>
            <p:cNvPr id="40" name="Zona La Storta"/>
            <p:cNvSpPr/>
            <p:nvPr/>
          </p:nvSpPr>
          <p:spPr>
            <a:xfrm>
              <a:off x="16944064" y="8960000"/>
              <a:ext cx="1932000" cy="640000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5400">
              <a:solidFill>
                <a:srgbClr val="BA61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80000" rIns="80000" tIns="0" bIns="0" wrap="none"/>
            <a:lstStyle/>
            <a:p>
              <a:pPr algn="ctr"/>
              <a:r>
                <a:rPr sz="2400" b="1">
                  <a:solidFill>
                    <a:srgbClr val="BA6100"/>
                  </a:solidFill>
                  <a:latin typeface="Arial"/>
                </a:rPr>
                <a:t>La Storta</a:t>
              </a:r>
            </a:p>
          </p:txBody>
        </p:sp>
        <p:sp>
          <p:nvSpPr>
            <p:cNvPr id="41" name="Zone legenda"/>
            <p:cNvSpPr txBox="1"/>
            <p:nvPr/>
          </p:nvSpPr>
          <p:spPr>
            <a:xfrm>
              <a:off x="12136064" y="9730000"/>
              <a:ext cx="6760120" cy="420000"/>
            </a:xfrm>
            <a:prstGeom prst="rect">
              <a:avLst/>
            </a:prstGeom>
            <a:noFill/>
          </p:spPr>
          <p:txBody>
            <a:bodyPr wrap="square" lIns="0" rIns="0" tIns="0" bIns="0">
              <a:spAutoFit/>
            </a:bodyPr>
            <a:lstStyle/>
            <a:p>
              <a:pPr algn="l"/>
              <a:r>
                <a:rPr sz="2200" b="1">
                  <a:solidFill>
                    <a:srgbClr val="F17B00"/>
                  </a:solidFill>
                  <a:latin typeface="Arial"/>
                </a:rPr>
                <a:t>●  </a:t>
              </a:r>
              <a:r>
                <a:rPr sz="2200">
                  <a:solidFill>
                    <a:srgbClr val="4D4D4D"/>
                  </a:solidFill>
                  <a:latin typeface="Arial"/>
                </a:rPr>
                <a:t>zone dove operano i due Centri per la Famiglia</a:t>
              </a:r>
            </a:p>
          </p:txBody>
        </p:sp>
      </p:grpSp>
      <p:sp>
        <p:nvSpPr>
          <p:cNvPr id="42" name="Fonti dati"/>
          <p:cNvSpPr txBox="1"/>
          <p:nvPr/>
        </p:nvSpPr>
        <p:spPr>
          <a:xfrm>
            <a:off x="1891576" y="10600000"/>
            <a:ext cx="17304608" cy="5200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600" b="0">
                <a:solidFill>
                  <a:srgbClr val="4D4D4D"/>
                </a:solidFill>
                <a:latin typeface="Arial"/>
              </a:rPr>
              <a:t>Fonti: Roma Capitale, Ufficio di Statistica – popolazione al 31/12/2023 (Piano sociale municipale); stranieri: Dossier Statistico Immigrazione IDOS 2024, dati al 1/1/2023. Classi di età: elaborazione su indice di vecchiaia (179,6) e quota over 65 (20,2%).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Graphic spid="33" grpId="0">
        <p:bldAsOne/>
      </p:bldGraphic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mc:Ignorable="p14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Video zoom COMPLETO" descr="Animazione: zoom sulla mappa del territorio">
            <a:hlinkClick r:id="" action="ppaction://media"/>
          </p:cNvPr>
          <p:cNvPicPr>
            <a:picLocks noChangeAspect="1"/>
          </p:cNvPicPr>
          <p:nvPr>
            <a:videoFile r:link="rId21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0" y="2813050"/>
            <a:ext cx="20104100" cy="8604250"/>
          </a:xfrm>
          <a:prstGeom prst="rect">
            <a:avLst/>
          </a:prstGeom>
        </p:spPr>
      </p:pic>
      <p:sp>
        <p:nvSpPr>
          <p:cNvPr id="11" name="!!credito"/>
          <p:cNvSpPr txBox="1"/>
          <p:nvPr/>
        </p:nvSpPr>
        <p:spPr>
          <a:xfrm>
            <a:off x="10204100" y="11087300"/>
            <a:ext cx="965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dirty="0">
                <a:solidFill>
                  <a:srgbClr val="7F7F7F"/>
                </a:solidFill>
                <a:effectLst>
                  <a:glow rad="76200">
                    <a:srgbClr val="FFFFFF">
                      <a:alpha val="85000"/>
                    </a:srgbClr>
                  </a:glow>
                </a:effectLst>
                <a:latin typeface="Arial"/>
                <a:cs typeface="Arial"/>
              </a:rPr>
              <a:t>Mappe: © OpenStreetMap contributors (ODbL) · edifici: SEI, G. Pinto – Sapienza (CC BY-SA)</a:t>
            </a:r>
          </a:p>
        </p:txBody>
      </p:sp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Il territorio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Roma Capitale › Municipio XV › i due Centri</a:t>
            </a:r>
            <a:endParaRPr sz="485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0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mc:Ignorable="p14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!!lens_gb" descr="Mappa di dettaglio del quartiere di Via delle Galline Bianche (Labaro)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1550000" y="-4484825"/>
            <a:ext cx="23200000" cy="23200000"/>
          </a:xfrm>
          <a:prstGeom prst="ellipse">
            <a:avLst/>
          </a:prstGeom>
          <a:ln w="57150">
            <a:solidFill>
              <a:srgbClr val="F17B00"/>
            </a:solidFill>
          </a:ln>
          <a:effectLst>
            <a:outerShdw blurRad="254000" dist="76200" dir="5400000" algn="t" rotWithShape="0">
              <a:srgbClr val="000000">
                <a:alpha val="38000"/>
              </a:srgbClr>
            </a:outerShdw>
          </a:effectLst>
        </p:spPr>
      </p:pic>
      <p:pic>
        <p:nvPicPr>
          <p:cNvPr id="12" name="!!lens_ps" descr="Mappa di dettaglio del quartiere di Via Prossedi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40951558" y="34812802"/>
            <a:ext cx="23200000" cy="23200000"/>
          </a:xfrm>
          <a:prstGeom prst="ellipse">
            <a:avLst/>
          </a:prstGeom>
          <a:ln w="57150">
            <a:solidFill>
              <a:srgbClr val="F17B00"/>
            </a:solidFill>
          </a:ln>
          <a:effectLst>
            <a:outerShdw blurRad="254000" dist="76200" dir="5400000" algn="t" rotWithShape="0">
              <a:srgbClr val="000000">
                <a:alpha val="38000"/>
              </a:srgbClr>
            </a:outerShdw>
          </a:effectLst>
        </p:spPr>
      </p:pic>
      <p:sp>
        <p:nvSpPr>
          <p:cNvPr id="13" name="!!hl_gb" descr="Tracciato della via evidenziato"/>
          <p:cNvSpPr/>
          <p:nvPr/>
        </p:nvSpPr>
        <p:spPr>
          <a:xfrm>
            <a:off x="5783055" y="5465858"/>
            <a:ext cx="9590880" cy="3543800"/>
          </a:xfrm>
          <a:custGeom>
            <a:avLst/>
            <a:gdLst/>
            <a:ahLst/>
            <a:cxnLst/>
            <a:rect l="l" t="t" r="r" b="b"/>
            <a:pathLst>
              <a:path w="9590880" h="3543800" fill="none">
                <a:moveTo>
                  <a:pt x="0" y="3543800"/>
                </a:moveTo>
                <a:lnTo>
                  <a:pt x="221560" y="3272360"/>
                </a:lnTo>
                <a:lnTo>
                  <a:pt x="1105480" y="2538080"/>
                </a:lnTo>
                <a:lnTo>
                  <a:pt x="1412880" y="2345520"/>
                </a:lnTo>
                <a:lnTo>
                  <a:pt x="1633280" y="2267800"/>
                </a:lnTo>
                <a:lnTo>
                  <a:pt x="2181960" y="2229520"/>
                </a:lnTo>
                <a:lnTo>
                  <a:pt x="4036800" y="2190080"/>
                </a:lnTo>
                <a:lnTo>
                  <a:pt x="4497320" y="2229520"/>
                </a:lnTo>
                <a:lnTo>
                  <a:pt x="5410240" y="2447600"/>
                </a:lnTo>
                <a:lnTo>
                  <a:pt x="5804640" y="2447600"/>
                </a:lnTo>
                <a:lnTo>
                  <a:pt x="6208320" y="2358280"/>
                </a:lnTo>
                <a:lnTo>
                  <a:pt x="6641000" y="2177320"/>
                </a:lnTo>
                <a:lnTo>
                  <a:pt x="7784760" y="1533520"/>
                </a:lnTo>
                <a:lnTo>
                  <a:pt x="7986600" y="1392000"/>
                </a:lnTo>
                <a:lnTo>
                  <a:pt x="8110720" y="1263240"/>
                </a:lnTo>
                <a:lnTo>
                  <a:pt x="8188440" y="1120560"/>
                </a:lnTo>
                <a:lnTo>
                  <a:pt x="8399560" y="476760"/>
                </a:lnTo>
                <a:lnTo>
                  <a:pt x="8648960" y="232000"/>
                </a:lnTo>
                <a:lnTo>
                  <a:pt x="8792800" y="141520"/>
                </a:lnTo>
                <a:lnTo>
                  <a:pt x="8985360" y="64960"/>
                </a:lnTo>
                <a:lnTo>
                  <a:pt x="9590880" y="0"/>
                </a:lnTo>
              </a:path>
            </a:pathLst>
          </a:custGeom>
          <a:noFill/>
          <a:ln w="114300" cap="rnd">
            <a:solidFill>
              <a:srgbClr val="F17B00"/>
            </a:solidFill>
            <a:round/>
          </a:ln>
        </p:spPr>
        <p:txBody>
          <a:bodyPr rtlCol="0" anchor="ctr"/>
          <a:lstStyle/>
          <a:p>
            <a:endParaRPr lang="it-IT" dirty="0"/>
          </a:p>
        </p:txBody>
      </p:sp>
      <p:sp>
        <p:nvSpPr>
          <p:cNvPr id="14" name="!!pin1" descr="Segnaposto centro 1"/>
          <p:cNvSpPr/>
          <p:nvPr/>
        </p:nvSpPr>
        <p:spPr>
          <a:xfrm>
            <a:off x="10537310" y="6962929"/>
            <a:ext cx="620000" cy="868000"/>
          </a:xfrm>
          <a:custGeom>
            <a:avLst/>
            <a:gdLst/>
            <a:ahLst/>
            <a:cxnLst/>
            <a:rect l="l" t="t" r="r" b="b"/>
            <a:pathLst>
              <a:path w="100" h="140">
                <a:moveTo>
                  <a:pt x="50" y="140"/>
                </a:moveTo>
                <a:cubicBezTo>
                  <a:pt x="38" y="118"/>
                  <a:pt x="0" y="84"/>
                  <a:pt x="0" y="50"/>
                </a:cubicBezTo>
                <a:arcTo wR="50" hR="50" stAng="10800000" swAng="10800000"/>
                <a:cubicBezTo>
                  <a:pt x="100" y="84"/>
                  <a:pt x="62" y="118"/>
                  <a:pt x="50" y="140"/>
                </a:cubicBezTo>
                <a:close/>
              </a:path>
            </a:pathLst>
          </a:custGeom>
          <a:solidFill>
            <a:srgbClr val="231F20"/>
          </a:solidFill>
          <a:ln w="38100">
            <a:solidFill>
              <a:srgbClr val="FFFFFF"/>
            </a:solidFill>
            <a:round/>
          </a:ln>
          <a:effectLst>
            <a:outerShdw blurRad="152400" dist="50800" dir="5400000" algn="t" rotWithShape="0">
              <a:srgbClr val="000000">
                <a:alpha val="40000"/>
              </a:srgbClr>
            </a:outerShdw>
          </a:effectLst>
        </p:spPr>
        <p:txBody>
          <a:bodyPr wrap="none" lIns="0" tIns="42284" rIns="0" bIns="0" anchor="t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40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5" name="!!pin2" descr="Segnaposto centro 2"/>
          <p:cNvSpPr/>
          <p:nvPr/>
        </p:nvSpPr>
        <p:spPr>
          <a:xfrm>
            <a:off x="-32073701" y="48714381"/>
            <a:ext cx="620000" cy="868000"/>
          </a:xfrm>
          <a:custGeom>
            <a:avLst/>
            <a:gdLst/>
            <a:ahLst/>
            <a:cxnLst/>
            <a:rect l="l" t="t" r="r" b="b"/>
            <a:pathLst>
              <a:path w="100" h="140">
                <a:moveTo>
                  <a:pt x="50" y="140"/>
                </a:moveTo>
                <a:cubicBezTo>
                  <a:pt x="38" y="118"/>
                  <a:pt x="0" y="84"/>
                  <a:pt x="0" y="50"/>
                </a:cubicBezTo>
                <a:arcTo wR="50" hR="50" stAng="10800000" swAng="10800000"/>
                <a:cubicBezTo>
                  <a:pt x="100" y="84"/>
                  <a:pt x="62" y="118"/>
                  <a:pt x="50" y="140"/>
                </a:cubicBezTo>
                <a:close/>
              </a:path>
            </a:pathLst>
          </a:custGeom>
          <a:solidFill>
            <a:srgbClr val="231F20"/>
          </a:solidFill>
          <a:ln w="38100">
            <a:solidFill>
              <a:srgbClr val="FFFFFF"/>
            </a:solidFill>
            <a:round/>
          </a:ln>
          <a:effectLst>
            <a:outerShdw blurRad="152400" dist="50800" dir="5400000" algn="t" rotWithShape="0">
              <a:srgbClr val="000000">
                <a:alpha val="40000"/>
              </a:srgbClr>
            </a:outerShdw>
          </a:effectLst>
        </p:spPr>
        <p:txBody>
          <a:bodyPr wrap="none" lIns="0" tIns="42284" rIns="0" bIns="0" anchor="t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400" b="1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6" name="!!credito"/>
          <p:cNvSpPr txBox="1"/>
          <p:nvPr/>
        </p:nvSpPr>
        <p:spPr>
          <a:xfrm>
            <a:off x="10204100" y="11087300"/>
            <a:ext cx="965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dirty="0">
                <a:solidFill>
                  <a:srgbClr val="7F7F7F"/>
                </a:solidFill>
                <a:effectLst>
                  <a:glow rad="76200">
                    <a:srgbClr val="FFFFFF">
                      <a:alpha val="85000"/>
                    </a:srgbClr>
                  </a:glow>
                </a:effectLst>
                <a:latin typeface="Arial"/>
                <a:cs typeface="Arial"/>
              </a:rPr>
              <a:t>Mappe: © OpenStreetMap contributors (ODbL) · edifici: SEI, G. Pinto – Sapienza (CC BY-SA)</a:t>
            </a:r>
          </a:p>
        </p:txBody>
      </p:sp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Il territorio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Via delle Galline Bianche · Labaro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17" name="Scheda"/>
          <p:cNvSpPr/>
          <p:nvPr/>
        </p:nvSpPr>
        <p:spPr>
          <a:xfrm>
            <a:off x="950000" y="3200000"/>
            <a:ext cx="8650000" cy="215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algn="t" rotWithShape="0">
              <a:srgbClr val="000000">
                <a:alpha val="30000"/>
              </a:srgbClr>
            </a:outerShdw>
          </a:effectLst>
        </p:spPr>
        <p:txBody>
          <a:bodyPr wrap="square" lIns="0" tIns="0" rIns="0" bIns="0" anchor="t" rtlCol="0">
            <a:noAutofit/>
          </a:bodyPr>
          <a:lstStyle/>
          <a:p>
            <a:endParaRPr lang="it-IT" dirty="0"/>
          </a:p>
        </p:txBody>
      </p:sp>
      <p:sp>
        <p:nvSpPr>
          <p:cNvPr id="18" name="Numero centro"/>
          <p:cNvSpPr/>
          <p:nvPr/>
        </p:nvSpPr>
        <p:spPr>
          <a:xfrm>
            <a:off x="1250000" y="3520000"/>
            <a:ext cx="820000" cy="820000"/>
          </a:xfrm>
          <a:prstGeom prst="ellipse">
            <a:avLst/>
          </a:prstGeom>
          <a:solidFill>
            <a:srgbClr val="231F20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9" name="Testo centro"/>
          <p:cNvSpPr txBox="1"/>
          <p:nvPr/>
        </p:nvSpPr>
        <p:spPr>
          <a:xfrm>
            <a:off x="2330000" y="3330000"/>
            <a:ext cx="7150000" cy="19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2600" b="1" spc="100" dirty="0">
                <a:solidFill>
                  <a:srgbClr val="F17B00"/>
                </a:solidFill>
                <a:latin typeface="Arial"/>
                <a:cs typeface="Arial"/>
              </a:rPr>
              <a:t>CENTRO PER LA FAMIGLIA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it-IT" sz="4000" b="1" dirty="0">
                <a:solidFill>
                  <a:srgbClr val="231F20"/>
                </a:solidFill>
                <a:latin typeface="Arial"/>
                <a:cs typeface="Arial"/>
              </a:rPr>
              <a:t>Gandalf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000" b="0" dirty="0">
                <a:solidFill>
                  <a:srgbClr val="595959"/>
                </a:solidFill>
                <a:latin typeface="Arial"/>
                <a:cs typeface="Arial"/>
              </a:rPr>
              <a:t>Via delle Galline Bianche · Labaro</a:t>
            </a:r>
          </a:p>
        </p:txBody>
      </p:sp>
      <p:sp>
        <p:nvSpPr>
          <p:cNvPr id="20" name="Scheda"/>
          <p:cNvSpPr/>
          <p:nvPr/>
        </p:nvSpPr>
        <p:spPr>
          <a:xfrm>
            <a:off x="13450000" y="6250000"/>
            <a:ext cx="5900000" cy="476666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algn="t" rotWithShape="0">
              <a:srgbClr val="000000">
                <a:alpha val="30000"/>
              </a:srgbClr>
            </a:outerShdw>
          </a:effectLst>
        </p:spPr>
        <p:txBody>
          <a:bodyPr wrap="square" lIns="0" tIns="0" rIns="0" bIns="0" anchor="t" rtlCol="0">
            <a:noAutofit/>
          </a:bodyPr>
          <a:lstStyle/>
          <a:p>
            <a:endParaRPr lang="it-IT" dirty="0"/>
          </a:p>
        </p:txBody>
      </p:sp>
      <p:pic>
        <p:nvPicPr>
          <p:cNvPr id="21" name="Foto Centro Gandalf" descr="Il Centro per la Famiglia Gandalf, via delle Galline Bianche, Labaro"/>
          <p:cNvPicPr>
            <a:picLocks noChangeAspect="1"/>
          </p:cNvPicPr>
          <p:nvPr/>
        </p:nvPicPr>
        <p:blipFill>
          <a:blip r:embed="rId5"/>
          <a:srcRect t="21500" b="28500"/>
          <a:stretch>
            <a:fillRect/>
          </a:stretch>
        </p:blipFill>
        <p:spPr>
          <a:xfrm>
            <a:off x="13650000" y="6450000"/>
            <a:ext cx="5500000" cy="3666666"/>
          </a:xfrm>
          <a:prstGeom prst="rect">
            <a:avLst/>
          </a:prstGeom>
        </p:spPr>
      </p:pic>
      <p:sp>
        <p:nvSpPr>
          <p:cNvPr id="22" name="Didascalia foto"/>
          <p:cNvSpPr txBox="1"/>
          <p:nvPr/>
        </p:nvSpPr>
        <p:spPr>
          <a:xfrm>
            <a:off x="13650000" y="10246666"/>
            <a:ext cx="5500000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000" b="0" i="1" dirty="0">
                <a:solidFill>
                  <a:srgbClr val="595959"/>
                </a:solidFill>
                <a:latin typeface="Arial"/>
                <a:cs typeface="Arial"/>
              </a:rPr>
              <a:t>Centro Gandalf</a:t>
            </a:r>
          </a:p>
        </p:txBody>
      </p:sp>
    </p:spTree>
  </p:cSld>
  <p:clrMapOvr>
    <a:masterClrMapping/>
  </p:clrMapOvr>
  <p:transition spd="fast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29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14" fill="hold">
                            <p:stCondLst>
                              <p:cond delay="20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" dur="500" fill="hold" decel="100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 decel="100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5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00" fill="hold" decel="100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00" fill="hold" decel="100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00" fill="hold" decel="100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00" fill="hold" decel="100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mc:Ignorable="p14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!!lens_gb" descr="Mappa di dettaglio del quartiere di Via delle Galline Bianche (Labaro)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7677517" y="-45005580"/>
            <a:ext cx="23600000" cy="23600000"/>
          </a:xfrm>
          <a:prstGeom prst="ellipse">
            <a:avLst/>
          </a:prstGeom>
          <a:ln w="57150">
            <a:solidFill>
              <a:srgbClr val="F17B00"/>
            </a:solidFill>
          </a:ln>
          <a:effectLst>
            <a:outerShdw blurRad="254000" dist="76200" dir="5400000" algn="t" rotWithShape="0">
              <a:srgbClr val="000000">
                <a:alpha val="38000"/>
              </a:srgbClr>
            </a:outerShdw>
          </a:effectLst>
        </p:spPr>
      </p:pic>
      <p:pic>
        <p:nvPicPr>
          <p:cNvPr id="12" name="!!lens_ps" descr="Mappa di dettaglio del quartiere di Via Prossedi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-2403378" y="-5030407"/>
            <a:ext cx="23600000" cy="23600000"/>
          </a:xfrm>
          <a:prstGeom prst="ellipse">
            <a:avLst/>
          </a:prstGeom>
          <a:ln w="57150">
            <a:solidFill>
              <a:srgbClr val="F17B00"/>
            </a:solidFill>
          </a:ln>
          <a:effectLst>
            <a:outerShdw blurRad="254000" dist="76200" dir="5400000" algn="t" rotWithShape="0">
              <a:srgbClr val="000000">
                <a:alpha val="38000"/>
              </a:srgbClr>
            </a:outerShdw>
          </a:effectLst>
        </p:spPr>
      </p:pic>
      <p:sp>
        <p:nvSpPr>
          <p:cNvPr id="13" name="!!hl_ps" descr="Tracciato della via evidenziato"/>
          <p:cNvSpPr/>
          <p:nvPr/>
        </p:nvSpPr>
        <p:spPr>
          <a:xfrm>
            <a:off x="6326804" y="9050426"/>
            <a:ext cx="1231920" cy="1886819"/>
          </a:xfrm>
          <a:custGeom>
            <a:avLst/>
            <a:gdLst/>
            <a:ahLst/>
            <a:cxnLst/>
            <a:rect l="l" t="t" r="r" b="b"/>
            <a:pathLst>
              <a:path w="1231920" h="1886819" fill="none">
                <a:moveTo>
                  <a:pt x="1231920" y="0"/>
                </a:moveTo>
                <a:lnTo>
                  <a:pt x="0" y="1886820"/>
                </a:lnTo>
              </a:path>
            </a:pathLst>
          </a:custGeom>
          <a:noFill/>
          <a:ln w="114300" cap="rnd">
            <a:solidFill>
              <a:srgbClr val="F17B00"/>
            </a:solidFill>
            <a:round/>
          </a:ln>
        </p:spPr>
        <p:txBody>
          <a:bodyPr rtlCol="0" anchor="ctr"/>
          <a:lstStyle/>
          <a:p>
            <a:endParaRPr lang="it-IT" dirty="0"/>
          </a:p>
        </p:txBody>
      </p:sp>
      <p:sp>
        <p:nvSpPr>
          <p:cNvPr id="16" name="!!pin1" descr="Segnaposto centro 1"/>
          <p:cNvSpPr/>
          <p:nvPr/>
        </p:nvSpPr>
        <p:spPr>
          <a:xfrm>
            <a:off x="49978573" y="-33345484"/>
            <a:ext cx="620000" cy="868000"/>
          </a:xfrm>
          <a:custGeom>
            <a:avLst/>
            <a:gdLst/>
            <a:ahLst/>
            <a:cxnLst/>
            <a:rect l="l" t="t" r="r" b="b"/>
            <a:pathLst>
              <a:path w="100" h="140">
                <a:moveTo>
                  <a:pt x="50" y="140"/>
                </a:moveTo>
                <a:cubicBezTo>
                  <a:pt x="38" y="118"/>
                  <a:pt x="0" y="84"/>
                  <a:pt x="0" y="50"/>
                </a:cubicBezTo>
                <a:arcTo wR="50" hR="50" stAng="10800000" swAng="10800000"/>
                <a:cubicBezTo>
                  <a:pt x="100" y="84"/>
                  <a:pt x="62" y="118"/>
                  <a:pt x="50" y="140"/>
                </a:cubicBezTo>
                <a:close/>
              </a:path>
            </a:pathLst>
          </a:custGeom>
          <a:solidFill>
            <a:srgbClr val="231F20"/>
          </a:solidFill>
          <a:ln w="38100">
            <a:solidFill>
              <a:srgbClr val="FFFFFF"/>
            </a:solidFill>
            <a:round/>
          </a:ln>
          <a:effectLst>
            <a:outerShdw blurRad="152400" dist="50800" dir="5400000" algn="t" rotWithShape="0">
              <a:srgbClr val="000000">
                <a:alpha val="40000"/>
              </a:srgbClr>
            </a:outerShdw>
          </a:effectLst>
        </p:spPr>
        <p:txBody>
          <a:bodyPr wrap="none" lIns="0" tIns="42284" rIns="0" bIns="0" anchor="t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40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7" name="!!pin2" descr="Segnaposto centro 2"/>
          <p:cNvSpPr/>
          <p:nvPr/>
        </p:nvSpPr>
        <p:spPr>
          <a:xfrm>
            <a:off x="6632888" y="9125819"/>
            <a:ext cx="620000" cy="868000"/>
          </a:xfrm>
          <a:custGeom>
            <a:avLst/>
            <a:gdLst/>
            <a:ahLst/>
            <a:cxnLst/>
            <a:rect l="l" t="t" r="r" b="b"/>
            <a:pathLst>
              <a:path w="100" h="140">
                <a:moveTo>
                  <a:pt x="50" y="140"/>
                </a:moveTo>
                <a:cubicBezTo>
                  <a:pt x="38" y="118"/>
                  <a:pt x="0" y="84"/>
                  <a:pt x="0" y="50"/>
                </a:cubicBezTo>
                <a:arcTo wR="50" hR="50" stAng="10800000" swAng="10800000"/>
                <a:cubicBezTo>
                  <a:pt x="100" y="84"/>
                  <a:pt x="62" y="118"/>
                  <a:pt x="50" y="140"/>
                </a:cubicBezTo>
                <a:close/>
              </a:path>
            </a:pathLst>
          </a:custGeom>
          <a:solidFill>
            <a:srgbClr val="231F20"/>
          </a:solidFill>
          <a:ln w="38100">
            <a:solidFill>
              <a:srgbClr val="FFFFFF"/>
            </a:solidFill>
            <a:round/>
          </a:ln>
          <a:effectLst>
            <a:outerShdw blurRad="152400" dist="50800" dir="5400000" algn="t" rotWithShape="0">
              <a:srgbClr val="000000">
                <a:alpha val="40000"/>
              </a:srgbClr>
            </a:outerShdw>
          </a:effectLst>
        </p:spPr>
        <p:txBody>
          <a:bodyPr wrap="none" lIns="0" tIns="42284" rIns="0" bIns="0" anchor="t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400" b="1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8" name="!!credito"/>
          <p:cNvSpPr txBox="1"/>
          <p:nvPr/>
        </p:nvSpPr>
        <p:spPr>
          <a:xfrm>
            <a:off x="10204100" y="11087300"/>
            <a:ext cx="965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dirty="0">
                <a:solidFill>
                  <a:srgbClr val="7F7F7F"/>
                </a:solidFill>
                <a:effectLst>
                  <a:glow rad="76200">
                    <a:srgbClr val="FFFFFF">
                      <a:alpha val="85000"/>
                    </a:srgbClr>
                  </a:glow>
                </a:effectLst>
                <a:latin typeface="Arial"/>
                <a:cs typeface="Arial"/>
              </a:rPr>
              <a:t>Mappe: © OpenStreetMap contributors (ODbL) · edifici: SEI, G. Pinto – Sapienza (CC BY-SA)</a:t>
            </a:r>
          </a:p>
        </p:txBody>
      </p:sp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Il territorio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Via Prossedi · Tomba di Nerone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19" name="Scheda"/>
          <p:cNvSpPr/>
          <p:nvPr/>
        </p:nvSpPr>
        <p:spPr>
          <a:xfrm>
            <a:off x="950000" y="3200000"/>
            <a:ext cx="8650000" cy="215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algn="t" rotWithShape="0">
              <a:srgbClr val="000000">
                <a:alpha val="30000"/>
              </a:srgbClr>
            </a:outerShdw>
          </a:effectLst>
        </p:spPr>
        <p:txBody>
          <a:bodyPr wrap="square" lIns="0" tIns="0" rIns="0" bIns="0" anchor="t" rtlCol="0">
            <a:noAutofit/>
          </a:bodyPr>
          <a:lstStyle/>
          <a:p>
            <a:endParaRPr lang="it-IT" dirty="0"/>
          </a:p>
        </p:txBody>
      </p:sp>
      <p:sp>
        <p:nvSpPr>
          <p:cNvPr id="20" name="Numero centro"/>
          <p:cNvSpPr/>
          <p:nvPr/>
        </p:nvSpPr>
        <p:spPr>
          <a:xfrm>
            <a:off x="1250000" y="3520000"/>
            <a:ext cx="820000" cy="820000"/>
          </a:xfrm>
          <a:prstGeom prst="ellipse">
            <a:avLst/>
          </a:prstGeom>
          <a:solidFill>
            <a:srgbClr val="231F20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 b="1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21" name="Testo centro"/>
          <p:cNvSpPr txBox="1"/>
          <p:nvPr/>
        </p:nvSpPr>
        <p:spPr>
          <a:xfrm>
            <a:off x="2330000" y="3330000"/>
            <a:ext cx="7150000" cy="19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2600" b="1" spc="100" dirty="0">
                <a:solidFill>
                  <a:srgbClr val="F17B00"/>
                </a:solidFill>
                <a:latin typeface="Arial"/>
                <a:cs typeface="Arial"/>
              </a:rPr>
              <a:t>CENTRO PER LA FAMIGLIA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it-IT" sz="4000" b="1" dirty="0">
                <a:solidFill>
                  <a:srgbClr val="231F20"/>
                </a:solidFill>
                <a:latin typeface="Arial"/>
                <a:cs typeface="Arial"/>
              </a:rPr>
              <a:t>Al Centro del Cerchio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000" b="0" dirty="0">
                <a:solidFill>
                  <a:srgbClr val="595959"/>
                </a:solidFill>
                <a:latin typeface="Arial"/>
                <a:cs typeface="Arial"/>
              </a:rPr>
              <a:t>Via Prossedi · Tomba di Nerone</a:t>
            </a:r>
          </a:p>
        </p:txBody>
      </p:sp>
      <p:sp>
        <p:nvSpPr>
          <p:cNvPr id="22" name="Scheda"/>
          <p:cNvSpPr/>
          <p:nvPr/>
        </p:nvSpPr>
        <p:spPr>
          <a:xfrm>
            <a:off x="13450000" y="6250000"/>
            <a:ext cx="5900000" cy="4766666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>
            <a:outerShdw blurRad="228600" dist="76200" dir="5400000" algn="t" rotWithShape="0">
              <a:srgbClr val="000000">
                <a:alpha val="30000"/>
              </a:srgbClr>
            </a:outerShdw>
          </a:effectLst>
        </p:spPr>
        <p:txBody>
          <a:bodyPr wrap="square" lIns="0" tIns="0" rIns="0" bIns="0" anchor="t" rtlCol="0">
            <a:noAutofit/>
          </a:bodyPr>
          <a:lstStyle/>
          <a:p>
            <a:endParaRPr lang="it-IT" dirty="0"/>
          </a:p>
        </p:txBody>
      </p:sp>
      <p:pic>
        <p:nvPicPr>
          <p:cNvPr id="23" name="Foto Centro Al Centro del Cerchio" descr="Il Centro per la Famiglia Al Centro del Cerchio, via Prossedi, Tomba di Nerone"/>
          <p:cNvPicPr>
            <a:picLocks noChangeAspect="1"/>
          </p:cNvPicPr>
          <p:nvPr/>
        </p:nvPicPr>
        <p:blipFill>
          <a:blip r:embed="rId5"/>
          <a:srcRect l="2467" r="2467"/>
          <a:stretch>
            <a:fillRect/>
          </a:stretch>
        </p:blipFill>
        <p:spPr>
          <a:xfrm>
            <a:off x="13650000" y="6450000"/>
            <a:ext cx="5500000" cy="3666666"/>
          </a:xfrm>
          <a:prstGeom prst="rect">
            <a:avLst/>
          </a:prstGeom>
        </p:spPr>
      </p:pic>
      <p:sp>
        <p:nvSpPr>
          <p:cNvPr id="24" name="Didascalia foto"/>
          <p:cNvSpPr txBox="1"/>
          <p:nvPr/>
        </p:nvSpPr>
        <p:spPr>
          <a:xfrm>
            <a:off x="13650000" y="10246666"/>
            <a:ext cx="5500000" cy="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rtlCol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000" b="0" i="1" dirty="0">
                <a:solidFill>
                  <a:srgbClr val="595959"/>
                </a:solidFill>
                <a:latin typeface="Arial"/>
                <a:cs typeface="Arial"/>
              </a:rPr>
              <a:t>Centro Al Centro del Cerchio</a:t>
            </a:r>
          </a:p>
        </p:txBody>
      </p:sp>
    </p:spTree>
  </p:cSld>
  <p:clrMapOvr>
    <a:masterClrMapping/>
  </p:clrMapOvr>
  <p:transition spd="fast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8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23" fill="hold">
                            <p:stCondLst>
                              <p:cond delay="2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 decel="100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 decel="100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5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00" fill="hold" decel="100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00" fill="hold" decel="100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00" fill="hold" decel="100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00" fill="hold" decel="100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mc:Ignorable="p14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!!video_sfida" descr="Animazione: famiglie, scuola e Centri per la Famiglia si collegano in una comunità educante">
            <a:hlinkClick r:id="" action="ppaction://media"/>
          </p:cNvPr>
          <p:cNvPicPr>
            <a:picLocks noChangeAspect="1"/>
          </p:cNvPicPr>
          <p:nvPr>
            <a:videoFile r:link="rId21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0" y="2813050"/>
            <a:ext cx="20104100" cy="8604250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3300000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Le sfide da affrontare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Sfida 1 · La scuola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11" name="!!step_linea"/>
          <p:cNvSpPr/>
          <p:nvPr/>
        </p:nvSpPr>
        <p:spPr>
          <a:xfrm>
            <a:off x="15750000" y="1410000"/>
            <a:ext cx="3150000" cy="1"/>
          </a:xfrm>
          <a:prstGeom prst="line">
            <a:avLst/>
          </a:prstGeom>
          <a:noFill/>
          <a:ln w="38100" cap="rnd">
            <a:solidFill>
              <a:srgbClr val="FFFFFF">
                <a:alpha val="55000"/>
              </a:srgbClr>
            </a:solidFill>
            <a:round/>
          </a:ln>
        </p:spPr>
        <p:txBody>
          <a:bodyPr wrap="square" lIns="0" tIns="0" rIns="0" bIns="0" anchor="t" rtlCol="0">
            <a:noAutofit/>
          </a:bodyPr>
          <a:lstStyle/>
          <a:p>
            <a:endParaRPr lang="it-IT" dirty="0"/>
          </a:p>
        </p:txBody>
      </p:sp>
      <p:sp>
        <p:nvSpPr>
          <p:cNvPr id="12" name="!!step1"/>
          <p:cNvSpPr/>
          <p:nvPr/>
        </p:nvSpPr>
        <p:spPr>
          <a:xfrm>
            <a:off x="15360000" y="1020000"/>
            <a:ext cx="780000" cy="780000"/>
          </a:xfrm>
          <a:prstGeom prst="ellipse">
            <a:avLst/>
          </a:prstGeom>
          <a:solidFill>
            <a:srgbClr val="231F20"/>
          </a:solidFill>
          <a:ln w="38100" cap="rnd">
            <a:solidFill>
              <a:srgbClr val="FFFFFF"/>
            </a:solidFill>
            <a:round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3" name="!!step2"/>
          <p:cNvSpPr/>
          <p:nvPr/>
        </p:nvSpPr>
        <p:spPr>
          <a:xfrm>
            <a:off x="16410000" y="1020000"/>
            <a:ext cx="780000" cy="780000"/>
          </a:xfrm>
          <a:prstGeom prst="ellipse">
            <a:avLst/>
          </a:prstGeom>
          <a:solidFill>
            <a:srgbClr val="FFFFFF"/>
          </a:solidFill>
          <a:ln w="38100" cap="rnd">
            <a:solidFill>
              <a:srgbClr val="FFFFFF"/>
            </a:solidFill>
            <a:round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F17B00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4" name="!!step3"/>
          <p:cNvSpPr/>
          <p:nvPr/>
        </p:nvSpPr>
        <p:spPr>
          <a:xfrm>
            <a:off x="17460000" y="1020000"/>
            <a:ext cx="780000" cy="780000"/>
          </a:xfrm>
          <a:prstGeom prst="ellipse">
            <a:avLst/>
          </a:prstGeom>
          <a:solidFill>
            <a:srgbClr val="FFFFFF"/>
          </a:solidFill>
          <a:ln w="38100" cap="rnd">
            <a:solidFill>
              <a:srgbClr val="FFFFFF"/>
            </a:solidFill>
            <a:round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F17B00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15" name="!!step4"/>
          <p:cNvSpPr/>
          <p:nvPr/>
        </p:nvSpPr>
        <p:spPr>
          <a:xfrm>
            <a:off x="18510000" y="1020000"/>
            <a:ext cx="780000" cy="780000"/>
          </a:xfrm>
          <a:prstGeom prst="ellipse">
            <a:avLst/>
          </a:prstGeom>
          <a:solidFill>
            <a:srgbClr val="FFFFFF"/>
          </a:solidFill>
          <a:ln w="38100" cap="rnd">
            <a:solidFill>
              <a:srgbClr val="FFFFFF"/>
            </a:solidFill>
            <a:round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F17B00"/>
                </a:solidFill>
                <a:latin typeface="Arial"/>
                <a:cs typeface="Arial"/>
              </a:rPr>
              <a:t>4</a:t>
            </a:r>
          </a:p>
        </p:txBody>
      </p:sp>
    </p:spTree>
  </p:cSld>
  <p:clrMapOvr>
    <a:masterClrMapping/>
  </p:clrMapOvr>
  <mc:AlternateContent>
    <mc:Choice xmlns:p159="http://schemas.microsoft.com/office/powerpoint/2015/09/main" Requires="p159">
      <p:transition spd="slow" p14:dur="12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00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0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mc:Ignorable="p14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fondo scuro"/>
          <p:cNvSpPr/>
          <p:nvPr/>
        </p:nvSpPr>
        <p:spPr>
          <a:xfrm>
            <a:off x="0" y="2813050"/>
            <a:ext cx="20104100" cy="8604250"/>
          </a:xfrm>
          <a:prstGeom prst="rect">
            <a:avLst/>
          </a:prstGeom>
          <a:solidFill>
            <a:srgbClr val="17120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3300000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Le sfide da affrontare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Sfida 1 · La scuola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11" name="!!step_linea"/>
          <p:cNvSpPr/>
          <p:nvPr/>
        </p:nvSpPr>
        <p:spPr>
          <a:xfrm>
            <a:off x="15750000" y="1410000"/>
            <a:ext cx="3150000" cy="1"/>
          </a:xfrm>
          <a:prstGeom prst="line">
            <a:avLst/>
          </a:prstGeom>
          <a:noFill/>
          <a:ln w="38100" cap="rnd">
            <a:solidFill>
              <a:srgbClr val="FFFFFF">
                <a:alpha val="55000"/>
              </a:srgbClr>
            </a:solidFill>
            <a:round/>
          </a:ln>
        </p:spPr>
        <p:txBody>
          <a:bodyPr wrap="square" lIns="0" tIns="0" rIns="0" bIns="0" anchor="t" rtlCol="0">
            <a:noAutofit/>
          </a:bodyPr>
          <a:lstStyle/>
          <a:p>
            <a:endParaRPr lang="it-IT" dirty="0"/>
          </a:p>
        </p:txBody>
      </p:sp>
      <p:sp>
        <p:nvSpPr>
          <p:cNvPr id="12" name="!!step1"/>
          <p:cNvSpPr/>
          <p:nvPr/>
        </p:nvSpPr>
        <p:spPr>
          <a:xfrm>
            <a:off x="15360000" y="1020000"/>
            <a:ext cx="780000" cy="780000"/>
          </a:xfrm>
          <a:prstGeom prst="ellipse">
            <a:avLst/>
          </a:prstGeom>
          <a:solidFill>
            <a:srgbClr val="231F20"/>
          </a:solidFill>
          <a:ln w="38100" cap="rnd">
            <a:solidFill>
              <a:srgbClr val="FFFFFF"/>
            </a:solidFill>
            <a:round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3" name="!!step2"/>
          <p:cNvSpPr/>
          <p:nvPr/>
        </p:nvSpPr>
        <p:spPr>
          <a:xfrm>
            <a:off x="16410000" y="1020000"/>
            <a:ext cx="780000" cy="780000"/>
          </a:xfrm>
          <a:prstGeom prst="ellipse">
            <a:avLst/>
          </a:prstGeom>
          <a:solidFill>
            <a:srgbClr val="FFFFFF"/>
          </a:solidFill>
          <a:ln w="38100" cap="rnd">
            <a:solidFill>
              <a:srgbClr val="FFFFFF"/>
            </a:solidFill>
            <a:round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F17B00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4" name="!!step3"/>
          <p:cNvSpPr/>
          <p:nvPr/>
        </p:nvSpPr>
        <p:spPr>
          <a:xfrm>
            <a:off x="17460000" y="1020000"/>
            <a:ext cx="780000" cy="780000"/>
          </a:xfrm>
          <a:prstGeom prst="ellipse">
            <a:avLst/>
          </a:prstGeom>
          <a:solidFill>
            <a:srgbClr val="FFFFFF"/>
          </a:solidFill>
          <a:ln w="38100" cap="rnd">
            <a:solidFill>
              <a:srgbClr val="FFFFFF"/>
            </a:solidFill>
            <a:round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F17B00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15" name="!!step4"/>
          <p:cNvSpPr/>
          <p:nvPr/>
        </p:nvSpPr>
        <p:spPr>
          <a:xfrm>
            <a:off x="18510000" y="1020000"/>
            <a:ext cx="780000" cy="780000"/>
          </a:xfrm>
          <a:prstGeom prst="ellipse">
            <a:avLst/>
          </a:prstGeom>
          <a:solidFill>
            <a:srgbClr val="FFFFFF"/>
          </a:solidFill>
          <a:ln w="38100" cap="rnd">
            <a:solidFill>
              <a:srgbClr val="FFFFFF"/>
            </a:solidFill>
            <a:round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F17B00"/>
                </a:solidFill>
                <a:latin typeface="Arial"/>
                <a:cs typeface="Arial"/>
              </a:rPr>
              <a:t>4</a:t>
            </a:r>
          </a:p>
        </p:txBody>
      </p:sp>
      <p:pic>
        <p:nvPicPr>
          <p:cNvPr id="17" name="Foto scuola" descr="Attività in classe con ragazze e ragazzi"/>
          <p:cNvPicPr>
            <a:picLocks noChangeAspect="1"/>
          </p:cNvPicPr>
          <p:nvPr/>
        </p:nvPicPr>
        <p:blipFill>
          <a:blip r:embed="rId2"/>
          <a:srcRect t="0" b="0"/>
          <a:stretch>
            <a:fillRect/>
          </a:stretch>
        </p:blipFill>
        <p:spPr>
          <a:xfrm>
            <a:off x="12430000" y="3250000"/>
            <a:ext cx="6720000" cy="7497907"/>
          </a:xfrm>
          <a:prstGeom prst="roundRect">
            <a:avLst>
              <a:gd name="adj" fmla="val 5000"/>
            </a:avLst>
          </a:prstGeom>
          <a:effectLst>
            <a:glow rad="230000">
              <a:srgbClr val="F17B00">
                <a:alpha val="38000"/>
              </a:srgbClr>
            </a:glow>
            <a:outerShdw blurRad="380000" dist="120000" dir="5400000" algn="t" rotWithShape="0">
              <a:srgbClr val="000000">
                <a:alpha val="55000"/>
              </a:srgbClr>
            </a:outerShdw>
          </a:effectLst>
        </p:spPr>
      </p:pic>
      <p:sp>
        <p:nvSpPr>
          <p:cNvPr id="18" name="Titolo foto"/>
          <p:cNvSpPr txBox="1"/>
          <p:nvPr/>
        </p:nvSpPr>
        <p:spPr>
          <a:xfrm>
            <a:off x="1891576" y="5000000"/>
            <a:ext cx="9800000" cy="21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7200" b="1">
                <a:solidFill>
                  <a:srgbClr val="FFFFFF"/>
                </a:solidFill>
                <a:latin typeface="Arial"/>
              </a:rPr>
              <a:t>Dentro la</a:t>
            </a:r>
          </a:p>
          <a:p>
            <a:pPr algn="l">
              <a:lnSpc>
                <a:spcPct val="95000"/>
              </a:lnSpc>
            </a:pPr>
            <a:r>
              <a:rPr sz="7200" b="1">
                <a:solidFill>
                  <a:srgbClr val="F17B00"/>
                </a:solidFill>
                <a:latin typeface="Arial"/>
              </a:rPr>
              <a:t>scuola</a:t>
            </a:r>
          </a:p>
        </p:txBody>
      </p:sp>
      <p:sp>
        <p:nvSpPr>
          <p:cNvPr id="19" name="Testo foto"/>
          <p:cNvSpPr txBox="1"/>
          <p:nvPr/>
        </p:nvSpPr>
        <p:spPr>
          <a:xfrm>
            <a:off x="1891576" y="7350000"/>
            <a:ext cx="9600000" cy="1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0">
                <a:solidFill>
                  <a:srgbClr val="E6DED5"/>
                </a:solidFill>
                <a:latin typeface="Arial"/>
              </a:rPr>
              <a:t>Attività in classe con ragazze e ragazzi,</a:t>
            </a:r>
          </a:p>
          <a:p>
            <a:pPr algn="l"/>
            <a:r>
              <a:rPr sz="3200" b="0">
                <a:solidFill>
                  <a:srgbClr val="E6DED5"/>
                </a:solidFill>
                <a:latin typeface="Arial"/>
              </a:rPr>
              <a:t>in rete con i docenti</a:t>
            </a:r>
          </a:p>
        </p:txBody>
      </p:sp>
    </p:spTree>
  </p:cSld>
  <p:clrMapOvr>
    <a:masterClrMapping/>
  </p:clrMapOvr>
  <mc:AlternateContent>
    <mc:Choice xmlns:p159="http://schemas.microsoft.com/office/powerpoint/2015/09/main" Requires="p159">
      <p:transition spd="slow" p14:dur="12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mc:Ignorable="p14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!!video_sfida" descr="Animazione: linea del tempo dalla nascita all’adolescenza; arrivare prima, insieme ai consultori">
            <a:hlinkClick r:id="" action="ppaction://media"/>
          </p:cNvPr>
          <p:cNvPicPr>
            <a:picLocks noChangeAspect="1"/>
          </p:cNvPicPr>
          <p:nvPr>
            <a:videoFile r:link="rId21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0" y="2813050"/>
            <a:ext cx="20104100" cy="8604250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3300000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Le sfide da affrontare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Sfida 2 · Il digitale, fin dalla nascita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11" name="!!step_linea"/>
          <p:cNvSpPr/>
          <p:nvPr/>
        </p:nvSpPr>
        <p:spPr>
          <a:xfrm>
            <a:off x="15750000" y="1410000"/>
            <a:ext cx="3150000" cy="1"/>
          </a:xfrm>
          <a:prstGeom prst="line">
            <a:avLst/>
          </a:prstGeom>
          <a:noFill/>
          <a:ln w="38100" cap="rnd">
            <a:solidFill>
              <a:srgbClr val="FFFFFF">
                <a:alpha val="55000"/>
              </a:srgbClr>
            </a:solidFill>
            <a:round/>
          </a:ln>
        </p:spPr>
        <p:txBody>
          <a:bodyPr wrap="square" lIns="0" tIns="0" rIns="0" bIns="0" anchor="t" rtlCol="0">
            <a:noAutofit/>
          </a:bodyPr>
          <a:lstStyle/>
          <a:p>
            <a:endParaRPr lang="it-IT" dirty="0"/>
          </a:p>
        </p:txBody>
      </p:sp>
      <p:sp>
        <p:nvSpPr>
          <p:cNvPr id="12" name="!!step1"/>
          <p:cNvSpPr/>
          <p:nvPr/>
        </p:nvSpPr>
        <p:spPr>
          <a:xfrm>
            <a:off x="15360000" y="1020000"/>
            <a:ext cx="780000" cy="780000"/>
          </a:xfrm>
          <a:prstGeom prst="ellipse">
            <a:avLst/>
          </a:prstGeom>
          <a:solidFill>
            <a:srgbClr val="FFFFFF"/>
          </a:solidFill>
          <a:ln w="38100" cap="rnd">
            <a:solidFill>
              <a:srgbClr val="FFFFFF"/>
            </a:solidFill>
            <a:round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F17B00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3" name="!!step2"/>
          <p:cNvSpPr/>
          <p:nvPr/>
        </p:nvSpPr>
        <p:spPr>
          <a:xfrm>
            <a:off x="16410000" y="1020000"/>
            <a:ext cx="780000" cy="780000"/>
          </a:xfrm>
          <a:prstGeom prst="ellipse">
            <a:avLst/>
          </a:prstGeom>
          <a:solidFill>
            <a:srgbClr val="231F20"/>
          </a:solidFill>
          <a:ln w="38100" cap="rnd">
            <a:solidFill>
              <a:srgbClr val="FFFFFF"/>
            </a:solidFill>
            <a:round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4" name="!!step3"/>
          <p:cNvSpPr/>
          <p:nvPr/>
        </p:nvSpPr>
        <p:spPr>
          <a:xfrm>
            <a:off x="17460000" y="1020000"/>
            <a:ext cx="780000" cy="780000"/>
          </a:xfrm>
          <a:prstGeom prst="ellipse">
            <a:avLst/>
          </a:prstGeom>
          <a:solidFill>
            <a:srgbClr val="FFFFFF"/>
          </a:solidFill>
          <a:ln w="38100" cap="rnd">
            <a:solidFill>
              <a:srgbClr val="FFFFFF"/>
            </a:solidFill>
            <a:round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F17B00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15" name="!!step4"/>
          <p:cNvSpPr/>
          <p:nvPr/>
        </p:nvSpPr>
        <p:spPr>
          <a:xfrm>
            <a:off x="18510000" y="1020000"/>
            <a:ext cx="780000" cy="780000"/>
          </a:xfrm>
          <a:prstGeom prst="ellipse">
            <a:avLst/>
          </a:prstGeom>
          <a:solidFill>
            <a:srgbClr val="FFFFFF"/>
          </a:solidFill>
          <a:ln w="38100" cap="rnd">
            <a:solidFill>
              <a:srgbClr val="FFFFFF"/>
            </a:solidFill>
            <a:round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F17B00"/>
                </a:solidFill>
                <a:latin typeface="Arial"/>
                <a:cs typeface="Arial"/>
              </a:rPr>
              <a:t>4</a:t>
            </a:r>
          </a:p>
        </p:txBody>
      </p:sp>
    </p:spTree>
  </p:cSld>
  <p:clrMapOvr>
    <a:masterClrMapping/>
  </p:clrMapOvr>
  <mc:AlternateContent>
    <mc:Choice xmlns:p159="http://schemas.microsoft.com/office/powerpoint/2015/09/main" Requires="p159">
      <p:transition spd="slow" p14:dur="12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0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0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mc:Ignorable="p14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fondo scuro"/>
          <p:cNvSpPr/>
          <p:nvPr/>
        </p:nvSpPr>
        <p:spPr>
          <a:xfrm>
            <a:off x="0" y="2813050"/>
            <a:ext cx="20104100" cy="8604250"/>
          </a:xfrm>
          <a:prstGeom prst="rect">
            <a:avLst/>
          </a:prstGeom>
          <a:solidFill>
            <a:srgbClr val="17120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Video prevenzione" descr="Video: incontro di prevenzione con genitori e neonati">
            <a:hlinkClick r:id="" action="ppaction://media"/>
          </p:cNvPr>
          <p:cNvPicPr>
            <a:picLocks noChangeAspect="1"/>
          </p:cNvPicPr>
          <p:nvPr>
            <a:videoFile r:link="rId21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2191576" y="3220000"/>
            <a:ext cx="4275000" cy="7600000"/>
          </a:xfrm>
          <a:prstGeom prst="roundRect">
            <a:avLst>
              <a:gd name="adj" fmla="val 4000"/>
            </a:avLst>
          </a:prstGeom>
          <a:effectLst>
            <a:glow rad="230000">
              <a:srgbClr val="F17B00">
                <a:alpha val="38000"/>
              </a:srgbClr>
            </a:glow>
            <a:outerShdw blurRad="380000" dist="120000" dir="5400000" algn="t" rotWithShape="0">
              <a:srgbClr val="000000">
                <a:alpha val="55000"/>
              </a:srgbClr>
            </a:outerShdw>
          </a:effectLst>
        </p:spPr>
      </p:pic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3300000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Le sfide da affrontare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Sfida 2 · Il digitale, fin dalla nascita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11" name="!!step_linea"/>
          <p:cNvSpPr/>
          <p:nvPr/>
        </p:nvSpPr>
        <p:spPr>
          <a:xfrm>
            <a:off x="15750000" y="1410000"/>
            <a:ext cx="3150000" cy="1"/>
          </a:xfrm>
          <a:prstGeom prst="line">
            <a:avLst/>
          </a:prstGeom>
          <a:noFill/>
          <a:ln w="38100" cap="rnd">
            <a:solidFill>
              <a:srgbClr val="FFFFFF">
                <a:alpha val="55000"/>
              </a:srgbClr>
            </a:solidFill>
            <a:round/>
          </a:ln>
        </p:spPr>
        <p:txBody>
          <a:bodyPr wrap="square" lIns="0" tIns="0" rIns="0" bIns="0" anchor="t" rtlCol="0">
            <a:noAutofit/>
          </a:bodyPr>
          <a:lstStyle/>
          <a:p>
            <a:endParaRPr lang="it-IT" dirty="0"/>
          </a:p>
        </p:txBody>
      </p:sp>
      <p:sp>
        <p:nvSpPr>
          <p:cNvPr id="12" name="!!step1"/>
          <p:cNvSpPr/>
          <p:nvPr/>
        </p:nvSpPr>
        <p:spPr>
          <a:xfrm>
            <a:off x="15360000" y="1020000"/>
            <a:ext cx="780000" cy="780000"/>
          </a:xfrm>
          <a:prstGeom prst="ellipse">
            <a:avLst/>
          </a:prstGeom>
          <a:solidFill>
            <a:srgbClr val="FFFFFF"/>
          </a:solidFill>
          <a:ln w="38100" cap="rnd">
            <a:solidFill>
              <a:srgbClr val="FFFFFF"/>
            </a:solidFill>
            <a:round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F17B00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3" name="!!step2"/>
          <p:cNvSpPr/>
          <p:nvPr/>
        </p:nvSpPr>
        <p:spPr>
          <a:xfrm>
            <a:off x="16410000" y="1020000"/>
            <a:ext cx="780000" cy="780000"/>
          </a:xfrm>
          <a:prstGeom prst="ellipse">
            <a:avLst/>
          </a:prstGeom>
          <a:solidFill>
            <a:srgbClr val="231F20"/>
          </a:solidFill>
          <a:ln w="38100" cap="rnd">
            <a:solidFill>
              <a:srgbClr val="FFFFFF"/>
            </a:solidFill>
            <a:round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4" name="!!step3"/>
          <p:cNvSpPr/>
          <p:nvPr/>
        </p:nvSpPr>
        <p:spPr>
          <a:xfrm>
            <a:off x="17460000" y="1020000"/>
            <a:ext cx="780000" cy="780000"/>
          </a:xfrm>
          <a:prstGeom prst="ellipse">
            <a:avLst/>
          </a:prstGeom>
          <a:solidFill>
            <a:srgbClr val="FFFFFF"/>
          </a:solidFill>
          <a:ln w="38100" cap="rnd">
            <a:solidFill>
              <a:srgbClr val="FFFFFF"/>
            </a:solidFill>
            <a:round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F17B00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15" name="!!step4"/>
          <p:cNvSpPr/>
          <p:nvPr/>
        </p:nvSpPr>
        <p:spPr>
          <a:xfrm>
            <a:off x="18510000" y="1020000"/>
            <a:ext cx="780000" cy="780000"/>
          </a:xfrm>
          <a:prstGeom prst="ellipse">
            <a:avLst/>
          </a:prstGeom>
          <a:solidFill>
            <a:srgbClr val="FFFFFF"/>
          </a:solidFill>
          <a:ln w="38100" cap="rnd">
            <a:solidFill>
              <a:srgbClr val="FFFFFF"/>
            </a:solidFill>
            <a:round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F17B00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42" name="Titolo video"/>
          <p:cNvSpPr txBox="1"/>
          <p:nvPr/>
        </p:nvSpPr>
        <p:spPr>
          <a:xfrm>
            <a:off x="7766576" y="4700000"/>
            <a:ext cx="11383424" cy="21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7200" b="1">
                <a:solidFill>
                  <a:srgbClr val="FFFFFF"/>
                </a:solidFill>
                <a:latin typeface="Arial"/>
              </a:rPr>
              <a:t>Prevenire,</a:t>
            </a:r>
          </a:p>
          <a:p>
            <a:pPr algn="l">
              <a:lnSpc>
                <a:spcPct val="95000"/>
              </a:lnSpc>
            </a:pPr>
            <a:r>
              <a:rPr sz="7200" b="1">
                <a:solidFill>
                  <a:srgbClr val="F17B00"/>
                </a:solidFill>
                <a:latin typeface="Arial"/>
              </a:rPr>
              <a:t>fin dalla nascita</a:t>
            </a:r>
          </a:p>
        </p:txBody>
      </p:sp>
      <p:sp>
        <p:nvSpPr>
          <p:cNvPr id="43" name="Testo video"/>
          <p:cNvSpPr txBox="1"/>
          <p:nvPr/>
        </p:nvSpPr>
        <p:spPr>
          <a:xfrm>
            <a:off x="7766576" y="7050000"/>
            <a:ext cx="11383424" cy="14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0">
                <a:solidFill>
                  <a:srgbClr val="E6DED5"/>
                </a:solidFill>
                <a:latin typeface="Arial"/>
              </a:rPr>
              <a:t>Incontri con i genitori sull’uso consapevole del digitale, a partire dalla prima infanzia</a:t>
            </a:r>
          </a:p>
        </p:txBody>
      </p:sp>
    </p:spTree>
  </p:cSld>
  <p:clrMapOvr>
    <a:masterClrMapping/>
  </p:clrMapOvr>
  <mc:AlternateContent>
    <mc:Choice xmlns:p159="http://schemas.microsoft.com/office/powerpoint/2015/09/main" Requires="p159">
      <p:transition spd="slow" p14:dur="12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00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0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mc:Ignorable="p14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!!video_sfida" descr="Animazione: ragazzi connessi ma isolati; la risposta dei Patti digitali di comunità">
            <a:hlinkClick r:id="" action="ppaction://media"/>
          </p:cNvPr>
          <p:cNvPicPr>
            <a:picLocks noChangeAspect="1"/>
          </p:cNvPicPr>
          <p:nvPr>
            <a:videoFile r:link="rId21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0" y="2813050"/>
            <a:ext cx="20104100" cy="8604250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3300000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Le sfide da affrontare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Sfida 3 · Il «muretto» digitale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11" name="!!step_linea"/>
          <p:cNvSpPr/>
          <p:nvPr/>
        </p:nvSpPr>
        <p:spPr>
          <a:xfrm>
            <a:off x="15750000" y="1410000"/>
            <a:ext cx="3150000" cy="1"/>
          </a:xfrm>
          <a:prstGeom prst="line">
            <a:avLst/>
          </a:prstGeom>
          <a:noFill/>
          <a:ln w="38100" cap="rnd">
            <a:solidFill>
              <a:srgbClr val="FFFFFF">
                <a:alpha val="55000"/>
              </a:srgbClr>
            </a:solidFill>
            <a:round/>
          </a:ln>
        </p:spPr>
        <p:txBody>
          <a:bodyPr wrap="square" lIns="0" tIns="0" rIns="0" bIns="0" anchor="t" rtlCol="0">
            <a:noAutofit/>
          </a:bodyPr>
          <a:lstStyle/>
          <a:p>
            <a:endParaRPr lang="it-IT" dirty="0"/>
          </a:p>
        </p:txBody>
      </p:sp>
      <p:sp>
        <p:nvSpPr>
          <p:cNvPr id="12" name="!!step1"/>
          <p:cNvSpPr/>
          <p:nvPr/>
        </p:nvSpPr>
        <p:spPr>
          <a:xfrm>
            <a:off x="15360000" y="1020000"/>
            <a:ext cx="780000" cy="780000"/>
          </a:xfrm>
          <a:prstGeom prst="ellipse">
            <a:avLst/>
          </a:prstGeom>
          <a:solidFill>
            <a:srgbClr val="FFFFFF"/>
          </a:solidFill>
          <a:ln w="38100" cap="rnd">
            <a:solidFill>
              <a:srgbClr val="FFFFFF"/>
            </a:solidFill>
            <a:round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F17B00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3" name="!!step2"/>
          <p:cNvSpPr/>
          <p:nvPr/>
        </p:nvSpPr>
        <p:spPr>
          <a:xfrm>
            <a:off x="16410000" y="1020000"/>
            <a:ext cx="780000" cy="780000"/>
          </a:xfrm>
          <a:prstGeom prst="ellipse">
            <a:avLst/>
          </a:prstGeom>
          <a:solidFill>
            <a:srgbClr val="FFFFFF"/>
          </a:solidFill>
          <a:ln w="38100" cap="rnd">
            <a:solidFill>
              <a:srgbClr val="FFFFFF"/>
            </a:solidFill>
            <a:round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F17B00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4" name="!!step3"/>
          <p:cNvSpPr/>
          <p:nvPr/>
        </p:nvSpPr>
        <p:spPr>
          <a:xfrm>
            <a:off x="17460000" y="1020000"/>
            <a:ext cx="780000" cy="780000"/>
          </a:xfrm>
          <a:prstGeom prst="ellipse">
            <a:avLst/>
          </a:prstGeom>
          <a:solidFill>
            <a:srgbClr val="231F20"/>
          </a:solidFill>
          <a:ln w="38100" cap="rnd">
            <a:solidFill>
              <a:srgbClr val="FFFFFF"/>
            </a:solidFill>
            <a:round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15" name="!!step4"/>
          <p:cNvSpPr/>
          <p:nvPr/>
        </p:nvSpPr>
        <p:spPr>
          <a:xfrm>
            <a:off x="18510000" y="1020000"/>
            <a:ext cx="780000" cy="780000"/>
          </a:xfrm>
          <a:prstGeom prst="ellipse">
            <a:avLst/>
          </a:prstGeom>
          <a:solidFill>
            <a:srgbClr val="FFFFFF"/>
          </a:solidFill>
          <a:ln w="38100" cap="rnd">
            <a:solidFill>
              <a:srgbClr val="FFFFFF"/>
            </a:solidFill>
            <a:round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F17B00"/>
                </a:solidFill>
                <a:latin typeface="Arial"/>
                <a:cs typeface="Arial"/>
              </a:rPr>
              <a:t>4</a:t>
            </a:r>
          </a:p>
        </p:txBody>
      </p:sp>
    </p:spTree>
  </p:cSld>
  <p:clrMapOvr>
    <a:masterClrMapping/>
  </p:clrMapOvr>
  <mc:AlternateContent>
    <mc:Choice xmlns:p159="http://schemas.microsoft.com/office/powerpoint/2015/09/main" Requires="p159">
      <p:transition spd="slow" p14:dur="12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00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0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mc:Ignorable="p14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fondo scuro"/>
          <p:cNvSpPr/>
          <p:nvPr/>
        </p:nvSpPr>
        <p:spPr>
          <a:xfrm>
            <a:off x="0" y="2813050"/>
            <a:ext cx="20104100" cy="8604250"/>
          </a:xfrm>
          <a:prstGeom prst="rect">
            <a:avLst/>
          </a:prstGeom>
          <a:solidFill>
            <a:srgbClr val="17120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3300000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Le sfide da affrontare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Sfida 3 · Il «muretto» digitale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11" name="!!step_linea"/>
          <p:cNvSpPr/>
          <p:nvPr/>
        </p:nvSpPr>
        <p:spPr>
          <a:xfrm>
            <a:off x="15750000" y="1410000"/>
            <a:ext cx="3150000" cy="1"/>
          </a:xfrm>
          <a:prstGeom prst="line">
            <a:avLst/>
          </a:prstGeom>
          <a:noFill/>
          <a:ln w="38100" cap="rnd">
            <a:solidFill>
              <a:srgbClr val="FFFFFF">
                <a:alpha val="55000"/>
              </a:srgbClr>
            </a:solidFill>
            <a:round/>
          </a:ln>
        </p:spPr>
        <p:txBody>
          <a:bodyPr wrap="square" lIns="0" tIns="0" rIns="0" bIns="0" anchor="t" rtlCol="0">
            <a:noAutofit/>
          </a:bodyPr>
          <a:lstStyle/>
          <a:p>
            <a:endParaRPr lang="it-IT" dirty="0"/>
          </a:p>
        </p:txBody>
      </p:sp>
      <p:sp>
        <p:nvSpPr>
          <p:cNvPr id="12" name="!!step1"/>
          <p:cNvSpPr/>
          <p:nvPr/>
        </p:nvSpPr>
        <p:spPr>
          <a:xfrm>
            <a:off x="15360000" y="1020000"/>
            <a:ext cx="780000" cy="780000"/>
          </a:xfrm>
          <a:prstGeom prst="ellipse">
            <a:avLst/>
          </a:prstGeom>
          <a:solidFill>
            <a:srgbClr val="FFFFFF"/>
          </a:solidFill>
          <a:ln w="38100" cap="rnd">
            <a:solidFill>
              <a:srgbClr val="FFFFFF"/>
            </a:solidFill>
            <a:round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F17B00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3" name="!!step2"/>
          <p:cNvSpPr/>
          <p:nvPr/>
        </p:nvSpPr>
        <p:spPr>
          <a:xfrm>
            <a:off x="16410000" y="1020000"/>
            <a:ext cx="780000" cy="780000"/>
          </a:xfrm>
          <a:prstGeom prst="ellipse">
            <a:avLst/>
          </a:prstGeom>
          <a:solidFill>
            <a:srgbClr val="FFFFFF"/>
          </a:solidFill>
          <a:ln w="38100" cap="rnd">
            <a:solidFill>
              <a:srgbClr val="FFFFFF"/>
            </a:solidFill>
            <a:round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F17B00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4" name="!!step3"/>
          <p:cNvSpPr/>
          <p:nvPr/>
        </p:nvSpPr>
        <p:spPr>
          <a:xfrm>
            <a:off x="17460000" y="1020000"/>
            <a:ext cx="780000" cy="780000"/>
          </a:xfrm>
          <a:prstGeom prst="ellipse">
            <a:avLst/>
          </a:prstGeom>
          <a:solidFill>
            <a:srgbClr val="231F20"/>
          </a:solidFill>
          <a:ln w="38100" cap="rnd">
            <a:solidFill>
              <a:srgbClr val="FFFFFF"/>
            </a:solidFill>
            <a:round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15" name="!!step4"/>
          <p:cNvSpPr/>
          <p:nvPr/>
        </p:nvSpPr>
        <p:spPr>
          <a:xfrm>
            <a:off x="18510000" y="1020000"/>
            <a:ext cx="780000" cy="780000"/>
          </a:xfrm>
          <a:prstGeom prst="ellipse">
            <a:avLst/>
          </a:prstGeom>
          <a:solidFill>
            <a:srgbClr val="FFFFFF"/>
          </a:solidFill>
          <a:ln w="38100" cap="rnd">
            <a:solidFill>
              <a:srgbClr val="FFFFFF"/>
            </a:solidFill>
            <a:round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F17B00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17" name="Titolo foto"/>
          <p:cNvSpPr txBox="1"/>
          <p:nvPr/>
        </p:nvSpPr>
        <p:spPr>
          <a:xfrm>
            <a:off x="1891576" y="4300000"/>
            <a:ext cx="6300000" cy="21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6600" b="1">
                <a:solidFill>
                  <a:srgbClr val="FFFFFF"/>
                </a:solidFill>
                <a:latin typeface="Arial"/>
              </a:rPr>
              <a:t>Il muretto,</a:t>
            </a:r>
          </a:p>
          <a:p>
            <a:pPr algn="l">
              <a:lnSpc>
                <a:spcPct val="95000"/>
              </a:lnSpc>
            </a:pPr>
            <a:r>
              <a:rPr sz="6600" b="1">
                <a:solidFill>
                  <a:srgbClr val="F17B00"/>
                </a:solidFill>
                <a:latin typeface="Arial"/>
              </a:rPr>
              <a:t>quello vero</a:t>
            </a:r>
          </a:p>
        </p:txBody>
      </p:sp>
      <p:sp>
        <p:nvSpPr>
          <p:cNvPr id="18" name="Testo foto"/>
          <p:cNvSpPr txBox="1"/>
          <p:nvPr/>
        </p:nvSpPr>
        <p:spPr>
          <a:xfrm>
            <a:off x="1891576" y="6650000"/>
            <a:ext cx="6100000" cy="19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3200" b="0">
                <a:solidFill>
                  <a:srgbClr val="E6DED5"/>
                </a:solidFill>
                <a:latin typeface="Arial"/>
              </a:rPr>
              <a:t>Sport e gioco insieme, per ritrovarsi fuori dallo schermo</a:t>
            </a:r>
          </a:p>
        </p:txBody>
      </p:sp>
      <p:pic>
        <p:nvPicPr>
          <p:cNvPr id="19" name="Foto muretto 1" descr="Ragazze e ragazzi in palestra durante un gioco di grupp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20000">
            <a:off x="8350000" y="4700000"/>
            <a:ext cx="6750000" cy="5062500"/>
          </a:xfrm>
          <a:prstGeom prst="rect">
            <a:avLst/>
          </a:prstGeom>
          <a:ln w="114300">
            <a:solidFill>
              <a:srgbClr val="FFFFFF"/>
            </a:solidFill>
          </a:ln>
          <a:effectLst>
            <a:outerShdw blurRad="380000" dist="120000" dir="5400000" algn="t" rotWithShape="0">
              <a:srgbClr val="000000">
                <a:alpha val="55000"/>
              </a:srgbClr>
            </a:outerShdw>
          </a:effectLst>
        </p:spPr>
      </p:pic>
      <p:pic>
        <p:nvPicPr>
          <p:cNvPr id="20" name="Foto muretto 2" descr="Ragazze e ragazzi seduti in cerchio in palestr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40000">
            <a:off x="15150000" y="3700000"/>
            <a:ext cx="3900000" cy="5200000"/>
          </a:xfrm>
          <a:prstGeom prst="rect">
            <a:avLst/>
          </a:prstGeom>
          <a:ln w="114300">
            <a:solidFill>
              <a:srgbClr val="FFFFFF"/>
            </a:solidFill>
          </a:ln>
          <a:effectLst>
            <a:outerShdw blurRad="380000" dist="120000" dir="5400000" algn="t" rotWithShape="0">
              <a:srgbClr val="000000">
                <a:alpha val="55000"/>
              </a:srgbClr>
            </a:outerShdw>
          </a:effectLst>
        </p:spPr>
      </p:pic>
    </p:spTree>
  </p:cSld>
  <p:clrMapOvr>
    <a:masterClrMapping/>
  </p:clrMapOvr>
  <mc:AlternateContent>
    <mc:Choice xmlns:p159="http://schemas.microsoft.com/office/powerpoint/2015/09/main" Requires="p159">
      <p:transition spd="slow" p14:dur="12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mc:Ignorable="p14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fondo scuro"/>
          <p:cNvSpPr/>
          <p:nvPr/>
        </p:nvSpPr>
        <p:spPr>
          <a:xfrm>
            <a:off x="0" y="2813050"/>
            <a:ext cx="20104100" cy="8604250"/>
          </a:xfrm>
          <a:prstGeom prst="rect">
            <a:avLst/>
          </a:prstGeom>
          <a:solidFill>
            <a:srgbClr val="17120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Video muretto" descr="Video: il muretto, attività con ragazze e ragazzi">
            <a:hlinkClick r:id="" action="ppaction://media"/>
          </p:cNvPr>
          <p:cNvPicPr>
            <a:picLocks noChangeAspect="1"/>
          </p:cNvPicPr>
          <p:nvPr>
            <a:videoFile r:link="rId21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3340939" y="3230000"/>
            <a:ext cx="13422222" cy="7550000"/>
          </a:xfrm>
          <a:prstGeom prst="rect">
            <a:avLst/>
          </a:prstGeom>
          <a:effectLst>
            <a:glow rad="230000">
              <a:srgbClr val="F17B00">
                <a:alpha val="38000"/>
              </a:srgbClr>
            </a:glow>
            <a:outerShdw blurRad="380000" dist="120000" dir="5400000" algn="t" rotWithShape="0">
              <a:srgbClr val="000000">
                <a:alpha val="55000"/>
              </a:srgbClr>
            </a:outerShdw>
          </a:effectLst>
        </p:spPr>
      </p:pic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3300000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Le sfide da affrontare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Sfida 3 · Il «muretto» digitale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11" name="!!step_linea"/>
          <p:cNvSpPr/>
          <p:nvPr/>
        </p:nvSpPr>
        <p:spPr>
          <a:xfrm>
            <a:off x="15750000" y="1410000"/>
            <a:ext cx="3150000" cy="1"/>
          </a:xfrm>
          <a:prstGeom prst="line">
            <a:avLst/>
          </a:prstGeom>
          <a:noFill/>
          <a:ln w="38100" cap="rnd">
            <a:solidFill>
              <a:srgbClr val="FFFFFF">
                <a:alpha val="55000"/>
              </a:srgbClr>
            </a:solidFill>
            <a:round/>
          </a:ln>
        </p:spPr>
        <p:txBody>
          <a:bodyPr wrap="square" lIns="0" tIns="0" rIns="0" bIns="0" anchor="t" rtlCol="0">
            <a:noAutofit/>
          </a:bodyPr>
          <a:lstStyle/>
          <a:p>
            <a:endParaRPr lang="it-IT" dirty="0"/>
          </a:p>
        </p:txBody>
      </p:sp>
      <p:sp>
        <p:nvSpPr>
          <p:cNvPr id="12" name="!!step1"/>
          <p:cNvSpPr/>
          <p:nvPr/>
        </p:nvSpPr>
        <p:spPr>
          <a:xfrm>
            <a:off x="15360000" y="1020000"/>
            <a:ext cx="780000" cy="780000"/>
          </a:xfrm>
          <a:prstGeom prst="ellipse">
            <a:avLst/>
          </a:prstGeom>
          <a:solidFill>
            <a:srgbClr val="FFFFFF"/>
          </a:solidFill>
          <a:ln w="38100" cap="rnd">
            <a:solidFill>
              <a:srgbClr val="FFFFFF"/>
            </a:solidFill>
            <a:round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F17B00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3" name="!!step2"/>
          <p:cNvSpPr/>
          <p:nvPr/>
        </p:nvSpPr>
        <p:spPr>
          <a:xfrm>
            <a:off x="16410000" y="1020000"/>
            <a:ext cx="780000" cy="780000"/>
          </a:xfrm>
          <a:prstGeom prst="ellipse">
            <a:avLst/>
          </a:prstGeom>
          <a:solidFill>
            <a:srgbClr val="FFFFFF"/>
          </a:solidFill>
          <a:ln w="38100" cap="rnd">
            <a:solidFill>
              <a:srgbClr val="FFFFFF"/>
            </a:solidFill>
            <a:round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F17B00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4" name="!!step3"/>
          <p:cNvSpPr/>
          <p:nvPr/>
        </p:nvSpPr>
        <p:spPr>
          <a:xfrm>
            <a:off x="17460000" y="1020000"/>
            <a:ext cx="780000" cy="780000"/>
          </a:xfrm>
          <a:prstGeom prst="ellipse">
            <a:avLst/>
          </a:prstGeom>
          <a:solidFill>
            <a:srgbClr val="231F20"/>
          </a:solidFill>
          <a:ln w="38100" cap="rnd">
            <a:solidFill>
              <a:srgbClr val="FFFFFF"/>
            </a:solidFill>
            <a:round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15" name="!!step4"/>
          <p:cNvSpPr/>
          <p:nvPr/>
        </p:nvSpPr>
        <p:spPr>
          <a:xfrm>
            <a:off x="18510000" y="1020000"/>
            <a:ext cx="780000" cy="780000"/>
          </a:xfrm>
          <a:prstGeom prst="ellipse">
            <a:avLst/>
          </a:prstGeom>
          <a:solidFill>
            <a:srgbClr val="FFFFFF"/>
          </a:solidFill>
          <a:ln w="38100" cap="rnd">
            <a:solidFill>
              <a:srgbClr val="FFFFFF"/>
            </a:solidFill>
            <a:round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F17B00"/>
                </a:solidFill>
                <a:latin typeface="Arial"/>
                <a:cs typeface="Arial"/>
              </a:rPr>
              <a:t>4</a:t>
            </a:r>
          </a:p>
        </p:txBody>
      </p:sp>
    </p:spTree>
  </p:cSld>
  <p:clrMapOvr>
    <a:masterClrMapping/>
  </p:clrMapOvr>
  <mc:AlternateContent>
    <mc:Choice xmlns:p159="http://schemas.microsoft.com/office/powerpoint/2015/09/main" Requires="p159">
      <p:transition spd="slow" p14:dur="12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720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0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mc:Ignorable="p14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!!video_sfida" descr="Animazione: un bambino nel mezzo del conflitto tra genitori viene protetto da uno spazio di tutela">
            <a:hlinkClick r:id="" action="ppaction://media"/>
          </p:cNvPr>
          <p:cNvPicPr>
            <a:picLocks noChangeAspect="1"/>
          </p:cNvPicPr>
          <p:nvPr>
            <a:videoFile r:link="rId21"/>
            <p:extLst>
              <p:ext uri="{DAA4B4D4-6D71-4841-9C94-3DE7FCFB9230}">
                <p14:media xmlns:p14="http://schemas.microsoft.com/office/powerpoint/2010/main" r:embed="rId20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0" y="2813050"/>
            <a:ext cx="20104100" cy="8604250"/>
          </a:xfrm>
          <a:prstGeom prst="rect">
            <a:avLst/>
          </a:prstGeom>
        </p:spPr>
      </p:pic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3300000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Le sfide da affrontare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Sfida 4 · L’alta conflittualità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11" name="!!step_linea"/>
          <p:cNvSpPr/>
          <p:nvPr/>
        </p:nvSpPr>
        <p:spPr>
          <a:xfrm>
            <a:off x="15750000" y="1410000"/>
            <a:ext cx="3150000" cy="1"/>
          </a:xfrm>
          <a:prstGeom prst="line">
            <a:avLst/>
          </a:prstGeom>
          <a:noFill/>
          <a:ln w="38100" cap="rnd">
            <a:solidFill>
              <a:srgbClr val="FFFFFF">
                <a:alpha val="55000"/>
              </a:srgbClr>
            </a:solidFill>
            <a:round/>
          </a:ln>
        </p:spPr>
        <p:txBody>
          <a:bodyPr wrap="square" lIns="0" tIns="0" rIns="0" bIns="0" anchor="t" rtlCol="0">
            <a:noAutofit/>
          </a:bodyPr>
          <a:lstStyle/>
          <a:p>
            <a:endParaRPr lang="it-IT" dirty="0"/>
          </a:p>
        </p:txBody>
      </p:sp>
      <p:sp>
        <p:nvSpPr>
          <p:cNvPr id="12" name="!!step1"/>
          <p:cNvSpPr/>
          <p:nvPr/>
        </p:nvSpPr>
        <p:spPr>
          <a:xfrm>
            <a:off x="15360000" y="1020000"/>
            <a:ext cx="780000" cy="780000"/>
          </a:xfrm>
          <a:prstGeom prst="ellipse">
            <a:avLst/>
          </a:prstGeom>
          <a:solidFill>
            <a:srgbClr val="FFFFFF"/>
          </a:solidFill>
          <a:ln w="38100" cap="rnd">
            <a:solidFill>
              <a:srgbClr val="FFFFFF"/>
            </a:solidFill>
            <a:round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F17B00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3" name="!!step2"/>
          <p:cNvSpPr/>
          <p:nvPr/>
        </p:nvSpPr>
        <p:spPr>
          <a:xfrm>
            <a:off x="16410000" y="1020000"/>
            <a:ext cx="780000" cy="780000"/>
          </a:xfrm>
          <a:prstGeom prst="ellipse">
            <a:avLst/>
          </a:prstGeom>
          <a:solidFill>
            <a:srgbClr val="FFFFFF"/>
          </a:solidFill>
          <a:ln w="38100" cap="rnd">
            <a:solidFill>
              <a:srgbClr val="FFFFFF"/>
            </a:solidFill>
            <a:round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F17B00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4" name="!!step3"/>
          <p:cNvSpPr/>
          <p:nvPr/>
        </p:nvSpPr>
        <p:spPr>
          <a:xfrm>
            <a:off x="17460000" y="1020000"/>
            <a:ext cx="780000" cy="780000"/>
          </a:xfrm>
          <a:prstGeom prst="ellipse">
            <a:avLst/>
          </a:prstGeom>
          <a:solidFill>
            <a:srgbClr val="FFFFFF"/>
          </a:solidFill>
          <a:ln w="38100" cap="rnd">
            <a:solidFill>
              <a:srgbClr val="FFFFFF"/>
            </a:solidFill>
            <a:round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F17B00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15" name="!!step4"/>
          <p:cNvSpPr/>
          <p:nvPr/>
        </p:nvSpPr>
        <p:spPr>
          <a:xfrm>
            <a:off x="18510000" y="1020000"/>
            <a:ext cx="780000" cy="780000"/>
          </a:xfrm>
          <a:prstGeom prst="ellipse">
            <a:avLst/>
          </a:prstGeom>
          <a:solidFill>
            <a:srgbClr val="231F20"/>
          </a:solidFill>
          <a:ln w="38100" cap="rnd">
            <a:solidFill>
              <a:srgbClr val="FFFFFF"/>
            </a:solidFill>
            <a:round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</a:p>
        </p:txBody>
      </p:sp>
    </p:spTree>
  </p:cSld>
  <p:clrMapOvr>
    <a:masterClrMapping/>
  </p:clrMapOvr>
  <mc:AlternateContent>
    <mc:Choice xmlns:p159="http://schemas.microsoft.com/office/powerpoint/2015/09/main" Requires="p159">
      <p:transition spd="slow" p14:dur="12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00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0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mc:Ignorable="p14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fondo scuro"/>
          <p:cNvSpPr/>
          <p:nvPr/>
        </p:nvSpPr>
        <p:spPr>
          <a:xfrm>
            <a:off x="0" y="2813050"/>
            <a:ext cx="20104100" cy="8604250"/>
          </a:xfrm>
          <a:prstGeom prst="rect">
            <a:avLst/>
          </a:prstGeom>
          <a:solidFill>
            <a:srgbClr val="17120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3300000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Le sfide da affrontare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Sfida 4 · L’alta conflittualità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11" name="!!step_linea"/>
          <p:cNvSpPr/>
          <p:nvPr/>
        </p:nvSpPr>
        <p:spPr>
          <a:xfrm>
            <a:off x="15750000" y="1410000"/>
            <a:ext cx="3150000" cy="1"/>
          </a:xfrm>
          <a:prstGeom prst="line">
            <a:avLst/>
          </a:prstGeom>
          <a:noFill/>
          <a:ln w="38100" cap="rnd">
            <a:solidFill>
              <a:srgbClr val="FFFFFF">
                <a:alpha val="55000"/>
              </a:srgbClr>
            </a:solidFill>
            <a:round/>
          </a:ln>
        </p:spPr>
        <p:txBody>
          <a:bodyPr wrap="square" lIns="0" tIns="0" rIns="0" bIns="0" anchor="t" rtlCol="0">
            <a:noAutofit/>
          </a:bodyPr>
          <a:lstStyle/>
          <a:p>
            <a:endParaRPr lang="it-IT" dirty="0"/>
          </a:p>
        </p:txBody>
      </p:sp>
      <p:sp>
        <p:nvSpPr>
          <p:cNvPr id="12" name="!!step1"/>
          <p:cNvSpPr/>
          <p:nvPr/>
        </p:nvSpPr>
        <p:spPr>
          <a:xfrm>
            <a:off x="15360000" y="1020000"/>
            <a:ext cx="780000" cy="780000"/>
          </a:xfrm>
          <a:prstGeom prst="ellipse">
            <a:avLst/>
          </a:prstGeom>
          <a:solidFill>
            <a:srgbClr val="FFFFFF"/>
          </a:solidFill>
          <a:ln w="38100" cap="rnd">
            <a:solidFill>
              <a:srgbClr val="FFFFFF"/>
            </a:solidFill>
            <a:round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F17B00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3" name="!!step2"/>
          <p:cNvSpPr/>
          <p:nvPr/>
        </p:nvSpPr>
        <p:spPr>
          <a:xfrm>
            <a:off x="16410000" y="1020000"/>
            <a:ext cx="780000" cy="780000"/>
          </a:xfrm>
          <a:prstGeom prst="ellipse">
            <a:avLst/>
          </a:prstGeom>
          <a:solidFill>
            <a:srgbClr val="FFFFFF"/>
          </a:solidFill>
          <a:ln w="38100" cap="rnd">
            <a:solidFill>
              <a:srgbClr val="FFFFFF"/>
            </a:solidFill>
            <a:round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F17B00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4" name="!!step3"/>
          <p:cNvSpPr/>
          <p:nvPr/>
        </p:nvSpPr>
        <p:spPr>
          <a:xfrm>
            <a:off x="17460000" y="1020000"/>
            <a:ext cx="780000" cy="780000"/>
          </a:xfrm>
          <a:prstGeom prst="ellipse">
            <a:avLst/>
          </a:prstGeom>
          <a:solidFill>
            <a:srgbClr val="FFFFFF"/>
          </a:solidFill>
          <a:ln w="38100" cap="rnd">
            <a:solidFill>
              <a:srgbClr val="FFFFFF"/>
            </a:solidFill>
            <a:round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F17B00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15" name="!!step4"/>
          <p:cNvSpPr/>
          <p:nvPr/>
        </p:nvSpPr>
        <p:spPr>
          <a:xfrm>
            <a:off x="18510000" y="1020000"/>
            <a:ext cx="780000" cy="780000"/>
          </a:xfrm>
          <a:prstGeom prst="ellipse">
            <a:avLst/>
          </a:prstGeom>
          <a:solidFill>
            <a:srgbClr val="231F20"/>
          </a:solidFill>
          <a:ln w="38100" cap="rnd">
            <a:solidFill>
              <a:srgbClr val="FFFFFF"/>
            </a:solidFill>
            <a:round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3200" b="1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</a:p>
        </p:txBody>
      </p:sp>
      <p:pic>
        <p:nvPicPr>
          <p:cNvPr id="17" name="Foto conflittualità" descr="Gruppo di genitori seduti in cerchio con le operatrici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1576" y="3300000"/>
            <a:ext cx="9600000" cy="7200000"/>
          </a:xfrm>
          <a:prstGeom prst="roundRect">
            <a:avLst>
              <a:gd name="adj" fmla="val 5000"/>
            </a:avLst>
          </a:prstGeom>
          <a:effectLst>
            <a:glow rad="230000">
              <a:srgbClr val="F17B00">
                <a:alpha val="38000"/>
              </a:srgbClr>
            </a:glow>
            <a:outerShdw blurRad="380000" dist="120000" dir="5400000" algn="t" rotWithShape="0">
              <a:srgbClr val="000000">
                <a:alpha val="55000"/>
              </a:srgbClr>
            </a:outerShdw>
          </a:effectLst>
        </p:spPr>
      </p:pic>
      <p:sp>
        <p:nvSpPr>
          <p:cNvPr id="18" name="Titolo foto"/>
          <p:cNvSpPr txBox="1"/>
          <p:nvPr/>
        </p:nvSpPr>
        <p:spPr>
          <a:xfrm>
            <a:off x="12291576" y="3350000"/>
            <a:ext cx="6858424" cy="18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4800" b="1">
                <a:solidFill>
                  <a:srgbClr val="FFFFFF"/>
                </a:solidFill>
                <a:latin typeface="Arial"/>
              </a:rPr>
              <a:t>Tutela e sostegno</a:t>
            </a:r>
          </a:p>
          <a:p>
            <a:pPr algn="l">
              <a:lnSpc>
                <a:spcPct val="95000"/>
              </a:lnSpc>
            </a:pPr>
            <a:r>
              <a:rPr sz="4800" b="1">
                <a:solidFill>
                  <a:srgbClr val="F17B00"/>
                </a:solidFill>
                <a:latin typeface="Arial"/>
              </a:rPr>
              <a:t>alla genitorialità</a:t>
            </a:r>
          </a:p>
        </p:txBody>
      </p:sp>
      <p:sp>
        <p:nvSpPr>
          <p:cNvPr id="19" name="Tutela cerchio"/>
          <p:cNvSpPr/>
          <p:nvPr/>
        </p:nvSpPr>
        <p:spPr>
          <a:xfrm>
            <a:off x="12291576" y="5750000"/>
            <a:ext cx="950000" cy="950000"/>
          </a:xfrm>
          <a:prstGeom prst="ellipse">
            <a:avLst/>
          </a:prstGeom>
          <a:solidFill>
            <a:srgbClr val="F17B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Tutela icona" descr="shie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19576" y="5978000"/>
            <a:ext cx="494000" cy="494000"/>
          </a:xfrm>
          <a:prstGeom prst="rect">
            <a:avLst/>
          </a:prstGeom>
        </p:spPr>
      </p:pic>
      <p:sp>
        <p:nvSpPr>
          <p:cNvPr id="21" name="Tutela testo"/>
          <p:cNvSpPr txBox="1"/>
          <p:nvPr/>
        </p:nvSpPr>
        <p:spPr>
          <a:xfrm>
            <a:off x="13591576" y="5710000"/>
            <a:ext cx="5558424" cy="20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400" b="1">
                <a:solidFill>
                  <a:srgbClr val="F17B00"/>
                </a:solidFill>
                <a:latin typeface="Arial"/>
              </a:rPr>
              <a:t>TUTELA</a:t>
            </a:r>
          </a:p>
          <a:p>
            <a:pPr algn="l"/>
            <a:r>
              <a:rPr sz="2600" b="0">
                <a:solidFill>
                  <a:srgbClr val="E6DED5"/>
                </a:solidFill>
                <a:latin typeface="Arial"/>
              </a:rPr>
              <a:t>I figli al centro, anche quando il conflitto tra i genitori è alto</a:t>
            </a:r>
          </a:p>
        </p:txBody>
      </p:sp>
      <p:sp>
        <p:nvSpPr>
          <p:cNvPr id="22" name="Sostegno Alla Genitorialità cerchio"/>
          <p:cNvSpPr/>
          <p:nvPr/>
        </p:nvSpPr>
        <p:spPr>
          <a:xfrm>
            <a:off x="12291576" y="8100000"/>
            <a:ext cx="950000" cy="950000"/>
          </a:xfrm>
          <a:prstGeom prst="ellipse">
            <a:avLst/>
          </a:prstGeom>
          <a:solidFill>
            <a:srgbClr val="F17B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Sostegno Alla Genitorialità icona" descr="hand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19576" y="8328000"/>
            <a:ext cx="494000" cy="494000"/>
          </a:xfrm>
          <a:prstGeom prst="rect">
            <a:avLst/>
          </a:prstGeom>
        </p:spPr>
      </p:pic>
      <p:sp>
        <p:nvSpPr>
          <p:cNvPr id="24" name="Sostegno Alla Genitorialità testo"/>
          <p:cNvSpPr txBox="1"/>
          <p:nvPr/>
        </p:nvSpPr>
        <p:spPr>
          <a:xfrm>
            <a:off x="13591576" y="8060000"/>
            <a:ext cx="5558424" cy="20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400" b="1">
                <a:solidFill>
                  <a:srgbClr val="F17B00"/>
                </a:solidFill>
                <a:latin typeface="Arial"/>
              </a:rPr>
              <a:t>SOSTEGNO ALLA GENITORIALITÀ</a:t>
            </a:r>
          </a:p>
          <a:p>
            <a:pPr algn="l"/>
            <a:r>
              <a:rPr sz="2600" b="0">
                <a:solidFill>
                  <a:srgbClr val="E6DED5"/>
                </a:solidFill>
                <a:latin typeface="Arial"/>
              </a:rPr>
              <a:t>Gruppi e percorsi per ritrovare il dialogo e una responsabilità condivisa</a:t>
            </a:r>
          </a:p>
        </p:txBody>
      </p:sp>
    </p:spTree>
  </p:cSld>
  <p:clrMapOvr>
    <a:masterClrMapping/>
  </p:clrMapOvr>
  <mc:AlternateContent>
    <mc:Choice xmlns:p159="http://schemas.microsoft.com/office/powerpoint/2015/09/main" Requires="p159">
      <p:transition spd="slow" p14:dur="12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  <p:bldP spid="24" grpId="0" animBg="1"/>
    </p:bldLst>
  </p:timing>
</p:sld>
</file>

<file path=ppt/slides/slide15.xml><?xml version="1.0" encoding="utf-8"?>
<p:sld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sz="245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sz="2450" b="1" spc="-2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4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sz="2200" spc="-7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200" spc="-2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9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200" dirty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1" name="!!roma" descr="Mappa di Roma Capitale con i 15 Municipi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380650" y="2172255"/>
            <a:ext cx="6838700" cy="7155648"/>
          </a:xfrm>
          <a:prstGeom prst="rect">
            <a:avLst/>
          </a:prstGeom>
        </p:spPr>
      </p:pic>
      <p:pic>
        <p:nvPicPr>
          <p:cNvPr id="202" name="!!mun15" descr="Mappa del Municipio XV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671254" y="2184910"/>
            <a:ext cx="3319677" cy="3227868"/>
          </a:xfrm>
          <a:prstGeom prst="rect">
            <a:avLst/>
          </a:prstGeom>
        </p:spPr>
      </p:pic>
      <p:sp>
        <p:nvSpPr>
          <p:cNvPr id="203" name="!!credito"/>
          <p:cNvSpPr txBox="1"/>
          <p:nvPr/>
        </p:nvSpPr>
        <p:spPr>
          <a:xfrm>
            <a:off x="11300000" y="9130000"/>
            <a:ext cx="8050000" cy="28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400" b="0" dirty="0">
                <a:solidFill>
                  <a:srgbClr val="FFFFFF"/>
                </a:solidFill>
                <a:latin typeface="Arial"/>
                <a:cs typeface="Arial"/>
              </a:rPr>
              <a:t>© OpenStreetMap contributors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sz="2450" b="1" spc="-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b="1" spc="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3300" b="1" spc="-3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3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5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850" spc="-2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" name="Frase finale"/>
          <p:cNvSpPr txBox="1"/>
          <p:nvPr/>
        </p:nvSpPr>
        <p:spPr>
          <a:xfrm>
            <a:off x="2501182" y="2250000"/>
            <a:ext cx="9700000" cy="27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0000"/>
              </a:lnSpc>
            </a:pPr>
            <a:r>
              <a:rPr sz="12000" b="1">
                <a:solidFill>
                  <a:srgbClr val="FFFFFF"/>
                </a:solidFill>
                <a:latin typeface="Arial"/>
              </a:rPr>
              <a:t>Esserci</a:t>
            </a:r>
          </a:p>
          <a:p>
            <a:pPr algn="l">
              <a:lnSpc>
                <a:spcPct val="95000"/>
              </a:lnSpc>
            </a:pPr>
            <a:r>
              <a:rPr sz="6000" b="1">
                <a:solidFill>
                  <a:srgbClr val="FFFFFF"/>
                </a:solidFill>
                <a:latin typeface="Arial"/>
              </a:rPr>
              <a:t>è il primo servizio.</a:t>
            </a:r>
          </a:p>
        </p:txBody>
      </p:sp>
      <p:sp>
        <p:nvSpPr>
          <p:cNvPr id="205" name="Frase finale sottotitolo"/>
          <p:cNvSpPr txBox="1"/>
          <p:nvPr/>
        </p:nvSpPr>
        <p:spPr>
          <a:xfrm>
            <a:off x="2501182" y="5300000"/>
            <a:ext cx="9700000" cy="14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3600" b="1">
                <a:solidFill>
                  <a:srgbClr val="231F20"/>
                </a:solidFill>
                <a:latin typeface="Arial"/>
              </a:rPr>
              <a:t>Al fianco delle famiglie, ogni giorno.</a:t>
            </a:r>
          </a:p>
          <a:p>
            <a:pPr algn="l"/>
            <a:r>
              <a:rPr sz="3600" b="1">
                <a:solidFill>
                  <a:srgbClr val="231F20"/>
                </a:solidFill>
                <a:latin typeface="Arial"/>
              </a:rPr>
              <a:t>Prima che il bisogno diventi emergenza.</a:t>
            </a:r>
          </a:p>
        </p:txBody>
      </p:sp>
      <p:sp>
        <p:nvSpPr>
          <p:cNvPr id="206" name="Centri"/>
          <p:cNvSpPr txBox="1"/>
          <p:nvPr/>
        </p:nvSpPr>
        <p:spPr>
          <a:xfrm>
            <a:off x="2501182" y="7450000"/>
            <a:ext cx="9600000" cy="130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3000" b="1">
                <a:solidFill>
                  <a:srgbClr val="FFFFFF"/>
                </a:solidFill>
                <a:latin typeface="Arial"/>
              </a:rPr>
              <a:t>«Gandalf» e «Al Centro del Cerchio»</a:t>
            </a:r>
          </a:p>
          <a:p>
            <a:pPr algn="l"/>
            <a:r>
              <a:rPr sz="2600" b="1">
                <a:solidFill>
                  <a:srgbClr val="231F20"/>
                </a:solidFill>
                <a:latin typeface="Arial"/>
              </a:rPr>
              <a:t>Centri per la Famiglia · Municipio Roma XV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6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6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" grpId="0" animBg="1"/>
      <p:bldP spid="205" grpId="0" animBg="1"/>
      <p:bldP spid="20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Titolo della slide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Sottotitolo della slide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17456874" cy="507831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Testo di grandi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Testo di piccole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  <a:endParaRPr sz="4400" b="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Titolo della slide con immagine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Sottotitolo della slide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8165269" cy="601446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Testo di grandi 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Testo di piccole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  <a:endParaRPr sz="4400" b="0" dirty="0"/>
          </a:p>
        </p:txBody>
      </p:sp>
      <p:graphicFrame>
        <p:nvGraphicFramePr>
          <p:cNvPr id="5" name="Grafico 4">
            <a:extLst>
              <a:ext uri="{FF2B5EF4-FFF2-40B4-BE49-F238E27FC236}">
                <a16:creationId xmlns:a16="http://schemas.microsoft.com/office/drawing/2014/main" id="{689DA8DF-7EC1-2C36-37C2-2BD84E9847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136785"/>
              </p:ext>
            </p:extLst>
          </p:nvPr>
        </p:nvGraphicFramePr>
        <p:xfrm>
          <a:off x="10756641" y="3422650"/>
          <a:ext cx="8439543" cy="723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703020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Titolo della slide con immagine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Sottotitolo della slide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8165269" cy="601446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Testo di grandi 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Testo di piccole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  <a:endParaRPr sz="4400" b="0" dirty="0"/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098D2F86-5820-FB74-C03E-4276E9D791B2}"/>
              </a:ext>
            </a:extLst>
          </p:cNvPr>
          <p:cNvSpPr/>
          <p:nvPr/>
        </p:nvSpPr>
        <p:spPr>
          <a:xfrm>
            <a:off x="10052049" y="2798925"/>
            <a:ext cx="10052051" cy="8618374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F200F25E-08D1-4748-1C51-C294ACB7E36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033896" y="6623050"/>
            <a:ext cx="8165269" cy="69249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Immagine</a:t>
            </a:r>
            <a:endParaRPr sz="4400" b="0" dirty="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27BA3FF7-7EF4-7D0C-1EAC-D91BC03940D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10280650"/>
            <a:ext cx="8165269" cy="56938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3600" b="0" dirty="0">
                <a:latin typeface="Arial" panose="020B0604020202020204" pitchFamily="34" charset="0"/>
                <a:cs typeface="Arial" panose="020B0604020202020204" pitchFamily="34" charset="0"/>
              </a:rPr>
              <a:t>Didascalia dell'immagine</a:t>
            </a:r>
            <a:endParaRPr sz="36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931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Titolo della slide con immagine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Sottotitolo della slide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098D2F86-5820-FB74-C03E-4276E9D791B2}"/>
              </a:ext>
            </a:extLst>
          </p:cNvPr>
          <p:cNvSpPr/>
          <p:nvPr/>
        </p:nvSpPr>
        <p:spPr>
          <a:xfrm>
            <a:off x="0" y="2798925"/>
            <a:ext cx="13100049" cy="8618374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F200F25E-08D1-4748-1C51-C294ACB7E36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67389" y="6422677"/>
            <a:ext cx="8165269" cy="69249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Immagine</a:t>
            </a:r>
            <a:endParaRPr sz="4400" b="0" dirty="0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27BA3FF7-7EF4-7D0C-1EAC-D91BC03940D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633451" y="3263900"/>
            <a:ext cx="6019800" cy="56938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3600" b="0" dirty="0">
                <a:latin typeface="Arial" panose="020B0604020202020204" pitchFamily="34" charset="0"/>
                <a:cs typeface="Arial" panose="020B0604020202020204" pitchFamily="34" charset="0"/>
              </a:rPr>
              <a:t>Didascalia dell'immagine</a:t>
            </a:r>
            <a:endParaRPr sz="36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567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126</Words>
  <Application>Microsoft Office PowerPoint</Application>
  <PresentationFormat>Personalizzato</PresentationFormat>
  <Paragraphs>46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7" baseType="lpstr">
      <vt:lpstr>Arial</vt:lpstr>
      <vt:lpstr>Office Theme</vt:lpstr>
      <vt:lpstr>Titolo della presentazione</vt:lpstr>
      <vt:lpstr>Titolo della slide Sottotitolo della slide</vt:lpstr>
      <vt:lpstr>Titolo della slide con immagine Sottotitolo della slide</vt:lpstr>
      <vt:lpstr>Titolo della slide con immagine Sottotitolo della slide</vt:lpstr>
      <vt:lpstr>Titolo della slide con immagine Sottotitolo della slide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</dc:title>
  <dc:creator>Haunag</dc:creator>
  <cp:lastModifiedBy>Maria Anna Bovolini</cp:lastModifiedBy>
  <cp:revision>5</cp:revision>
  <dcterms:created xsi:type="dcterms:W3CDTF">2026-09-21T14:45:11Z</dcterms:created>
  <dcterms:modified xsi:type="dcterms:W3CDTF">2026-10-04T14:51:17Z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2026-09-18T00:00:00Z</vt:filetime>
  </property>
  <property fmtid="{D5CDD505-2E9C-101B-9397-08002B2CF9AE}" pid="3" name="Creator">
    <vt:lpwstr>QuarkXPress(R) 20.02</vt:lpwstr>
  </property>
  <property fmtid="{D5CDD505-2E9C-101B-9397-08002B2CF9AE}" pid="4" name="LastSaved">
    <vt:filetime>2026-09-21T00:00:00Z</vt:filetime>
  </property>
  <property fmtid="{D5CDD505-2E9C-101B-9397-08002B2CF9AE}" pid="5" name="Producer">
    <vt:lpwstr>QuarkXPress(R) 20.02</vt:lpwstr>
  </property>
  <property fmtid="{D5CDD505-2E9C-101B-9397-08002B2CF9AE}" pid="6" name="XPressPrivate">
    <vt:lpwstr>%%DocumentProcessColors: Cyan Magenta Yellow Black %%EndComments</vt:lpwstr>
  </property>
</Properties>
</file>