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5"/>
  </p:notesMasterIdLst>
  <p:sldIdLst>
    <p:sldId id="256" r:id="rId2"/>
    <p:sldId id="267" r:id="rId3"/>
    <p:sldId id="262" r:id="rId4"/>
    <p:sldId id="263" r:id="rId5"/>
    <p:sldId id="264" r:id="rId6"/>
    <p:sldId id="266" r:id="rId7"/>
    <p:sldId id="269" r:id="rId8"/>
    <p:sldId id="265" r:id="rId9"/>
    <p:sldId id="271" r:id="rId10"/>
    <p:sldId id="270" r:id="rId11"/>
    <p:sldId id="268" r:id="rId12"/>
    <p:sldId id="272" r:id="rId13"/>
    <p:sldId id="261" r:id="rId14"/>
  </p:sldIdLst>
  <p:sldSz cx="20104100" cy="11417300"/>
  <p:notesSz cx="20104100" cy="114173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17B00"/>
    <a:srgbClr val="BA61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091"/>
    <p:restoredTop sz="91906" autoAdjust="0"/>
  </p:normalViewPr>
  <p:slideViewPr>
    <p:cSldViewPr>
      <p:cViewPr varScale="1">
        <p:scale>
          <a:sx n="80" d="100"/>
          <a:sy n="80" d="100"/>
        </p:scale>
        <p:origin x="114" y="34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8712200" cy="5730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11387138" y="0"/>
            <a:ext cx="8712200" cy="5730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1463042-665A-4356-8237-E5255C8E5C57}" type="datetimeFigureOut">
              <a:rPr lang="it-IT" smtClean="0"/>
              <a:t>05/10/2026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659563" y="1427163"/>
            <a:ext cx="6784975" cy="38528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2009775" y="5494338"/>
            <a:ext cx="16084550" cy="4495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10844213"/>
            <a:ext cx="8712200" cy="5730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11387138" y="10844213"/>
            <a:ext cx="8712200" cy="5730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39E47D-17B6-4926-B94A-5F3F2E925B5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054337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39E47D-17B6-4926-B94A-5F3F2E925B5C}" type="slidenum">
              <a:rPr lang="it-IT" smtClean="0"/>
              <a:t>7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25976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pert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3">
            <a:extLst>
              <a:ext uri="{FF2B5EF4-FFF2-40B4-BE49-F238E27FC236}">
                <a16:creationId xmlns:a16="http://schemas.microsoft.com/office/drawing/2014/main" id="{F1DCF9D3-8E7F-2CBF-A34F-E0C83D5C6381}"/>
              </a:ext>
            </a:extLst>
          </p:cNvPr>
          <p:cNvSpPr/>
          <p:nvPr userDrawn="1"/>
        </p:nvSpPr>
        <p:spPr>
          <a:xfrm>
            <a:off x="0" y="9428836"/>
            <a:ext cx="20104099" cy="1988464"/>
          </a:xfrm>
          <a:custGeom>
            <a:avLst/>
            <a:gdLst/>
            <a:ahLst/>
            <a:cxnLst/>
            <a:rect l="l" t="t" r="r" b="b"/>
            <a:pathLst>
              <a:path w="19869785" h="1843404">
                <a:moveTo>
                  <a:pt x="19869423" y="0"/>
                </a:moveTo>
                <a:lnTo>
                  <a:pt x="0" y="0"/>
                </a:lnTo>
                <a:lnTo>
                  <a:pt x="0" y="1843365"/>
                </a:lnTo>
                <a:lnTo>
                  <a:pt x="19869423" y="1843365"/>
                </a:lnTo>
                <a:lnTo>
                  <a:pt x="19869423" y="0"/>
                </a:lnTo>
                <a:close/>
              </a:path>
            </a:pathLst>
          </a:custGeom>
          <a:solidFill>
            <a:schemeClr val="tx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4">
            <a:extLst>
              <a:ext uri="{FF2B5EF4-FFF2-40B4-BE49-F238E27FC236}">
                <a16:creationId xmlns:a16="http://schemas.microsoft.com/office/drawing/2014/main" id="{C10410DE-02BC-14A3-20F1-2DA1DF5268D0}"/>
              </a:ext>
            </a:extLst>
          </p:cNvPr>
          <p:cNvSpPr/>
          <p:nvPr userDrawn="1"/>
        </p:nvSpPr>
        <p:spPr>
          <a:xfrm>
            <a:off x="0" y="-14456"/>
            <a:ext cx="20104099" cy="9443292"/>
          </a:xfrm>
          <a:custGeom>
            <a:avLst/>
            <a:gdLst/>
            <a:ahLst/>
            <a:cxnLst/>
            <a:rect l="l" t="t" r="r" b="b"/>
            <a:pathLst>
              <a:path w="19869785" h="9333230">
                <a:moveTo>
                  <a:pt x="19869568" y="0"/>
                </a:moveTo>
                <a:lnTo>
                  <a:pt x="0" y="0"/>
                </a:lnTo>
                <a:lnTo>
                  <a:pt x="0" y="9333185"/>
                </a:lnTo>
                <a:lnTo>
                  <a:pt x="19869568" y="9333185"/>
                </a:lnTo>
                <a:lnTo>
                  <a:pt x="19869568" y="0"/>
                </a:lnTo>
                <a:close/>
              </a:path>
            </a:pathLst>
          </a:custGeom>
          <a:solidFill>
            <a:srgbClr val="F17B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5" descr="$PPTXTitle">
            <a:extLst>
              <a:ext uri="{FF2B5EF4-FFF2-40B4-BE49-F238E27FC236}">
                <a16:creationId xmlns:a16="http://schemas.microsoft.com/office/drawing/2014/main" id="{81709926-BA7F-5F53-0ADA-8B9234FF70D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501182" y="2492394"/>
            <a:ext cx="14367510" cy="117157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20"/>
              </a:spcBef>
            </a:pPr>
            <a:r>
              <a:rPr lang="it-IT" dirty="0"/>
              <a:t>Titolo della presentazione</a:t>
            </a:r>
            <a:endParaRPr dirty="0"/>
          </a:p>
        </p:txBody>
      </p:sp>
      <p:sp>
        <p:nvSpPr>
          <p:cNvPr id="10" name="object 6">
            <a:extLst>
              <a:ext uri="{FF2B5EF4-FFF2-40B4-BE49-F238E27FC236}">
                <a16:creationId xmlns:a16="http://schemas.microsoft.com/office/drawing/2014/main" id="{1270DC99-FA8B-1BFE-BB70-D4892A01ECF6}"/>
              </a:ext>
            </a:extLst>
          </p:cNvPr>
          <p:cNvSpPr txBox="1"/>
          <p:nvPr userDrawn="1"/>
        </p:nvSpPr>
        <p:spPr>
          <a:xfrm>
            <a:off x="2501302" y="3629227"/>
            <a:ext cx="16618547" cy="1535677"/>
          </a:xfrm>
          <a:prstGeom prst="rect">
            <a:avLst/>
          </a:prstGeom>
        </p:spPr>
        <p:txBody>
          <a:bodyPr vert="horz" wrap="square" lIns="0" tIns="136525" rIns="0" bIns="0" rtlCol="0">
            <a:spAutoFit/>
          </a:bodyPr>
          <a:lstStyle/>
          <a:p>
            <a:pPr marL="12700" marR="22860" indent="-635">
              <a:lnSpc>
                <a:spcPts val="4890"/>
              </a:lnSpc>
              <a:spcBef>
                <a:spcPts val="1075"/>
              </a:spcBef>
            </a:pPr>
            <a:r>
              <a:rPr lang="it-IT" sz="4850" b="1" dirty="0">
                <a:solidFill>
                  <a:srgbClr val="231F20"/>
                </a:solidFill>
                <a:latin typeface="Arial"/>
                <a:cs typeface="Arial"/>
              </a:rPr>
              <a:t>Sottotitolo della presentazione, prima riga</a:t>
            </a:r>
          </a:p>
          <a:p>
            <a:pPr marL="12700" marR="22860" indent="-635">
              <a:lnSpc>
                <a:spcPts val="4890"/>
              </a:lnSpc>
              <a:spcBef>
                <a:spcPts val="1075"/>
              </a:spcBef>
            </a:pPr>
            <a:r>
              <a:rPr lang="it-IT" sz="4850" b="1" dirty="0">
                <a:solidFill>
                  <a:srgbClr val="231F20"/>
                </a:solidFill>
                <a:latin typeface="Arial"/>
                <a:cs typeface="Arial"/>
              </a:rPr>
              <a:t>Sottotitolo, seconda riga</a:t>
            </a:r>
            <a:endParaRPr sz="4800" dirty="0">
              <a:latin typeface="Arial"/>
              <a:cs typeface="Arial"/>
            </a:endParaRPr>
          </a:p>
        </p:txBody>
      </p:sp>
      <p:sp>
        <p:nvSpPr>
          <p:cNvPr id="11" name="object 7">
            <a:extLst>
              <a:ext uri="{FF2B5EF4-FFF2-40B4-BE49-F238E27FC236}">
                <a16:creationId xmlns:a16="http://schemas.microsoft.com/office/drawing/2014/main" id="{5C89F837-6762-BCC1-8250-65FF695F9C7E}"/>
              </a:ext>
            </a:extLst>
          </p:cNvPr>
          <p:cNvSpPr txBox="1"/>
          <p:nvPr userDrawn="1"/>
        </p:nvSpPr>
        <p:spPr>
          <a:xfrm>
            <a:off x="2437365" y="9899650"/>
            <a:ext cx="4770120" cy="7080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ts val="2840"/>
              </a:lnSpc>
              <a:spcBef>
                <a:spcPts val="95"/>
              </a:spcBef>
            </a:pPr>
            <a:r>
              <a:rPr sz="2450" b="1" spc="-12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Conferenza</a:t>
            </a:r>
            <a:r>
              <a:rPr sz="2450" b="1" spc="-24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0" b="1" spc="-11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nazionale</a:t>
            </a:r>
            <a:r>
              <a:rPr sz="2450" b="1" spc="-23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0" b="1" spc="-114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sulla</a:t>
            </a:r>
            <a:r>
              <a:rPr sz="2450" b="1" spc="-23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0" b="1" spc="-6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famiglia</a:t>
            </a:r>
            <a:endParaRPr sz="245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3970">
              <a:lnSpc>
                <a:spcPts val="2540"/>
              </a:lnSpc>
            </a:pPr>
            <a:r>
              <a:rPr sz="2200" spc="-70" dirty="0">
                <a:solidFill>
                  <a:srgbClr val="F17B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Ottobre</a:t>
            </a:r>
            <a:r>
              <a:rPr sz="2200" spc="-220" dirty="0">
                <a:solidFill>
                  <a:srgbClr val="F17B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200" spc="-90" dirty="0">
                <a:solidFill>
                  <a:srgbClr val="F17B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sz="2200" spc="-215" dirty="0">
                <a:solidFill>
                  <a:srgbClr val="F17B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200" spc="-55" dirty="0">
                <a:solidFill>
                  <a:srgbClr val="F17B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Dicembre</a:t>
            </a:r>
            <a:r>
              <a:rPr sz="2200" spc="-215" dirty="0">
                <a:solidFill>
                  <a:srgbClr val="F17B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200" spc="-20" dirty="0">
                <a:solidFill>
                  <a:srgbClr val="F17B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2026</a:t>
            </a:r>
            <a:endParaRPr sz="2200" dirty="0">
              <a:solidFill>
                <a:srgbClr val="F17B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object 9">
            <a:extLst>
              <a:ext uri="{FF2B5EF4-FFF2-40B4-BE49-F238E27FC236}">
                <a16:creationId xmlns:a16="http://schemas.microsoft.com/office/drawing/2014/main" id="{A1C13E01-8258-44DC-3208-01AF828F6628}"/>
              </a:ext>
            </a:extLst>
          </p:cNvPr>
          <p:cNvPicPr/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0314248" y="9926960"/>
            <a:ext cx="709141" cy="796256"/>
          </a:xfrm>
          <a:prstGeom prst="rect">
            <a:avLst/>
          </a:prstGeom>
        </p:spPr>
      </p:pic>
      <p:sp>
        <p:nvSpPr>
          <p:cNvPr id="13" name="object 10">
            <a:extLst>
              <a:ext uri="{FF2B5EF4-FFF2-40B4-BE49-F238E27FC236}">
                <a16:creationId xmlns:a16="http://schemas.microsoft.com/office/drawing/2014/main" id="{5C0FB2A6-051A-886C-4187-696BC7BB1989}"/>
              </a:ext>
            </a:extLst>
          </p:cNvPr>
          <p:cNvSpPr/>
          <p:nvPr userDrawn="1"/>
        </p:nvSpPr>
        <p:spPr>
          <a:xfrm>
            <a:off x="0" y="-27715"/>
            <a:ext cx="20104100" cy="1988463"/>
          </a:xfrm>
          <a:custGeom>
            <a:avLst/>
            <a:gdLst/>
            <a:ahLst/>
            <a:cxnLst/>
            <a:rect l="l" t="t" r="r" b="b"/>
            <a:pathLst>
              <a:path w="19869785" h="1843405">
                <a:moveTo>
                  <a:pt x="19869423" y="0"/>
                </a:moveTo>
                <a:lnTo>
                  <a:pt x="0" y="0"/>
                </a:lnTo>
                <a:lnTo>
                  <a:pt x="0" y="1843365"/>
                </a:lnTo>
                <a:lnTo>
                  <a:pt x="19869423" y="1843365"/>
                </a:lnTo>
                <a:lnTo>
                  <a:pt x="19869423" y="0"/>
                </a:lnTo>
                <a:close/>
              </a:path>
            </a:pathLst>
          </a:custGeom>
          <a:solidFill>
            <a:srgbClr val="BA61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1">
            <a:extLst>
              <a:ext uri="{FF2B5EF4-FFF2-40B4-BE49-F238E27FC236}">
                <a16:creationId xmlns:a16="http://schemas.microsoft.com/office/drawing/2014/main" id="{55024D49-B24E-6F9B-89E0-3FDBC7E66573}"/>
              </a:ext>
            </a:extLst>
          </p:cNvPr>
          <p:cNvSpPr txBox="1"/>
          <p:nvPr userDrawn="1"/>
        </p:nvSpPr>
        <p:spPr>
          <a:xfrm>
            <a:off x="11182270" y="9899650"/>
            <a:ext cx="5939790" cy="78374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6400"/>
              </a:lnSpc>
              <a:spcBef>
                <a:spcPts val="100"/>
              </a:spcBef>
            </a:pPr>
            <a:r>
              <a:rPr sz="2450" b="1" spc="-8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Presidenza</a:t>
            </a:r>
            <a:r>
              <a:rPr sz="2450" b="1" spc="-1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0" b="1" spc="-6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</a:t>
            </a:r>
            <a:r>
              <a:rPr sz="2450" b="1" spc="-9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0" b="1" spc="-7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Consiglio</a:t>
            </a:r>
            <a:r>
              <a:rPr sz="2450" b="1" spc="-9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0" b="1" spc="-6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dei</a:t>
            </a:r>
            <a:r>
              <a:rPr sz="2450" b="1" spc="-1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0" b="1" spc="-1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Ministri </a:t>
            </a:r>
            <a:r>
              <a:rPr sz="2450" b="1" spc="-7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Dipartimento</a:t>
            </a:r>
            <a:r>
              <a:rPr sz="2450" b="1" spc="-10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0" b="1" spc="-6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</a:t>
            </a:r>
            <a:r>
              <a:rPr sz="2450" b="1" spc="-1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0" b="1" spc="-5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</a:t>
            </a:r>
            <a:r>
              <a:rPr sz="2450" b="1" spc="-1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0" b="1" spc="-7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politiche</a:t>
            </a:r>
            <a:r>
              <a:rPr sz="2450" b="1" spc="-10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0" b="1" spc="-7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della</a:t>
            </a:r>
            <a:r>
              <a:rPr sz="2450" b="1" spc="-1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0" b="1" spc="-4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famiglia</a:t>
            </a:r>
            <a:endParaRPr sz="245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object 12">
            <a:extLst>
              <a:ext uri="{FF2B5EF4-FFF2-40B4-BE49-F238E27FC236}">
                <a16:creationId xmlns:a16="http://schemas.microsoft.com/office/drawing/2014/main" id="{0294D5D3-BBC7-12A3-A2D4-0B6BACEACE13}"/>
              </a:ext>
            </a:extLst>
          </p:cNvPr>
          <p:cNvSpPr txBox="1"/>
          <p:nvPr userDrawn="1"/>
        </p:nvSpPr>
        <p:spPr>
          <a:xfrm>
            <a:off x="2438568" y="552899"/>
            <a:ext cx="3963670" cy="975994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3300" b="1" spc="10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sz="3300" b="1" spc="-37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3300" b="1" spc="-12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Centri</a:t>
            </a:r>
            <a:r>
              <a:rPr sz="3300" b="1" spc="-37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3300" b="1" spc="-8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</a:t>
            </a:r>
            <a:r>
              <a:rPr sz="3300" b="1" spc="-37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3300" b="1" spc="-9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sz="3300" b="1" spc="-37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3300" b="1" spc="-11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famiglia</a:t>
            </a:r>
            <a:endParaRPr sz="33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850" spc="-2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Milano</a:t>
            </a:r>
            <a:r>
              <a:rPr sz="2850" spc="-3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5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  <a:r>
              <a:rPr sz="2850" spc="-3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50" spc="-5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ottobre</a:t>
            </a:r>
            <a:r>
              <a:rPr sz="2850" spc="-29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50" spc="-2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2026</a:t>
            </a:r>
            <a:endParaRPr sz="28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object 6">
            <a:extLst>
              <a:ext uri="{FF2B5EF4-FFF2-40B4-BE49-F238E27FC236}">
                <a16:creationId xmlns:a16="http://schemas.microsoft.com/office/drawing/2014/main" id="{434ED428-A8FC-520E-626B-ABE06293A559}"/>
              </a:ext>
            </a:extLst>
          </p:cNvPr>
          <p:cNvSpPr txBox="1"/>
          <p:nvPr userDrawn="1"/>
        </p:nvSpPr>
        <p:spPr>
          <a:xfrm>
            <a:off x="2501303" y="5924557"/>
            <a:ext cx="9758680" cy="1740861"/>
          </a:xfrm>
          <a:prstGeom prst="rect">
            <a:avLst/>
          </a:prstGeom>
        </p:spPr>
        <p:txBody>
          <a:bodyPr vert="horz" wrap="square" lIns="0" tIns="136525" rIns="0" bIns="0" rtlCol="0">
            <a:spAutoFit/>
          </a:bodyPr>
          <a:lstStyle/>
          <a:p>
            <a:pPr marL="12700">
              <a:lnSpc>
                <a:spcPts val="6695"/>
              </a:lnSpc>
              <a:spcBef>
                <a:spcPts val="5"/>
              </a:spcBef>
            </a:pPr>
            <a:r>
              <a:rPr lang="it-IT" sz="5650" b="1" spc="-335" dirty="0">
                <a:solidFill>
                  <a:srgbClr val="FFFFFF"/>
                </a:solidFill>
                <a:latin typeface="Arial"/>
                <a:cs typeface="Arial"/>
              </a:rPr>
              <a:t>Relatore/Relatrice</a:t>
            </a:r>
            <a:endParaRPr sz="5650" dirty="0">
              <a:latin typeface="Arial"/>
              <a:cs typeface="Arial"/>
            </a:endParaRPr>
          </a:p>
          <a:p>
            <a:pPr marL="12700" marR="777240" indent="-635">
              <a:lnSpc>
                <a:spcPts val="5560"/>
              </a:lnSpc>
              <a:spcBef>
                <a:spcPts val="225"/>
              </a:spcBef>
            </a:pPr>
            <a:r>
              <a:rPr lang="it-IT" sz="4800" b="1" dirty="0">
                <a:solidFill>
                  <a:srgbClr val="231F20"/>
                </a:solidFill>
                <a:latin typeface="Arial"/>
                <a:cs typeface="Arial"/>
              </a:rPr>
              <a:t>Qualifica</a:t>
            </a:r>
            <a:r>
              <a:rPr lang="it-IT" sz="4800" b="1" spc="-31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endParaRPr sz="4800" dirty="0">
              <a:latin typeface="Arial"/>
              <a:cs typeface="Arial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ina contenuto testu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2">
            <a:extLst>
              <a:ext uri="{FF2B5EF4-FFF2-40B4-BE49-F238E27FC236}">
                <a16:creationId xmlns:a16="http://schemas.microsoft.com/office/drawing/2014/main" id="{DF00FF0D-4EAC-D89A-11C1-3113FE37D91B}"/>
              </a:ext>
            </a:extLst>
          </p:cNvPr>
          <p:cNvSpPr/>
          <p:nvPr userDrawn="1"/>
        </p:nvSpPr>
        <p:spPr>
          <a:xfrm>
            <a:off x="0" y="1"/>
            <a:ext cx="20104099" cy="2813050"/>
          </a:xfrm>
          <a:custGeom>
            <a:avLst/>
            <a:gdLst/>
            <a:ahLst/>
            <a:cxnLst/>
            <a:rect l="l" t="t" r="r" b="b"/>
            <a:pathLst>
              <a:path w="19869785" h="3404870">
                <a:moveTo>
                  <a:pt x="19869423" y="0"/>
                </a:moveTo>
                <a:lnTo>
                  <a:pt x="0" y="0"/>
                </a:lnTo>
                <a:lnTo>
                  <a:pt x="0" y="3404605"/>
                </a:lnTo>
                <a:lnTo>
                  <a:pt x="19869423" y="3404605"/>
                </a:lnTo>
                <a:lnTo>
                  <a:pt x="19869423" y="0"/>
                </a:lnTo>
                <a:close/>
              </a:path>
            </a:pathLst>
          </a:custGeom>
          <a:solidFill>
            <a:srgbClr val="F17B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3" descr="$PPTXTitle">
            <a:extLst>
              <a:ext uri="{FF2B5EF4-FFF2-40B4-BE49-F238E27FC236}">
                <a16:creationId xmlns:a16="http://schemas.microsoft.com/office/drawing/2014/main" id="{7FC3CB89-B13D-B48D-BACD-11345AABA6E7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891576" y="450850"/>
            <a:ext cx="17304608" cy="1898014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ts val="8945"/>
              </a:lnSpc>
              <a:spcBef>
                <a:spcPts val="120"/>
              </a:spcBef>
            </a:pPr>
            <a:r>
              <a:rPr lang="it-IT" spc="-250" dirty="0"/>
              <a:t>Titolo della slide</a:t>
            </a:r>
            <a:endParaRPr spc="-105" dirty="0"/>
          </a:p>
          <a:p>
            <a:pPr marL="12700">
              <a:lnSpc>
                <a:spcPts val="5765"/>
              </a:lnSpc>
            </a:pPr>
            <a:r>
              <a:rPr lang="it-IT" sz="4850" dirty="0">
                <a:solidFill>
                  <a:schemeClr val="tx1"/>
                </a:solidFill>
              </a:rPr>
              <a:t>Sottotitolo della slide</a:t>
            </a:r>
            <a:endParaRPr sz="4850" dirty="0">
              <a:solidFill>
                <a:schemeClr val="tx1"/>
              </a:solidFill>
            </a:endParaRPr>
          </a:p>
        </p:txBody>
      </p:sp>
      <p:sp>
        <p:nvSpPr>
          <p:cNvPr id="9" name="object 4">
            <a:extLst>
              <a:ext uri="{FF2B5EF4-FFF2-40B4-BE49-F238E27FC236}">
                <a16:creationId xmlns:a16="http://schemas.microsoft.com/office/drawing/2014/main" id="{D99C67DC-CBC3-A2DE-6644-600CE5C95181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886781" y="3263900"/>
            <a:ext cx="17456874" cy="5078313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lang="it-IT" sz="6000" spc="-250" dirty="0"/>
              <a:t>Testo di grandi dimensioni</a:t>
            </a:r>
          </a:p>
          <a:p>
            <a:pPr>
              <a:lnSpc>
                <a:spcPct val="100000"/>
              </a:lnSpc>
              <a:spcBef>
                <a:spcPts val="120"/>
              </a:spcBef>
            </a:pPr>
            <a:endParaRPr lang="it-IT" sz="4400" b="0" dirty="0"/>
          </a:p>
          <a:p>
            <a:pPr>
              <a:lnSpc>
                <a:spcPct val="100000"/>
              </a:lnSpc>
              <a:spcBef>
                <a:spcPts val="120"/>
              </a:spcBef>
            </a:pPr>
            <a:r>
              <a:rPr lang="it-IT" sz="4400" b="0" dirty="0"/>
              <a:t>Testo di piccole dimensioni</a:t>
            </a:r>
          </a:p>
          <a:p>
            <a:pPr>
              <a:lnSpc>
                <a:spcPct val="100000"/>
              </a:lnSpc>
              <a:spcBef>
                <a:spcPts val="120"/>
              </a:spcBef>
            </a:pPr>
            <a:endParaRPr lang="it-IT" sz="4400" b="0" dirty="0"/>
          </a:p>
          <a:p>
            <a:pPr marL="685800" indent="-685800">
              <a:lnSpc>
                <a:spcPct val="100000"/>
              </a:lnSpc>
              <a:spcBef>
                <a:spcPts val="120"/>
              </a:spcBef>
              <a:buFont typeface="Arial" panose="020B0604020202020204" pitchFamily="34" charset="0"/>
              <a:buChar char="•"/>
            </a:pPr>
            <a:r>
              <a:rPr lang="it-IT" sz="4400" b="0" dirty="0"/>
              <a:t>Elenco puntato</a:t>
            </a:r>
          </a:p>
          <a:p>
            <a:pPr marL="685800" indent="-685800">
              <a:lnSpc>
                <a:spcPct val="100000"/>
              </a:lnSpc>
              <a:spcBef>
                <a:spcPts val="120"/>
              </a:spcBef>
              <a:buFont typeface="Arial" panose="020B0604020202020204" pitchFamily="34" charset="0"/>
              <a:buChar char="•"/>
            </a:pPr>
            <a:r>
              <a:rPr lang="it-IT" sz="4400" b="0" dirty="0"/>
              <a:t>Elenco puntato</a:t>
            </a:r>
          </a:p>
          <a:p>
            <a:pPr marL="685800" indent="-685800">
              <a:lnSpc>
                <a:spcPct val="100000"/>
              </a:lnSpc>
              <a:spcBef>
                <a:spcPts val="120"/>
              </a:spcBef>
              <a:buFont typeface="Arial" panose="020B0604020202020204" pitchFamily="34" charset="0"/>
              <a:buChar char="•"/>
            </a:pPr>
            <a:r>
              <a:rPr lang="it-IT" sz="4400" b="0" dirty="0"/>
              <a:t>Elenco puntato</a:t>
            </a:r>
            <a:endParaRPr sz="4400" b="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ina contenuto testuale con immagine o grafi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10509249" y="2813051"/>
            <a:ext cx="9594851" cy="860424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 dirty="0"/>
          </a:p>
        </p:txBody>
      </p:sp>
      <p:sp>
        <p:nvSpPr>
          <p:cNvPr id="11" name="object 2">
            <a:extLst>
              <a:ext uri="{FF2B5EF4-FFF2-40B4-BE49-F238E27FC236}">
                <a16:creationId xmlns:a16="http://schemas.microsoft.com/office/drawing/2014/main" id="{CF11AFB8-8016-AF11-3AA9-B5CE74C4B9A8}"/>
              </a:ext>
            </a:extLst>
          </p:cNvPr>
          <p:cNvSpPr/>
          <p:nvPr userDrawn="1"/>
        </p:nvSpPr>
        <p:spPr>
          <a:xfrm>
            <a:off x="0" y="1"/>
            <a:ext cx="20104099" cy="2813050"/>
          </a:xfrm>
          <a:custGeom>
            <a:avLst/>
            <a:gdLst/>
            <a:ahLst/>
            <a:cxnLst/>
            <a:rect l="l" t="t" r="r" b="b"/>
            <a:pathLst>
              <a:path w="19869785" h="3404870">
                <a:moveTo>
                  <a:pt x="19869423" y="0"/>
                </a:moveTo>
                <a:lnTo>
                  <a:pt x="0" y="0"/>
                </a:lnTo>
                <a:lnTo>
                  <a:pt x="0" y="3404605"/>
                </a:lnTo>
                <a:lnTo>
                  <a:pt x="19869423" y="3404605"/>
                </a:lnTo>
                <a:lnTo>
                  <a:pt x="19869423" y="0"/>
                </a:lnTo>
                <a:close/>
              </a:path>
            </a:pathLst>
          </a:custGeom>
          <a:solidFill>
            <a:srgbClr val="F17B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3" descr="$PPTXTitle">
            <a:extLst>
              <a:ext uri="{FF2B5EF4-FFF2-40B4-BE49-F238E27FC236}">
                <a16:creationId xmlns:a16="http://schemas.microsoft.com/office/drawing/2014/main" id="{36B06C68-A02C-95BB-F90E-D17E484F2B40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891576" y="450850"/>
            <a:ext cx="17304608" cy="1898014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ts val="8945"/>
              </a:lnSpc>
              <a:spcBef>
                <a:spcPts val="120"/>
              </a:spcBef>
            </a:pPr>
            <a:r>
              <a:rPr lang="it-IT" spc="-250" dirty="0"/>
              <a:t>Titolo della slide con immagine</a:t>
            </a:r>
            <a:endParaRPr spc="-105" dirty="0"/>
          </a:p>
          <a:p>
            <a:pPr marL="12700">
              <a:lnSpc>
                <a:spcPts val="5765"/>
              </a:lnSpc>
            </a:pPr>
            <a:r>
              <a:rPr lang="it-IT" sz="4850" dirty="0">
                <a:solidFill>
                  <a:schemeClr val="tx1"/>
                </a:solidFill>
              </a:rPr>
              <a:t>Sottotitolo della slide</a:t>
            </a:r>
            <a:endParaRPr sz="4850" dirty="0">
              <a:solidFill>
                <a:schemeClr val="tx1"/>
              </a:solidFill>
            </a:endParaRPr>
          </a:p>
        </p:txBody>
      </p:sp>
      <p:sp>
        <p:nvSpPr>
          <p:cNvPr id="13" name="object 4">
            <a:extLst>
              <a:ext uri="{FF2B5EF4-FFF2-40B4-BE49-F238E27FC236}">
                <a16:creationId xmlns:a16="http://schemas.microsoft.com/office/drawing/2014/main" id="{20CA3C3B-29DD-9F43-B495-757837567C0A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886781" y="3263900"/>
            <a:ext cx="8165269" cy="6014467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lang="it-IT" sz="6000" spc="-250" dirty="0"/>
              <a:t>Testo di grandi </a:t>
            </a:r>
          </a:p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lang="it-IT" sz="6000" spc="-250" dirty="0"/>
              <a:t>dimensioni</a:t>
            </a:r>
          </a:p>
          <a:p>
            <a:pPr>
              <a:lnSpc>
                <a:spcPct val="100000"/>
              </a:lnSpc>
              <a:spcBef>
                <a:spcPts val="120"/>
              </a:spcBef>
            </a:pPr>
            <a:endParaRPr lang="it-IT" sz="4400" b="0" dirty="0"/>
          </a:p>
          <a:p>
            <a:pPr>
              <a:lnSpc>
                <a:spcPct val="100000"/>
              </a:lnSpc>
              <a:spcBef>
                <a:spcPts val="120"/>
              </a:spcBef>
            </a:pPr>
            <a:r>
              <a:rPr lang="it-IT" sz="4400" b="0" dirty="0"/>
              <a:t>Testo di piccole dimensioni</a:t>
            </a:r>
          </a:p>
          <a:p>
            <a:pPr>
              <a:lnSpc>
                <a:spcPct val="100000"/>
              </a:lnSpc>
              <a:spcBef>
                <a:spcPts val="120"/>
              </a:spcBef>
            </a:pPr>
            <a:endParaRPr lang="it-IT" sz="4400" b="0" dirty="0"/>
          </a:p>
          <a:p>
            <a:pPr marL="685800" indent="-685800">
              <a:lnSpc>
                <a:spcPct val="100000"/>
              </a:lnSpc>
              <a:spcBef>
                <a:spcPts val="120"/>
              </a:spcBef>
              <a:buFont typeface="Arial" panose="020B0604020202020204" pitchFamily="34" charset="0"/>
              <a:buChar char="•"/>
            </a:pPr>
            <a:r>
              <a:rPr lang="it-IT" sz="4400" b="0" dirty="0"/>
              <a:t>Elenco puntato</a:t>
            </a:r>
          </a:p>
          <a:p>
            <a:pPr marL="685800" indent="-685800">
              <a:lnSpc>
                <a:spcPct val="100000"/>
              </a:lnSpc>
              <a:spcBef>
                <a:spcPts val="120"/>
              </a:spcBef>
              <a:buFont typeface="Arial" panose="020B0604020202020204" pitchFamily="34" charset="0"/>
              <a:buChar char="•"/>
            </a:pPr>
            <a:r>
              <a:rPr lang="it-IT" sz="4400" b="0" dirty="0"/>
              <a:t>Elenco puntato</a:t>
            </a:r>
          </a:p>
          <a:p>
            <a:pPr marL="685800" indent="-685800">
              <a:lnSpc>
                <a:spcPct val="100000"/>
              </a:lnSpc>
              <a:spcBef>
                <a:spcPts val="120"/>
              </a:spcBef>
              <a:buFont typeface="Arial" panose="020B0604020202020204" pitchFamily="34" charset="0"/>
              <a:buChar char="•"/>
            </a:pPr>
            <a:r>
              <a:rPr lang="it-IT" sz="4400" b="0" dirty="0"/>
              <a:t>Elenco puntato</a:t>
            </a:r>
            <a:endParaRPr sz="4400" b="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891442" y="739064"/>
            <a:ext cx="10758805" cy="18980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5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891576" y="4115460"/>
            <a:ext cx="10972165" cy="36601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500" b="1" i="0">
                <a:solidFill>
                  <a:srgbClr val="231F2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835394" y="10618089"/>
            <a:ext cx="6433312" cy="5708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1005205" y="10618089"/>
            <a:ext cx="4623943" cy="5708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10/5/2026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4474953" y="10618089"/>
            <a:ext cx="4623943" cy="5708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hyperlink" Target="https://www.bing.com/ck/a?!&amp;&amp;p=d01319e2b6e958c402b0c17c73fe70f0938eb6372c4ed3fec527de6b2e2de441JmltdHM9MTc5MTE1ODQwMA&amp;ptn=3&amp;ver=2&amp;hsh=4&amp;fclid=21f8d234-47f1-6add-1192-c5e946506b12&amp;psq=centro+per+le+famiglie+tigullio+instagram&amp;u=a1aHR0cHM6Ly93d3cuaW5zdGFncmFtLmNvbS9jZW50cm9fZmFtaWdsaWVfdGlndWxsaW8v" TargetMode="External"/><Relationship Id="rId7" Type="http://schemas.openxmlformats.org/officeDocument/2006/relationships/image" Target="../media/image10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8.png"/><Relationship Id="rId4" Type="http://schemas.openxmlformats.org/officeDocument/2006/relationships/hyperlink" Target="https://www.bing.com/ck/a?!&amp;&amp;p=48758289b3ac6fdd1fda770d4d32fac30845ce1e8edb126b6c5eea3c671da5f6JmltdHM9MTc5MTE1ODQwMA&amp;ptn=3&amp;ver=2&amp;hsh=4&amp;fclid=21f8d234-47f1-6add-1192-c5e946506b12&amp;psq=il+centro+per+le+famiglie+tigullio&amp;u=a1aHR0cHM6Ly93d3cuZmFjZWJvb2suY29tL3AvQ2VudHJvLXBlci1sZS1GYW1pZ2xpZS1UaWd1bGxpby0xMDAwNjM1MDQ2NDE1MzMv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0" y="9428836"/>
            <a:ext cx="20104099" cy="1988464"/>
          </a:xfrm>
          <a:custGeom>
            <a:avLst/>
            <a:gdLst/>
            <a:ahLst/>
            <a:cxnLst/>
            <a:rect l="l" t="t" r="r" b="b"/>
            <a:pathLst>
              <a:path w="19869785" h="1843404">
                <a:moveTo>
                  <a:pt x="19869423" y="0"/>
                </a:moveTo>
                <a:lnTo>
                  <a:pt x="0" y="0"/>
                </a:lnTo>
                <a:lnTo>
                  <a:pt x="0" y="1843365"/>
                </a:lnTo>
                <a:lnTo>
                  <a:pt x="19869423" y="1843365"/>
                </a:lnTo>
                <a:lnTo>
                  <a:pt x="19869423" y="0"/>
                </a:lnTo>
                <a:close/>
              </a:path>
            </a:pathLst>
          </a:custGeom>
          <a:solidFill>
            <a:schemeClr val="tx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0" y="-14456"/>
            <a:ext cx="20104099" cy="9443292"/>
          </a:xfrm>
          <a:custGeom>
            <a:avLst/>
            <a:gdLst/>
            <a:ahLst/>
            <a:cxnLst/>
            <a:rect l="l" t="t" r="r" b="b"/>
            <a:pathLst>
              <a:path w="19869785" h="9333230">
                <a:moveTo>
                  <a:pt x="19869568" y="0"/>
                </a:moveTo>
                <a:lnTo>
                  <a:pt x="0" y="0"/>
                </a:lnTo>
                <a:lnTo>
                  <a:pt x="0" y="9333185"/>
                </a:lnTo>
                <a:lnTo>
                  <a:pt x="19869568" y="9333185"/>
                </a:lnTo>
                <a:lnTo>
                  <a:pt x="19869568" y="0"/>
                </a:lnTo>
                <a:close/>
              </a:path>
            </a:pathLst>
          </a:custGeom>
          <a:solidFill>
            <a:srgbClr val="F17B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 descr="$PPTXTitle"/>
          <p:cNvSpPr txBox="1">
            <a:spLocks noGrp="1"/>
          </p:cNvSpPr>
          <p:nvPr>
            <p:ph type="title" idx="4294967295"/>
          </p:nvPr>
        </p:nvSpPr>
        <p:spPr>
          <a:xfrm>
            <a:off x="2501182" y="2492394"/>
            <a:ext cx="14367510" cy="117157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20"/>
              </a:spcBef>
            </a:pPr>
            <a:r>
              <a:rPr lang="it-IT" dirty="0"/>
              <a:t>Il Centro per le famiglie Tigullio</a:t>
            </a:r>
            <a:endParaRPr dirty="0"/>
          </a:p>
        </p:txBody>
      </p:sp>
      <p:sp>
        <p:nvSpPr>
          <p:cNvPr id="6" name="object 6"/>
          <p:cNvSpPr txBox="1"/>
          <p:nvPr/>
        </p:nvSpPr>
        <p:spPr>
          <a:xfrm>
            <a:off x="2501302" y="3629227"/>
            <a:ext cx="16618547" cy="2305118"/>
          </a:xfrm>
          <a:prstGeom prst="rect">
            <a:avLst/>
          </a:prstGeom>
        </p:spPr>
        <p:txBody>
          <a:bodyPr vert="horz" wrap="square" lIns="0" tIns="136525" rIns="0" bIns="0" rtlCol="0">
            <a:spAutoFit/>
          </a:bodyPr>
          <a:lstStyle/>
          <a:p>
            <a:pPr marL="12700" marR="22860" indent="-635">
              <a:lnSpc>
                <a:spcPts val="4890"/>
              </a:lnSpc>
              <a:spcBef>
                <a:spcPts val="1075"/>
              </a:spcBef>
            </a:pPr>
            <a:r>
              <a:rPr lang="it-IT" sz="4850" b="1" dirty="0">
                <a:solidFill>
                  <a:srgbClr val="231F20"/>
                </a:solidFill>
                <a:latin typeface="Arial"/>
                <a:cs typeface="Arial"/>
              </a:rPr>
              <a:t>10 anni vissuti insieme alle famiglie del territorio</a:t>
            </a:r>
          </a:p>
          <a:p>
            <a:pPr marL="12700" marR="22860" indent="-635">
              <a:lnSpc>
                <a:spcPts val="4890"/>
              </a:lnSpc>
              <a:spcBef>
                <a:spcPts val="1075"/>
              </a:spcBef>
            </a:pPr>
            <a:endParaRPr lang="it-IT" sz="4850" b="1" dirty="0">
              <a:solidFill>
                <a:srgbClr val="231F20"/>
              </a:solidFill>
              <a:latin typeface="Arial"/>
              <a:cs typeface="Arial"/>
            </a:endParaRPr>
          </a:p>
          <a:p>
            <a:pPr marL="12700" marR="22860" indent="-635">
              <a:lnSpc>
                <a:spcPts val="4890"/>
              </a:lnSpc>
              <a:spcBef>
                <a:spcPts val="1075"/>
              </a:spcBef>
            </a:pPr>
            <a:endParaRPr sz="4800" dirty="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437365" y="9899650"/>
            <a:ext cx="4770120" cy="7080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ts val="2840"/>
              </a:lnSpc>
              <a:spcBef>
                <a:spcPts val="95"/>
              </a:spcBef>
            </a:pPr>
            <a:r>
              <a:rPr sz="2450" b="1" spc="-12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Conferenza</a:t>
            </a:r>
            <a:r>
              <a:rPr sz="2450" b="1" spc="-24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0" b="1" spc="-11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nazionale</a:t>
            </a:r>
            <a:r>
              <a:rPr sz="2450" b="1" spc="-23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0" b="1" spc="-114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sulla</a:t>
            </a:r>
            <a:r>
              <a:rPr sz="2450" b="1" spc="-23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0" b="1" spc="-6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famiglia</a:t>
            </a:r>
            <a:endParaRPr sz="245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3970">
              <a:lnSpc>
                <a:spcPts val="2540"/>
              </a:lnSpc>
            </a:pPr>
            <a:r>
              <a:rPr sz="2200" spc="-70" dirty="0">
                <a:solidFill>
                  <a:srgbClr val="F17B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Ottobre</a:t>
            </a:r>
            <a:r>
              <a:rPr sz="2200" spc="-220" dirty="0">
                <a:solidFill>
                  <a:srgbClr val="F17B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200" spc="-90" dirty="0">
                <a:solidFill>
                  <a:srgbClr val="F17B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sz="2200" spc="-215" dirty="0">
                <a:solidFill>
                  <a:srgbClr val="F17B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200" spc="-55" dirty="0">
                <a:solidFill>
                  <a:srgbClr val="F17B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Dicembre</a:t>
            </a:r>
            <a:r>
              <a:rPr sz="2200" spc="-215" dirty="0">
                <a:solidFill>
                  <a:srgbClr val="F17B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200" spc="-20" dirty="0">
                <a:solidFill>
                  <a:srgbClr val="F17B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2026</a:t>
            </a:r>
            <a:endParaRPr sz="2200" dirty="0">
              <a:solidFill>
                <a:srgbClr val="F17B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314248" y="9926960"/>
            <a:ext cx="709141" cy="796256"/>
          </a:xfrm>
          <a:prstGeom prst="rect">
            <a:avLst/>
          </a:prstGeom>
        </p:spPr>
      </p:pic>
      <p:sp>
        <p:nvSpPr>
          <p:cNvPr id="10" name="object 10"/>
          <p:cNvSpPr/>
          <p:nvPr/>
        </p:nvSpPr>
        <p:spPr>
          <a:xfrm>
            <a:off x="0" y="-27715"/>
            <a:ext cx="20104100" cy="1988463"/>
          </a:xfrm>
          <a:custGeom>
            <a:avLst/>
            <a:gdLst/>
            <a:ahLst/>
            <a:cxnLst/>
            <a:rect l="l" t="t" r="r" b="b"/>
            <a:pathLst>
              <a:path w="19869785" h="1843405">
                <a:moveTo>
                  <a:pt x="19869423" y="0"/>
                </a:moveTo>
                <a:lnTo>
                  <a:pt x="0" y="0"/>
                </a:lnTo>
                <a:lnTo>
                  <a:pt x="0" y="1843365"/>
                </a:lnTo>
                <a:lnTo>
                  <a:pt x="19869423" y="1843365"/>
                </a:lnTo>
                <a:lnTo>
                  <a:pt x="19869423" y="0"/>
                </a:lnTo>
                <a:close/>
              </a:path>
            </a:pathLst>
          </a:custGeom>
          <a:solidFill>
            <a:srgbClr val="BA61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11182270" y="9899650"/>
            <a:ext cx="5939790" cy="78374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6400"/>
              </a:lnSpc>
              <a:spcBef>
                <a:spcPts val="100"/>
              </a:spcBef>
            </a:pPr>
            <a:r>
              <a:rPr sz="2450" b="1" spc="-8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Presidenza</a:t>
            </a:r>
            <a:r>
              <a:rPr sz="2450" b="1" spc="-1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0" b="1" spc="-6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</a:t>
            </a:r>
            <a:r>
              <a:rPr sz="2450" b="1" spc="-9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0" b="1" spc="-7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Consiglio</a:t>
            </a:r>
            <a:r>
              <a:rPr sz="2450" b="1" spc="-9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0" b="1" spc="-6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dei</a:t>
            </a:r>
            <a:r>
              <a:rPr sz="2450" b="1" spc="-1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0" b="1" spc="-1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Ministri </a:t>
            </a:r>
            <a:r>
              <a:rPr sz="2450" b="1" spc="-7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Dipartimento</a:t>
            </a:r>
            <a:r>
              <a:rPr sz="2450" b="1" spc="-10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0" b="1" spc="-6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</a:t>
            </a:r>
            <a:r>
              <a:rPr sz="2450" b="1" spc="-1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0" b="1" spc="-5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</a:t>
            </a:r>
            <a:r>
              <a:rPr sz="2450" b="1" spc="-1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0" b="1" spc="-7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politiche</a:t>
            </a:r>
            <a:r>
              <a:rPr sz="2450" b="1" spc="-10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0" b="1" spc="-7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della</a:t>
            </a:r>
            <a:r>
              <a:rPr sz="2450" b="1" spc="-1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0" b="1" spc="-4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famiglia</a:t>
            </a:r>
            <a:endParaRPr sz="245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438568" y="552899"/>
            <a:ext cx="3963670" cy="975994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3300" b="1" spc="10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sz="3300" b="1" spc="-37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3300" b="1" spc="-12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Centri</a:t>
            </a:r>
            <a:r>
              <a:rPr sz="3300" b="1" spc="-37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3300" b="1" spc="-8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</a:t>
            </a:r>
            <a:r>
              <a:rPr sz="3300" b="1" spc="-37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3300" b="1" spc="-9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sz="3300" b="1" spc="-37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3300" b="1" spc="-11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famiglia</a:t>
            </a:r>
            <a:endParaRPr sz="33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850" spc="-2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Milano</a:t>
            </a:r>
            <a:r>
              <a:rPr sz="2850" spc="-3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5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  <a:r>
              <a:rPr sz="2850" spc="-3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50" spc="-5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ottobre</a:t>
            </a:r>
            <a:r>
              <a:rPr sz="2850" spc="-29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50" spc="-2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2026</a:t>
            </a:r>
            <a:endParaRPr sz="28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object 6">
            <a:extLst>
              <a:ext uri="{FF2B5EF4-FFF2-40B4-BE49-F238E27FC236}">
                <a16:creationId xmlns:a16="http://schemas.microsoft.com/office/drawing/2014/main" id="{70ED5F5C-8A42-0910-78FC-C336C233FE8F}"/>
              </a:ext>
            </a:extLst>
          </p:cNvPr>
          <p:cNvSpPr txBox="1"/>
          <p:nvPr/>
        </p:nvSpPr>
        <p:spPr>
          <a:xfrm>
            <a:off x="2501302" y="5924557"/>
            <a:ext cx="17602797" cy="1746568"/>
          </a:xfrm>
          <a:prstGeom prst="rect">
            <a:avLst/>
          </a:prstGeom>
        </p:spPr>
        <p:txBody>
          <a:bodyPr vert="horz" wrap="square" lIns="0" tIns="136525" rIns="0" bIns="0" rtlCol="0">
            <a:spAutoFit/>
          </a:bodyPr>
          <a:lstStyle/>
          <a:p>
            <a:pPr marL="12700">
              <a:lnSpc>
                <a:spcPts val="6695"/>
              </a:lnSpc>
              <a:spcBef>
                <a:spcPts val="5"/>
              </a:spcBef>
            </a:pPr>
            <a:r>
              <a:rPr lang="it-IT" sz="4000" b="1" spc="-335" dirty="0">
                <a:solidFill>
                  <a:srgbClr val="FFFFFF"/>
                </a:solidFill>
                <a:latin typeface="Arial"/>
                <a:cs typeface="Arial"/>
              </a:rPr>
              <a:t>Roberta Ferrarini, Pedagogista A.T.S. 15 Chiavarese</a:t>
            </a:r>
          </a:p>
          <a:p>
            <a:pPr marL="12700">
              <a:lnSpc>
                <a:spcPts val="6695"/>
              </a:lnSpc>
              <a:spcBef>
                <a:spcPts val="5"/>
              </a:spcBef>
            </a:pPr>
            <a:r>
              <a:rPr lang="it-IT" sz="4000" b="1" spc="-335" dirty="0">
                <a:solidFill>
                  <a:srgbClr val="FFFFFF"/>
                </a:solidFill>
                <a:latin typeface="Arial"/>
                <a:cs typeface="Arial"/>
              </a:rPr>
              <a:t>Ilaria Forcella, Responsabile Centro Famiglie Tigullio, Sentiero di Arianna Coop. Soc.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76AF7D-0E98-3F48-7441-A578E87D0D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D2F7F47B-4CED-3CBC-7125-F17866D32B4B}"/>
              </a:ext>
            </a:extLst>
          </p:cNvPr>
          <p:cNvSpPr/>
          <p:nvPr/>
        </p:nvSpPr>
        <p:spPr>
          <a:xfrm>
            <a:off x="0" y="1"/>
            <a:ext cx="20104099" cy="2813050"/>
          </a:xfrm>
          <a:custGeom>
            <a:avLst/>
            <a:gdLst/>
            <a:ahLst/>
            <a:cxnLst/>
            <a:rect l="l" t="t" r="r" b="b"/>
            <a:pathLst>
              <a:path w="19869785" h="3404870">
                <a:moveTo>
                  <a:pt x="19869423" y="0"/>
                </a:moveTo>
                <a:lnTo>
                  <a:pt x="0" y="0"/>
                </a:lnTo>
                <a:lnTo>
                  <a:pt x="0" y="3404605"/>
                </a:lnTo>
                <a:lnTo>
                  <a:pt x="19869423" y="3404605"/>
                </a:lnTo>
                <a:lnTo>
                  <a:pt x="19869423" y="0"/>
                </a:lnTo>
                <a:close/>
              </a:path>
            </a:pathLst>
          </a:custGeom>
          <a:solidFill>
            <a:srgbClr val="F17B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 descr="$PPTXTitle">
            <a:extLst>
              <a:ext uri="{FF2B5EF4-FFF2-40B4-BE49-F238E27FC236}">
                <a16:creationId xmlns:a16="http://schemas.microsoft.com/office/drawing/2014/main" id="{1CF94696-9989-12CF-0C8D-1A1F3E35F32D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60450" y="450850"/>
            <a:ext cx="17304608" cy="1898014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ts val="8945"/>
              </a:lnSpc>
              <a:spcBef>
                <a:spcPts val="120"/>
              </a:spcBef>
            </a:pPr>
            <a:r>
              <a:rPr lang="it-IT" spc="-250" dirty="0"/>
              <a:t>La nostra storia</a:t>
            </a:r>
            <a:endParaRPr spc="-105" dirty="0"/>
          </a:p>
          <a:p>
            <a:pPr marL="12700">
              <a:lnSpc>
                <a:spcPts val="5765"/>
              </a:lnSpc>
            </a:pPr>
            <a:r>
              <a:rPr lang="it-IT" sz="4850" dirty="0">
                <a:solidFill>
                  <a:schemeClr val="tx1"/>
                </a:solidFill>
              </a:rPr>
              <a:t>Da dove siamo partiti: le risorse</a:t>
            </a:r>
            <a:endParaRPr sz="4850" dirty="0">
              <a:solidFill>
                <a:schemeClr val="tx1"/>
              </a:solidFill>
            </a:endParaRPr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EF1FCFED-35F8-C36D-E46D-BED638FEA75F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984250" y="2852098"/>
            <a:ext cx="18710638" cy="938719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 rtl="0">
              <a:spcBef>
                <a:spcPts val="120"/>
              </a:spcBef>
            </a:pPr>
            <a:r>
              <a:rPr lang="it-IT" sz="6000" spc="-250" dirty="0"/>
              <a:t>Novembre 2016: </a:t>
            </a:r>
            <a:r>
              <a:rPr lang="it-IT" sz="6000" b="0" dirty="0"/>
              <a:t>nasce il Centro per le Famiglie Tigullio</a:t>
            </a:r>
          </a:p>
        </p:txBody>
      </p:sp>
      <p:sp>
        <p:nvSpPr>
          <p:cNvPr id="6" name="Ovale 5">
            <a:extLst>
              <a:ext uri="{FF2B5EF4-FFF2-40B4-BE49-F238E27FC236}">
                <a16:creationId xmlns:a16="http://schemas.microsoft.com/office/drawing/2014/main" id="{B98E5C30-2688-B81F-3050-1101B5BA5B70}"/>
              </a:ext>
            </a:extLst>
          </p:cNvPr>
          <p:cNvSpPr/>
          <p:nvPr/>
        </p:nvSpPr>
        <p:spPr>
          <a:xfrm>
            <a:off x="6224063" y="3790817"/>
            <a:ext cx="2071541" cy="1917833"/>
          </a:xfrm>
          <a:prstGeom prst="ellipse">
            <a:avLst/>
          </a:prstGeom>
          <a:solidFill>
            <a:srgbClr val="F17B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400" dirty="0">
                <a:latin typeface="Arial" panose="020B0604020202020204" pitchFamily="34" charset="0"/>
                <a:cs typeface="Arial" panose="020B0604020202020204" pitchFamily="34" charset="0"/>
              </a:rPr>
              <a:t>DSS</a:t>
            </a:r>
            <a:r>
              <a:rPr lang="it-IT" sz="2400" b="1" dirty="0">
                <a:latin typeface="Arial" panose="020B0604020202020204" pitchFamily="34" charset="0"/>
                <a:cs typeface="Arial" panose="020B0604020202020204" pitchFamily="34" charset="0"/>
              </a:rPr>
              <a:t>*</a:t>
            </a:r>
            <a:r>
              <a:rPr lang="it-IT" sz="2400" dirty="0">
                <a:latin typeface="Arial" panose="020B0604020202020204" pitchFamily="34" charset="0"/>
                <a:cs typeface="Arial" panose="020B0604020202020204" pitchFamily="34" charset="0"/>
              </a:rPr>
              <a:t> 14 Rapallo, Comune capofila</a:t>
            </a:r>
          </a:p>
        </p:txBody>
      </p:sp>
      <p:sp>
        <p:nvSpPr>
          <p:cNvPr id="8" name="Ovale 7">
            <a:extLst>
              <a:ext uri="{FF2B5EF4-FFF2-40B4-BE49-F238E27FC236}">
                <a16:creationId xmlns:a16="http://schemas.microsoft.com/office/drawing/2014/main" id="{8E5DB873-5DE0-3299-664D-FF73A458A2CF}"/>
              </a:ext>
            </a:extLst>
          </p:cNvPr>
          <p:cNvSpPr/>
          <p:nvPr/>
        </p:nvSpPr>
        <p:spPr>
          <a:xfrm>
            <a:off x="6174463" y="6241026"/>
            <a:ext cx="2303988" cy="2056527"/>
          </a:xfrm>
          <a:prstGeom prst="ellipse">
            <a:avLst/>
          </a:prstGeom>
          <a:solidFill>
            <a:srgbClr val="F17B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400" dirty="0">
                <a:latin typeface="Arial" panose="020B0604020202020204" pitchFamily="34" charset="0"/>
                <a:cs typeface="Arial" panose="020B0604020202020204" pitchFamily="34" charset="0"/>
              </a:rPr>
              <a:t>DSS</a:t>
            </a:r>
            <a:r>
              <a:rPr lang="it-IT" sz="2400" b="1" dirty="0">
                <a:latin typeface="Arial" panose="020B0604020202020204" pitchFamily="34" charset="0"/>
                <a:cs typeface="Arial" panose="020B0604020202020204" pitchFamily="34" charset="0"/>
              </a:rPr>
              <a:t>*</a:t>
            </a:r>
            <a:r>
              <a:rPr lang="it-IT" sz="2400" dirty="0">
                <a:latin typeface="Arial" panose="020B0604020202020204" pitchFamily="34" charset="0"/>
                <a:cs typeface="Arial" panose="020B0604020202020204" pitchFamily="34" charset="0"/>
              </a:rPr>
              <a:t> 15, Chiavari, Comune capofila</a:t>
            </a:r>
          </a:p>
        </p:txBody>
      </p:sp>
      <p:sp>
        <p:nvSpPr>
          <p:cNvPr id="12" name="Freccia a destra 11">
            <a:extLst>
              <a:ext uri="{FF2B5EF4-FFF2-40B4-BE49-F238E27FC236}">
                <a16:creationId xmlns:a16="http://schemas.microsoft.com/office/drawing/2014/main" id="{DCCC7680-DEDB-037D-414A-2429F90D05EF}"/>
              </a:ext>
            </a:extLst>
          </p:cNvPr>
          <p:cNvSpPr/>
          <p:nvPr/>
        </p:nvSpPr>
        <p:spPr>
          <a:xfrm>
            <a:off x="4808937" y="6830372"/>
            <a:ext cx="939322" cy="352975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8" name="Segno di addizione 17">
            <a:extLst>
              <a:ext uri="{FF2B5EF4-FFF2-40B4-BE49-F238E27FC236}">
                <a16:creationId xmlns:a16="http://schemas.microsoft.com/office/drawing/2014/main" id="{B3D6AA55-FF1E-86AA-CEBA-C488A8EF1066}"/>
              </a:ext>
            </a:extLst>
          </p:cNvPr>
          <p:cNvSpPr/>
          <p:nvPr/>
        </p:nvSpPr>
        <p:spPr>
          <a:xfrm flipV="1">
            <a:off x="7045274" y="5765569"/>
            <a:ext cx="429118" cy="418538"/>
          </a:xfrm>
          <a:prstGeom prst="mathPlus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22" name="Rettangolo con angoli arrotondati 21">
            <a:extLst>
              <a:ext uri="{FF2B5EF4-FFF2-40B4-BE49-F238E27FC236}">
                <a16:creationId xmlns:a16="http://schemas.microsoft.com/office/drawing/2014/main" id="{9A86F6A0-2942-28C0-F9E2-3EAC8A31031B}"/>
              </a:ext>
            </a:extLst>
          </p:cNvPr>
          <p:cNvSpPr/>
          <p:nvPr/>
        </p:nvSpPr>
        <p:spPr>
          <a:xfrm>
            <a:off x="1106135" y="6241027"/>
            <a:ext cx="3276599" cy="1623674"/>
          </a:xfrm>
          <a:prstGeom prst="roundRect">
            <a:avLst/>
          </a:prstGeom>
          <a:solidFill>
            <a:srgbClr val="F17B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400" dirty="0">
                <a:latin typeface="Arial" panose="020B0604020202020204" pitchFamily="34" charset="0"/>
                <a:cs typeface="Arial" panose="020B0604020202020204" pitchFamily="34" charset="0"/>
              </a:rPr>
              <a:t>Fondo Nazionale per le Politiche per la Famiglia 2016</a:t>
            </a:r>
          </a:p>
        </p:txBody>
      </p:sp>
      <p:sp>
        <p:nvSpPr>
          <p:cNvPr id="24" name="Rettangolo con angoli arrotondati 23">
            <a:extLst>
              <a:ext uri="{FF2B5EF4-FFF2-40B4-BE49-F238E27FC236}">
                <a16:creationId xmlns:a16="http://schemas.microsoft.com/office/drawing/2014/main" id="{70C1FF77-9DB4-6C79-1910-529E79B5B8D5}"/>
              </a:ext>
            </a:extLst>
          </p:cNvPr>
          <p:cNvSpPr/>
          <p:nvPr/>
        </p:nvSpPr>
        <p:spPr>
          <a:xfrm>
            <a:off x="10256278" y="6229762"/>
            <a:ext cx="3276600" cy="1623674"/>
          </a:xfrm>
          <a:prstGeom prst="roundRect">
            <a:avLst/>
          </a:prstGeom>
          <a:solidFill>
            <a:srgbClr val="F17B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400" dirty="0">
                <a:latin typeface="Arial" panose="020B0604020202020204" pitchFamily="34" charset="0"/>
                <a:cs typeface="Arial" panose="020B0604020202020204" pitchFamily="34" charset="0"/>
              </a:rPr>
              <a:t>Centro per le famiglie Tigullio</a:t>
            </a:r>
          </a:p>
        </p:txBody>
      </p:sp>
      <p:sp>
        <p:nvSpPr>
          <p:cNvPr id="26" name="Rettangolo con angoli arrotondati 25">
            <a:extLst>
              <a:ext uri="{FF2B5EF4-FFF2-40B4-BE49-F238E27FC236}">
                <a16:creationId xmlns:a16="http://schemas.microsoft.com/office/drawing/2014/main" id="{A85D6349-11C9-AF5E-4E10-95F451AA2AED}"/>
              </a:ext>
            </a:extLst>
          </p:cNvPr>
          <p:cNvSpPr/>
          <p:nvPr/>
        </p:nvSpPr>
        <p:spPr>
          <a:xfrm>
            <a:off x="15528989" y="6194345"/>
            <a:ext cx="3276600" cy="1625027"/>
          </a:xfrm>
          <a:prstGeom prst="roundRect">
            <a:avLst/>
          </a:prstGeom>
          <a:solidFill>
            <a:srgbClr val="F17B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400" dirty="0">
                <a:latin typeface="Arial" panose="020B0604020202020204" pitchFamily="34" charset="0"/>
                <a:cs typeface="Arial" panose="020B0604020202020204" pitchFamily="34" charset="0"/>
              </a:rPr>
              <a:t>Sentiero di Arianna Coop. Soc. Ente gestore</a:t>
            </a:r>
          </a:p>
        </p:txBody>
      </p:sp>
      <p:sp>
        <p:nvSpPr>
          <p:cNvPr id="28" name="Ovale 27">
            <a:extLst>
              <a:ext uri="{FF2B5EF4-FFF2-40B4-BE49-F238E27FC236}">
                <a16:creationId xmlns:a16="http://schemas.microsoft.com/office/drawing/2014/main" id="{686D04F3-CAED-216C-492F-D8D6F24DFFD0}"/>
              </a:ext>
            </a:extLst>
          </p:cNvPr>
          <p:cNvSpPr/>
          <p:nvPr/>
        </p:nvSpPr>
        <p:spPr>
          <a:xfrm>
            <a:off x="6193295" y="8832850"/>
            <a:ext cx="2303988" cy="2133600"/>
          </a:xfrm>
          <a:prstGeom prst="ellipse">
            <a:avLst/>
          </a:prstGeom>
          <a:solidFill>
            <a:srgbClr val="F17B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400" dirty="0">
                <a:latin typeface="Arial" panose="020B0604020202020204" pitchFamily="34" charset="0"/>
                <a:cs typeface="Arial" panose="020B0604020202020204" pitchFamily="34" charset="0"/>
              </a:rPr>
              <a:t>DSS</a:t>
            </a:r>
            <a:r>
              <a:rPr lang="it-IT" sz="2400" b="1" dirty="0">
                <a:latin typeface="Arial" panose="020B0604020202020204" pitchFamily="34" charset="0"/>
                <a:cs typeface="Arial" panose="020B0604020202020204" pitchFamily="34" charset="0"/>
              </a:rPr>
              <a:t>*</a:t>
            </a:r>
            <a:r>
              <a:rPr lang="it-IT" sz="2400" dirty="0">
                <a:latin typeface="Arial" panose="020B0604020202020204" pitchFamily="34" charset="0"/>
                <a:cs typeface="Arial" panose="020B0604020202020204" pitchFamily="34" charset="0"/>
              </a:rPr>
              <a:t> 16, Sestri Levante, Comune capofila</a:t>
            </a:r>
          </a:p>
        </p:txBody>
      </p:sp>
      <p:sp>
        <p:nvSpPr>
          <p:cNvPr id="30" name="Freccia a destra 29">
            <a:extLst>
              <a:ext uri="{FF2B5EF4-FFF2-40B4-BE49-F238E27FC236}">
                <a16:creationId xmlns:a16="http://schemas.microsoft.com/office/drawing/2014/main" id="{B5D5D7EA-CE14-266A-5CD0-DD241A3E36C9}"/>
              </a:ext>
            </a:extLst>
          </p:cNvPr>
          <p:cNvSpPr/>
          <p:nvPr/>
        </p:nvSpPr>
        <p:spPr>
          <a:xfrm>
            <a:off x="8771408" y="6731351"/>
            <a:ext cx="939322" cy="352975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2" name="Freccia a destra 31">
            <a:extLst>
              <a:ext uri="{FF2B5EF4-FFF2-40B4-BE49-F238E27FC236}">
                <a16:creationId xmlns:a16="http://schemas.microsoft.com/office/drawing/2014/main" id="{2CABCBA9-B5F6-79F8-E563-50E962A66BB7}"/>
              </a:ext>
            </a:extLst>
          </p:cNvPr>
          <p:cNvSpPr/>
          <p:nvPr/>
        </p:nvSpPr>
        <p:spPr>
          <a:xfrm>
            <a:off x="14078426" y="6731351"/>
            <a:ext cx="939322" cy="352975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4" name="Segno di addizione 33">
            <a:extLst>
              <a:ext uri="{FF2B5EF4-FFF2-40B4-BE49-F238E27FC236}">
                <a16:creationId xmlns:a16="http://schemas.microsoft.com/office/drawing/2014/main" id="{0B71E282-BE46-0810-9B8A-C527C944ED3C}"/>
              </a:ext>
            </a:extLst>
          </p:cNvPr>
          <p:cNvSpPr/>
          <p:nvPr/>
        </p:nvSpPr>
        <p:spPr>
          <a:xfrm flipV="1">
            <a:off x="7130730" y="8355933"/>
            <a:ext cx="429118" cy="418538"/>
          </a:xfrm>
          <a:prstGeom prst="mathPlus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405F5DE3-D5EB-440C-4CF3-1287FBAC36D7}"/>
              </a:ext>
            </a:extLst>
          </p:cNvPr>
          <p:cNvSpPr txBox="1"/>
          <p:nvPr/>
        </p:nvSpPr>
        <p:spPr>
          <a:xfrm>
            <a:off x="11576050" y="9643528"/>
            <a:ext cx="8382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/>
              <a:t>*</a:t>
            </a:r>
            <a:r>
              <a:rPr lang="it-IT" sz="2400" i="1" dirty="0"/>
              <a:t>Oggi Ambiti Territoriali Sociali (ATS), ai sensi della L.R. 12/2006 "Promozione del sistema integrato di servizi sociali e sociosanitari", come modificata dalla L.R. 25/2013 e, da ultimo, dalla L.R. 20/2023.</a:t>
            </a: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FAF109BF-5D7C-CC26-9D79-6700CF17C3A6}"/>
              </a:ext>
            </a:extLst>
          </p:cNvPr>
          <p:cNvSpPr txBox="1"/>
          <p:nvPr/>
        </p:nvSpPr>
        <p:spPr>
          <a:xfrm>
            <a:off x="13718588" y="6012604"/>
            <a:ext cx="16246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Procedura di affidamento</a:t>
            </a:r>
          </a:p>
        </p:txBody>
      </p:sp>
    </p:spTree>
    <p:extLst>
      <p:ext uri="{BB962C8B-B14F-4D97-AF65-F5344CB8AC3E}">
        <p14:creationId xmlns:p14="http://schemas.microsoft.com/office/powerpoint/2010/main" val="21709453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"/>
            <a:ext cx="20104099" cy="2813050"/>
          </a:xfrm>
          <a:custGeom>
            <a:avLst/>
            <a:gdLst/>
            <a:ahLst/>
            <a:cxnLst/>
            <a:rect l="l" t="t" r="r" b="b"/>
            <a:pathLst>
              <a:path w="19869785" h="3404870">
                <a:moveTo>
                  <a:pt x="19869423" y="0"/>
                </a:moveTo>
                <a:lnTo>
                  <a:pt x="0" y="0"/>
                </a:lnTo>
                <a:lnTo>
                  <a:pt x="0" y="3404605"/>
                </a:lnTo>
                <a:lnTo>
                  <a:pt x="19869423" y="3404605"/>
                </a:lnTo>
                <a:lnTo>
                  <a:pt x="19869423" y="0"/>
                </a:lnTo>
                <a:close/>
              </a:path>
            </a:pathLst>
          </a:custGeom>
          <a:solidFill>
            <a:srgbClr val="F17B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 descr="$PPTXTitle"/>
          <p:cNvSpPr txBox="1">
            <a:spLocks noGrp="1"/>
          </p:cNvSpPr>
          <p:nvPr>
            <p:ph type="title" idx="4294967295"/>
          </p:nvPr>
        </p:nvSpPr>
        <p:spPr>
          <a:xfrm>
            <a:off x="679450" y="450850"/>
            <a:ext cx="17304608" cy="1898014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ts val="8945"/>
              </a:lnSpc>
              <a:spcBef>
                <a:spcPts val="120"/>
              </a:spcBef>
            </a:pPr>
            <a:r>
              <a:rPr lang="it-IT" spc="-250" dirty="0"/>
              <a:t>La nostra storia</a:t>
            </a:r>
            <a:endParaRPr spc="-105" dirty="0"/>
          </a:p>
          <a:p>
            <a:pPr marL="12700">
              <a:lnSpc>
                <a:spcPts val="5765"/>
              </a:lnSpc>
            </a:pPr>
            <a:r>
              <a:rPr lang="it-IT" sz="4850" dirty="0">
                <a:solidFill>
                  <a:schemeClr val="tx1"/>
                </a:solidFill>
              </a:rPr>
              <a:t>Costruire uno spazio insieme alle famiglie </a:t>
            </a:r>
            <a:endParaRPr sz="4850" dirty="0">
              <a:solidFill>
                <a:schemeClr val="tx1"/>
              </a:solidFill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body" idx="4294967295"/>
          </p:nvPr>
        </p:nvSpPr>
        <p:spPr>
          <a:xfrm>
            <a:off x="603250" y="2965450"/>
            <a:ext cx="19126199" cy="8032968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lang="it-IT" sz="6000" spc="-250" dirty="0"/>
              <a:t>Un appartamento al primo piano, nel centro della città di Chiavari</a:t>
            </a:r>
            <a:endParaRPr lang="it-IT" sz="4400" b="0" dirty="0"/>
          </a:p>
          <a:p>
            <a:pPr>
              <a:lnSpc>
                <a:spcPct val="100000"/>
              </a:lnSpc>
              <a:spcBef>
                <a:spcPts val="120"/>
              </a:spcBef>
            </a:pPr>
            <a:r>
              <a:rPr lang="it-IT" sz="4400" b="0" dirty="0"/>
              <a:t>Un luogo conviviale con proposte pensate per famiglie e bambini di diverse fasce d’età:</a:t>
            </a:r>
          </a:p>
          <a:p>
            <a:pPr marL="571500" indent="-571500">
              <a:lnSpc>
                <a:spcPct val="100000"/>
              </a:lnSpc>
              <a:spcBef>
                <a:spcPts val="120"/>
              </a:spcBef>
              <a:buFont typeface="Arial" panose="020B0604020202020204" pitchFamily="34" charset="0"/>
              <a:buChar char="•"/>
            </a:pPr>
            <a:r>
              <a:rPr lang="it-IT" sz="4400" dirty="0"/>
              <a:t>Laboratori genitori bambini: </a:t>
            </a:r>
            <a:r>
              <a:rPr lang="it-IT" sz="4400" b="0" dirty="0"/>
              <a:t>yoga, arteterapia e musicoterapia</a:t>
            </a:r>
          </a:p>
          <a:p>
            <a:pPr marL="571500" indent="-571500">
              <a:lnSpc>
                <a:spcPct val="100000"/>
              </a:lnSpc>
              <a:spcBef>
                <a:spcPts val="120"/>
              </a:spcBef>
              <a:buFont typeface="Arial" panose="020B0604020202020204" pitchFamily="34" charset="0"/>
              <a:buChar char="•"/>
            </a:pPr>
            <a:r>
              <a:rPr lang="it-IT" sz="4400" dirty="0"/>
              <a:t>Il tè delle mamme: </a:t>
            </a:r>
            <a:r>
              <a:rPr lang="it-IT" sz="4400" b="0" dirty="0"/>
              <a:t>un momento di dialogo dedicato alle mamme</a:t>
            </a:r>
          </a:p>
          <a:p>
            <a:pPr marL="571500" indent="-571500">
              <a:lnSpc>
                <a:spcPct val="100000"/>
              </a:lnSpc>
              <a:spcBef>
                <a:spcPts val="120"/>
              </a:spcBef>
              <a:buFont typeface="Arial" panose="020B0604020202020204" pitchFamily="34" charset="0"/>
              <a:buChar char="•"/>
            </a:pPr>
            <a:r>
              <a:rPr lang="it-IT" sz="4400" dirty="0"/>
              <a:t>Gruppi di sostegno alla genitorialità </a:t>
            </a:r>
            <a:r>
              <a:rPr lang="it-IT" sz="4400" b="0" dirty="0"/>
              <a:t>condotti da pedagogista, psicologa, pediatra</a:t>
            </a:r>
          </a:p>
          <a:p>
            <a:pPr marL="571500" indent="-571500">
              <a:lnSpc>
                <a:spcPct val="100000"/>
              </a:lnSpc>
              <a:spcBef>
                <a:spcPts val="120"/>
              </a:spcBef>
              <a:buFont typeface="Arial" panose="020B0604020202020204" pitchFamily="34" charset="0"/>
              <a:buChar char="•"/>
            </a:pPr>
            <a:r>
              <a:rPr lang="it-IT" sz="4400" dirty="0"/>
              <a:t>Festa dei Nuovi Nati</a:t>
            </a:r>
            <a:r>
              <a:rPr lang="it-IT" sz="4400" b="0" dirty="0"/>
              <a:t> per rafforzare il senso di comunità fin dai primi mesi di vita</a:t>
            </a:r>
          </a:p>
          <a:p>
            <a:pPr marL="571500" indent="-571500">
              <a:lnSpc>
                <a:spcPct val="100000"/>
              </a:lnSpc>
              <a:spcBef>
                <a:spcPts val="120"/>
              </a:spcBef>
              <a:buFont typeface="Arial" panose="020B0604020202020204" pitchFamily="34" charset="0"/>
              <a:buChar char="•"/>
            </a:pPr>
            <a:r>
              <a:rPr lang="it-IT" sz="4400" dirty="0"/>
              <a:t>Feste in piazza: </a:t>
            </a:r>
            <a:r>
              <a:rPr lang="it-IT" sz="4400" b="0" dirty="0"/>
              <a:t>eventi diffusi negli spazi pubblici del territorio</a:t>
            </a:r>
            <a:endParaRPr sz="4400" b="0" dirty="0"/>
          </a:p>
        </p:txBody>
      </p:sp>
      <p:sp>
        <p:nvSpPr>
          <p:cNvPr id="6" name="Freccia a pentagono 5">
            <a:extLst>
              <a:ext uri="{FF2B5EF4-FFF2-40B4-BE49-F238E27FC236}">
                <a16:creationId xmlns:a16="http://schemas.microsoft.com/office/drawing/2014/main" id="{00849B03-2AFC-BC82-4709-3B372D0599FD}"/>
              </a:ext>
            </a:extLst>
          </p:cNvPr>
          <p:cNvSpPr/>
          <p:nvPr/>
        </p:nvSpPr>
        <p:spPr>
          <a:xfrm>
            <a:off x="16435990" y="714057"/>
            <a:ext cx="2971800" cy="1371600"/>
          </a:xfrm>
          <a:prstGeom prst="homePlat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6000" dirty="0">
                <a:latin typeface="Arial" panose="020B0604020202020204" pitchFamily="34" charset="0"/>
                <a:cs typeface="Arial" panose="020B0604020202020204" pitchFamily="34" charset="0"/>
              </a:rPr>
              <a:t>2016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97090D-051A-E1EB-5F48-FBAE7C2D71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8A0B8F86-00E4-BCD7-E681-D3644C98EE26}"/>
              </a:ext>
            </a:extLst>
          </p:cNvPr>
          <p:cNvSpPr/>
          <p:nvPr/>
        </p:nvSpPr>
        <p:spPr>
          <a:xfrm>
            <a:off x="0" y="1"/>
            <a:ext cx="20104099" cy="2813050"/>
          </a:xfrm>
          <a:custGeom>
            <a:avLst/>
            <a:gdLst/>
            <a:ahLst/>
            <a:cxnLst/>
            <a:rect l="l" t="t" r="r" b="b"/>
            <a:pathLst>
              <a:path w="19869785" h="3404870">
                <a:moveTo>
                  <a:pt x="19869423" y="0"/>
                </a:moveTo>
                <a:lnTo>
                  <a:pt x="0" y="0"/>
                </a:lnTo>
                <a:lnTo>
                  <a:pt x="0" y="3404605"/>
                </a:lnTo>
                <a:lnTo>
                  <a:pt x="19869423" y="3404605"/>
                </a:lnTo>
                <a:lnTo>
                  <a:pt x="19869423" y="0"/>
                </a:lnTo>
                <a:close/>
              </a:path>
            </a:pathLst>
          </a:custGeom>
          <a:solidFill>
            <a:srgbClr val="F17B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 descr="$PPTXTitle">
            <a:extLst>
              <a:ext uri="{FF2B5EF4-FFF2-40B4-BE49-F238E27FC236}">
                <a16:creationId xmlns:a16="http://schemas.microsoft.com/office/drawing/2014/main" id="{3777C682-94A4-DBCF-B234-B95481A3557A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60450" y="456266"/>
            <a:ext cx="18752274" cy="190052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ts val="8945"/>
              </a:lnSpc>
              <a:spcBef>
                <a:spcPts val="120"/>
              </a:spcBef>
            </a:pPr>
            <a:r>
              <a:rPr lang="it-IT" spc="-250" dirty="0"/>
              <a:t>La nostra storia</a:t>
            </a:r>
          </a:p>
          <a:p>
            <a:pPr marL="12700">
              <a:lnSpc>
                <a:spcPts val="5765"/>
              </a:lnSpc>
            </a:pPr>
            <a:r>
              <a:rPr lang="it-IT" sz="4850" dirty="0">
                <a:solidFill>
                  <a:schemeClr val="tx1"/>
                </a:solidFill>
              </a:rPr>
              <a:t>Ascoltare i bisogni, costruire l’équipe</a:t>
            </a:r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70E6B360-8AAA-4D33-8D7B-9A1E63B3267F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488615" y="2792575"/>
            <a:ext cx="9601200" cy="7602081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endParaRPr lang="it-IT" sz="6000" spc="-250" dirty="0"/>
          </a:p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lang="it-IT" sz="6000" spc="-250" dirty="0"/>
              <a:t>Rilevazione e analisi dei bisogni: </a:t>
            </a:r>
          </a:p>
          <a:p>
            <a:pPr>
              <a:lnSpc>
                <a:spcPct val="100000"/>
              </a:lnSpc>
              <a:spcBef>
                <a:spcPts val="120"/>
              </a:spcBef>
            </a:pPr>
            <a:endParaRPr lang="it-IT" sz="4400" b="0" dirty="0"/>
          </a:p>
          <a:p>
            <a:pPr marL="685800" indent="-685800">
              <a:lnSpc>
                <a:spcPct val="100000"/>
              </a:lnSpc>
              <a:spcBef>
                <a:spcPts val="120"/>
              </a:spcBef>
              <a:buFont typeface="Arial" panose="020B0604020202020204" pitchFamily="34" charset="0"/>
              <a:buChar char="•"/>
            </a:pPr>
            <a:r>
              <a:rPr lang="it-IT" sz="4400" b="0" dirty="0"/>
              <a:t>Momenti informali con le famiglie</a:t>
            </a:r>
          </a:p>
          <a:p>
            <a:pPr marL="685800" indent="-685800">
              <a:lnSpc>
                <a:spcPct val="100000"/>
              </a:lnSpc>
              <a:spcBef>
                <a:spcPts val="120"/>
              </a:spcBef>
              <a:buFont typeface="Arial" panose="020B0604020202020204" pitchFamily="34" charset="0"/>
              <a:buChar char="•"/>
            </a:pPr>
            <a:r>
              <a:rPr lang="it-IT" sz="4400" b="0" dirty="0"/>
              <a:t>Questionario strutturato</a:t>
            </a:r>
          </a:p>
          <a:p>
            <a:pPr marL="685800" indent="-685800">
              <a:lnSpc>
                <a:spcPct val="100000"/>
              </a:lnSpc>
              <a:spcBef>
                <a:spcPts val="120"/>
              </a:spcBef>
              <a:buFont typeface="Arial" panose="020B0604020202020204" pitchFamily="34" charset="0"/>
              <a:buChar char="•"/>
            </a:pPr>
            <a:r>
              <a:rPr lang="it-IT" sz="4400" b="0" dirty="0"/>
              <a:t>Confronto con la rete dei servizi territoriali (sociali, sanitari, educativi, scolastici) </a:t>
            </a:r>
          </a:p>
          <a:p>
            <a:pPr>
              <a:lnSpc>
                <a:spcPct val="100000"/>
              </a:lnSpc>
              <a:spcBef>
                <a:spcPts val="120"/>
              </a:spcBef>
            </a:pPr>
            <a:endParaRPr lang="it-IT" sz="4400" b="0" dirty="0"/>
          </a:p>
        </p:txBody>
      </p:sp>
      <p:sp>
        <p:nvSpPr>
          <p:cNvPr id="6" name="object 2">
            <a:extLst>
              <a:ext uri="{FF2B5EF4-FFF2-40B4-BE49-F238E27FC236}">
                <a16:creationId xmlns:a16="http://schemas.microsoft.com/office/drawing/2014/main" id="{EBBC864A-3148-F922-3250-12C438735CD4}"/>
              </a:ext>
            </a:extLst>
          </p:cNvPr>
          <p:cNvSpPr/>
          <p:nvPr/>
        </p:nvSpPr>
        <p:spPr>
          <a:xfrm>
            <a:off x="10052050" y="2792575"/>
            <a:ext cx="10052051" cy="8618374"/>
          </a:xfrm>
          <a:custGeom>
            <a:avLst/>
            <a:gdLst/>
            <a:ahLst/>
            <a:cxnLst/>
            <a:rect l="l" t="t" r="r" b="b"/>
            <a:pathLst>
              <a:path w="19869785" h="3404870">
                <a:moveTo>
                  <a:pt x="19869423" y="0"/>
                </a:moveTo>
                <a:lnTo>
                  <a:pt x="0" y="0"/>
                </a:lnTo>
                <a:lnTo>
                  <a:pt x="0" y="3404605"/>
                </a:lnTo>
                <a:lnTo>
                  <a:pt x="19869423" y="3404605"/>
                </a:lnTo>
                <a:lnTo>
                  <a:pt x="19869423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4343809D-DEA1-8818-D915-7065EE48D6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52047" y="2798924"/>
            <a:ext cx="10052051" cy="8618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59024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AA2F26-2841-616D-C677-24AC6C80D0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C8F92EB3-703A-CA49-72A4-5574B3B02FB7}"/>
              </a:ext>
            </a:extLst>
          </p:cNvPr>
          <p:cNvSpPr/>
          <p:nvPr/>
        </p:nvSpPr>
        <p:spPr>
          <a:xfrm>
            <a:off x="0" y="1"/>
            <a:ext cx="20104099" cy="2813050"/>
          </a:xfrm>
          <a:custGeom>
            <a:avLst/>
            <a:gdLst/>
            <a:ahLst/>
            <a:cxnLst/>
            <a:rect l="l" t="t" r="r" b="b"/>
            <a:pathLst>
              <a:path w="19869785" h="3404870">
                <a:moveTo>
                  <a:pt x="19869423" y="0"/>
                </a:moveTo>
                <a:lnTo>
                  <a:pt x="0" y="0"/>
                </a:lnTo>
                <a:lnTo>
                  <a:pt x="0" y="3404605"/>
                </a:lnTo>
                <a:lnTo>
                  <a:pt x="19869423" y="3404605"/>
                </a:lnTo>
                <a:lnTo>
                  <a:pt x="19869423" y="0"/>
                </a:lnTo>
                <a:close/>
              </a:path>
            </a:pathLst>
          </a:custGeom>
          <a:solidFill>
            <a:srgbClr val="F17B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 descr="$PPTXTitle">
            <a:extLst>
              <a:ext uri="{FF2B5EF4-FFF2-40B4-BE49-F238E27FC236}">
                <a16:creationId xmlns:a16="http://schemas.microsoft.com/office/drawing/2014/main" id="{26B0D0E3-B9D9-16FB-802D-86E58EA2EE35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212850" y="450850"/>
            <a:ext cx="17983334" cy="1898014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ts val="8945"/>
              </a:lnSpc>
              <a:spcBef>
                <a:spcPts val="120"/>
              </a:spcBef>
            </a:pPr>
            <a:r>
              <a:rPr lang="it-IT" spc="-250" dirty="0"/>
              <a:t>La nostra storia</a:t>
            </a:r>
            <a:endParaRPr spc="-105" dirty="0"/>
          </a:p>
          <a:p>
            <a:pPr marL="12700">
              <a:lnSpc>
                <a:spcPts val="5765"/>
              </a:lnSpc>
            </a:pPr>
            <a:r>
              <a:rPr lang="it-IT" sz="4850" dirty="0">
                <a:solidFill>
                  <a:schemeClr val="tx1"/>
                </a:solidFill>
              </a:rPr>
              <a:t>Ascoltare i bisogni, costruire l’équipe</a:t>
            </a:r>
            <a:endParaRPr sz="4850" dirty="0">
              <a:solidFill>
                <a:schemeClr val="tx1"/>
              </a:solidFill>
            </a:endParaRPr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CE05D43D-EB7E-2480-82E0-32D8D3D7C737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212850" y="3498850"/>
            <a:ext cx="17983334" cy="7058343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 rtl="0">
              <a:spcBef>
                <a:spcPts val="120"/>
              </a:spcBef>
            </a:pPr>
            <a:r>
              <a:rPr lang="it-IT" sz="6000" spc="-250" dirty="0"/>
              <a:t>Da qui, due strutture stabili:</a:t>
            </a:r>
          </a:p>
          <a:p>
            <a:pPr marL="12700">
              <a:lnSpc>
                <a:spcPct val="100000"/>
              </a:lnSpc>
              <a:spcBef>
                <a:spcPts val="120"/>
              </a:spcBef>
            </a:pPr>
            <a:endParaRPr lang="it-IT" sz="4400" b="0" dirty="0"/>
          </a:p>
          <a:p>
            <a:pPr marL="571500" lvl="0" indent="-571500" rtl="0">
              <a:buFont typeface="Arial" panose="020B0604020202020204" pitchFamily="34" charset="0"/>
              <a:buChar char="•"/>
            </a:pPr>
            <a:r>
              <a:rPr lang="it-IT" sz="4400" dirty="0"/>
              <a:t>Cabina di regia </a:t>
            </a:r>
            <a:r>
              <a:rPr lang="it-IT" sz="4400" b="0" dirty="0"/>
              <a:t>(pedagogista, educatore): programmazione delle proposte</a:t>
            </a:r>
          </a:p>
          <a:p>
            <a:pPr marL="571500" lvl="0" indent="-571500" rtl="0">
              <a:buFont typeface="Arial" panose="020B0604020202020204" pitchFamily="34" charset="0"/>
              <a:buChar char="•"/>
            </a:pPr>
            <a:endParaRPr lang="it-IT" sz="4400" b="0" dirty="0"/>
          </a:p>
          <a:p>
            <a:pPr marL="571500" lvl="0" indent="-571500" rtl="0">
              <a:buFont typeface="Arial" panose="020B0604020202020204" pitchFamily="34" charset="0"/>
              <a:buChar char="•"/>
            </a:pPr>
            <a:r>
              <a:rPr lang="it-IT" sz="4400" dirty="0"/>
              <a:t>Gruppo di lavoro operativo</a:t>
            </a:r>
            <a:r>
              <a:rPr lang="it-IT" sz="4400" b="0" dirty="0"/>
              <a:t>: un'équipe multiprofessionale e multidisciplinare</a:t>
            </a:r>
            <a:r>
              <a:rPr lang="it-IT" sz="4400" b="0" dirty="0">
                <a:solidFill>
                  <a:sysClr val="windowText" lastClr="000000"/>
                </a:solidFill>
                <a:latin typeface="+mn-lt"/>
                <a:cs typeface="+mn-cs"/>
              </a:rPr>
              <a:t> (</a:t>
            </a:r>
            <a:r>
              <a:rPr lang="it-IT" sz="4400" b="0" dirty="0"/>
              <a:t>pedagogista, psicologo, educatore, musicoterapista, atelierista, formatore teatrale, esperti su tematiche legate alla crescita e allo sviluppo infantile)</a:t>
            </a:r>
          </a:p>
          <a:p>
            <a:pPr>
              <a:lnSpc>
                <a:spcPct val="100000"/>
              </a:lnSpc>
              <a:spcBef>
                <a:spcPts val="120"/>
              </a:spcBef>
            </a:pPr>
            <a:endParaRPr lang="it-IT" sz="4400" b="0" dirty="0"/>
          </a:p>
        </p:txBody>
      </p:sp>
    </p:spTree>
    <p:extLst>
      <p:ext uri="{BB962C8B-B14F-4D97-AF65-F5344CB8AC3E}">
        <p14:creationId xmlns:p14="http://schemas.microsoft.com/office/powerpoint/2010/main" val="7906336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02520A-9917-60D4-0C3B-E34681372B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80328A4D-2587-599D-783E-C2611D6D5792}"/>
              </a:ext>
            </a:extLst>
          </p:cNvPr>
          <p:cNvSpPr/>
          <p:nvPr/>
        </p:nvSpPr>
        <p:spPr>
          <a:xfrm>
            <a:off x="0" y="1"/>
            <a:ext cx="20104099" cy="2813050"/>
          </a:xfrm>
          <a:custGeom>
            <a:avLst/>
            <a:gdLst/>
            <a:ahLst/>
            <a:cxnLst/>
            <a:rect l="l" t="t" r="r" b="b"/>
            <a:pathLst>
              <a:path w="19869785" h="3404870">
                <a:moveTo>
                  <a:pt x="19869423" y="0"/>
                </a:moveTo>
                <a:lnTo>
                  <a:pt x="0" y="0"/>
                </a:lnTo>
                <a:lnTo>
                  <a:pt x="0" y="3404605"/>
                </a:lnTo>
                <a:lnTo>
                  <a:pt x="19869423" y="3404605"/>
                </a:lnTo>
                <a:lnTo>
                  <a:pt x="19869423" y="0"/>
                </a:lnTo>
                <a:close/>
              </a:path>
            </a:pathLst>
          </a:custGeom>
          <a:solidFill>
            <a:srgbClr val="F17B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 descr="$PPTXTitle">
            <a:extLst>
              <a:ext uri="{FF2B5EF4-FFF2-40B4-BE49-F238E27FC236}">
                <a16:creationId xmlns:a16="http://schemas.microsoft.com/office/drawing/2014/main" id="{E2486CA4-D2D0-05A4-BB4A-DCC45BD25D7C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60450" y="450850"/>
            <a:ext cx="18135734" cy="190052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ts val="8945"/>
              </a:lnSpc>
              <a:spcBef>
                <a:spcPts val="120"/>
              </a:spcBef>
            </a:pPr>
            <a:r>
              <a:rPr lang="it-IT" spc="-250" dirty="0"/>
              <a:t>La nostra storia</a:t>
            </a:r>
            <a:endParaRPr spc="-105" dirty="0"/>
          </a:p>
          <a:p>
            <a:pPr marL="12700">
              <a:lnSpc>
                <a:spcPts val="5765"/>
              </a:lnSpc>
            </a:pPr>
            <a:r>
              <a:rPr lang="it-IT" sz="4850" dirty="0">
                <a:solidFill>
                  <a:schemeClr val="tx1"/>
                </a:solidFill>
              </a:rPr>
              <a:t>Sviluppare un linguaggio e un approccio pedagogico comune</a:t>
            </a:r>
            <a:endParaRPr sz="4850" dirty="0">
              <a:solidFill>
                <a:schemeClr val="tx1"/>
              </a:solidFill>
            </a:endParaRPr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1391B9ED-4B6F-6E50-3305-E1A61DFC1181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527050" y="2965450"/>
            <a:ext cx="13182600" cy="7909858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lang="it-IT" sz="5400" spc="-250" dirty="0"/>
              <a:t>Gli elementi «irrinunciabili» nelle nostre proposte:</a:t>
            </a:r>
          </a:p>
          <a:p>
            <a:pPr marL="584200" indent="-571500">
              <a:lnSpc>
                <a:spcPct val="100000"/>
              </a:lnSpc>
              <a:spcBef>
                <a:spcPts val="120"/>
              </a:spcBef>
              <a:buFont typeface="Arial" panose="020B0604020202020204" pitchFamily="34" charset="0"/>
              <a:buChar char="•"/>
            </a:pPr>
            <a:r>
              <a:rPr lang="it-IT" sz="4000" dirty="0"/>
              <a:t>Pensiero e metodologia condivisi </a:t>
            </a:r>
            <a:r>
              <a:rPr lang="it-IT" sz="4000" b="0" dirty="0"/>
              <a:t>tra i diversi professionisti</a:t>
            </a:r>
          </a:p>
          <a:p>
            <a:pPr marL="685800" indent="-685800">
              <a:lnSpc>
                <a:spcPct val="100000"/>
              </a:lnSpc>
              <a:spcBef>
                <a:spcPts val="120"/>
              </a:spcBef>
              <a:buFont typeface="Arial" panose="020B0604020202020204" pitchFamily="34" charset="0"/>
              <a:buChar char="•"/>
            </a:pPr>
            <a:r>
              <a:rPr lang="it-IT" sz="4000" b="0" dirty="0"/>
              <a:t>Attività </a:t>
            </a:r>
            <a:r>
              <a:rPr lang="it-IT" sz="4000" dirty="0"/>
              <a:t>in piccolo gruppo</a:t>
            </a:r>
          </a:p>
          <a:p>
            <a:pPr marL="685800" indent="-685800">
              <a:lnSpc>
                <a:spcPct val="100000"/>
              </a:lnSpc>
              <a:spcBef>
                <a:spcPts val="120"/>
              </a:spcBef>
              <a:buFont typeface="Arial" panose="020B0604020202020204" pitchFamily="34" charset="0"/>
              <a:buChar char="•"/>
            </a:pPr>
            <a:r>
              <a:rPr lang="it-IT" sz="4000" dirty="0"/>
              <a:t>Tempo lento e di qualità</a:t>
            </a:r>
          </a:p>
          <a:p>
            <a:pPr marL="685800" indent="-685800">
              <a:lnSpc>
                <a:spcPct val="100000"/>
              </a:lnSpc>
              <a:spcBef>
                <a:spcPts val="120"/>
              </a:spcBef>
              <a:buFont typeface="Arial" panose="020B0604020202020204" pitchFamily="34" charset="0"/>
              <a:buChar char="•"/>
            </a:pPr>
            <a:r>
              <a:rPr lang="it-IT" sz="4000" b="0" dirty="0"/>
              <a:t>Esperienze pensate </a:t>
            </a:r>
            <a:r>
              <a:rPr lang="it-IT" sz="4000" dirty="0"/>
              <a:t>per</a:t>
            </a:r>
            <a:r>
              <a:rPr lang="it-IT" sz="4000" b="0" dirty="0"/>
              <a:t> </a:t>
            </a:r>
            <a:r>
              <a:rPr lang="it-IT" sz="4000" dirty="0"/>
              <a:t>fasce d’età </a:t>
            </a:r>
            <a:r>
              <a:rPr lang="it-IT" sz="4000" b="0" dirty="0"/>
              <a:t>in</a:t>
            </a:r>
            <a:r>
              <a:rPr lang="it-IT" sz="4000" dirty="0"/>
              <a:t> </a:t>
            </a:r>
            <a:r>
              <a:rPr lang="it-IT" sz="4000" b="0" dirty="0"/>
              <a:t>linea con i bisogni di sviluppo dei bambini e delle bambine </a:t>
            </a:r>
          </a:p>
          <a:p>
            <a:pPr marL="685800" indent="-685800">
              <a:lnSpc>
                <a:spcPct val="100000"/>
              </a:lnSpc>
              <a:spcBef>
                <a:spcPts val="120"/>
              </a:spcBef>
              <a:buFont typeface="Arial" panose="020B0604020202020204" pitchFamily="34" charset="0"/>
              <a:buChar char="•"/>
            </a:pPr>
            <a:r>
              <a:rPr lang="it-IT" sz="4000" dirty="0"/>
              <a:t>Ascolto e attenzione</a:t>
            </a:r>
            <a:r>
              <a:rPr lang="it-IT" sz="4000" b="0" dirty="0"/>
              <a:t> a cogliere i desideri e i bisogni delle famiglie </a:t>
            </a:r>
          </a:p>
          <a:p>
            <a:pPr marL="685800" indent="-685800">
              <a:lnSpc>
                <a:spcPct val="100000"/>
              </a:lnSpc>
              <a:spcBef>
                <a:spcPts val="120"/>
              </a:spcBef>
              <a:buFont typeface="Arial" panose="020B0604020202020204" pitchFamily="34" charset="0"/>
              <a:buChar char="•"/>
            </a:pPr>
            <a:r>
              <a:rPr lang="it-IT" sz="4000" dirty="0"/>
              <a:t>Cura</a:t>
            </a:r>
            <a:r>
              <a:rPr lang="it-IT" sz="4000" b="0" dirty="0"/>
              <a:t> </a:t>
            </a:r>
            <a:r>
              <a:rPr lang="it-IT" sz="4000" dirty="0"/>
              <a:t>e scelta </a:t>
            </a:r>
            <a:r>
              <a:rPr lang="it-IT" sz="4000" b="0" dirty="0"/>
              <a:t>degli spazi e dei materiali, indoor e outdoor </a:t>
            </a:r>
            <a:endParaRPr sz="4000" b="0" dirty="0"/>
          </a:p>
        </p:txBody>
      </p:sp>
      <p:sp>
        <p:nvSpPr>
          <p:cNvPr id="6" name="object 2">
            <a:extLst>
              <a:ext uri="{FF2B5EF4-FFF2-40B4-BE49-F238E27FC236}">
                <a16:creationId xmlns:a16="http://schemas.microsoft.com/office/drawing/2014/main" id="{0C772300-B5F4-099F-882B-CAFCB2213E49}"/>
              </a:ext>
            </a:extLst>
          </p:cNvPr>
          <p:cNvSpPr/>
          <p:nvPr/>
        </p:nvSpPr>
        <p:spPr>
          <a:xfrm>
            <a:off x="13474700" y="2798925"/>
            <a:ext cx="6629400" cy="8618374"/>
          </a:xfrm>
          <a:custGeom>
            <a:avLst/>
            <a:gdLst/>
            <a:ahLst/>
            <a:cxnLst/>
            <a:rect l="l" t="t" r="r" b="b"/>
            <a:pathLst>
              <a:path w="19869785" h="3404870">
                <a:moveTo>
                  <a:pt x="19869423" y="0"/>
                </a:moveTo>
                <a:lnTo>
                  <a:pt x="0" y="0"/>
                </a:lnTo>
                <a:lnTo>
                  <a:pt x="0" y="3404605"/>
                </a:lnTo>
                <a:lnTo>
                  <a:pt x="19869423" y="3404605"/>
                </a:lnTo>
                <a:lnTo>
                  <a:pt x="19869423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E9CA918E-FB54-7D31-1C3A-DC375971E2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10483" y="2813051"/>
            <a:ext cx="6593615" cy="8604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78694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F37A7A-7109-3E45-CD6D-7176D2BE3A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72CCB461-60A8-6130-161B-3DE71026304D}"/>
              </a:ext>
            </a:extLst>
          </p:cNvPr>
          <p:cNvSpPr/>
          <p:nvPr/>
        </p:nvSpPr>
        <p:spPr>
          <a:xfrm>
            <a:off x="0" y="1"/>
            <a:ext cx="20104099" cy="2813050"/>
          </a:xfrm>
          <a:custGeom>
            <a:avLst/>
            <a:gdLst/>
            <a:ahLst/>
            <a:cxnLst/>
            <a:rect l="l" t="t" r="r" b="b"/>
            <a:pathLst>
              <a:path w="19869785" h="3404870">
                <a:moveTo>
                  <a:pt x="19869423" y="0"/>
                </a:moveTo>
                <a:lnTo>
                  <a:pt x="0" y="0"/>
                </a:lnTo>
                <a:lnTo>
                  <a:pt x="0" y="3404605"/>
                </a:lnTo>
                <a:lnTo>
                  <a:pt x="19869423" y="3404605"/>
                </a:lnTo>
                <a:lnTo>
                  <a:pt x="19869423" y="0"/>
                </a:lnTo>
                <a:close/>
              </a:path>
            </a:pathLst>
          </a:custGeom>
          <a:solidFill>
            <a:srgbClr val="F17B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 descr="$PPTXTitle">
            <a:extLst>
              <a:ext uri="{FF2B5EF4-FFF2-40B4-BE49-F238E27FC236}">
                <a16:creationId xmlns:a16="http://schemas.microsoft.com/office/drawing/2014/main" id="{A785C094-2ECD-2980-C8E5-F5561DF2FE71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374650" y="450850"/>
            <a:ext cx="19729449" cy="190052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ts val="8945"/>
              </a:lnSpc>
              <a:spcBef>
                <a:spcPts val="120"/>
              </a:spcBef>
            </a:pPr>
            <a:r>
              <a:rPr lang="it-IT" spc="-250" dirty="0"/>
              <a:t>La nostra storia</a:t>
            </a:r>
            <a:endParaRPr spc="-105" dirty="0"/>
          </a:p>
          <a:p>
            <a:pPr marL="12700">
              <a:lnSpc>
                <a:spcPts val="5765"/>
              </a:lnSpc>
            </a:pPr>
            <a:r>
              <a:rPr lang="it-IT" sz="4850" dirty="0">
                <a:solidFill>
                  <a:schemeClr val="tx1"/>
                </a:solidFill>
              </a:rPr>
              <a:t>Cosa facciamo oggi: accogliere, accompagnare e creare relazioni</a:t>
            </a:r>
            <a:endParaRPr sz="4850" dirty="0">
              <a:solidFill>
                <a:schemeClr val="tx1"/>
              </a:solidFill>
            </a:endParaRPr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BFEE6D89-D9E0-3436-1DDD-D53B33CDDA2E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222250" y="2784799"/>
            <a:ext cx="10287000" cy="820224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20"/>
              </a:spcBef>
            </a:pPr>
            <a:r>
              <a:rPr lang="it-IT" sz="4800" spc="-250" dirty="0"/>
              <a:t>Percorsi di supporto alla genitorialità:</a:t>
            </a:r>
            <a:endParaRPr lang="it-IT" sz="4400" b="0" dirty="0"/>
          </a:p>
          <a:p>
            <a:pPr marL="571500" lvl="0" indent="-571500" rtl="0">
              <a:buFont typeface="Arial" panose="020B0604020202020204" pitchFamily="34" charset="0"/>
              <a:buChar char="•"/>
            </a:pPr>
            <a:r>
              <a:rPr lang="it-IT" sz="4400" b="0" dirty="0"/>
              <a:t>Percorsi per papà in attesa e in azione</a:t>
            </a:r>
          </a:p>
          <a:p>
            <a:pPr marL="571500" lvl="0" indent="-571500" rtl="0">
              <a:buFont typeface="Arial" panose="020B0604020202020204" pitchFamily="34" charset="0"/>
              <a:buChar char="•"/>
            </a:pPr>
            <a:r>
              <a:rPr lang="it-IT" sz="4400" b="0" dirty="0"/>
              <a:t>Percorsi per mamme in attesa</a:t>
            </a:r>
          </a:p>
          <a:p>
            <a:pPr marL="571500" lvl="0" indent="-571500" rtl="0">
              <a:buFont typeface="Arial" panose="020B0604020202020204" pitchFamily="34" charset="0"/>
              <a:buChar char="•"/>
            </a:pPr>
            <a:r>
              <a:rPr lang="it-IT" sz="4400" b="0" dirty="0"/>
              <a:t>Incontri dedicati ai nonni e laboratori nonni/nipoti</a:t>
            </a:r>
          </a:p>
          <a:p>
            <a:pPr marL="571500" lvl="0" indent="-571500" rtl="0">
              <a:buFont typeface="Arial" panose="020B0604020202020204" pitchFamily="34" charset="0"/>
              <a:buChar char="•"/>
            </a:pPr>
            <a:r>
              <a:rPr lang="it-IT" sz="4400" b="0" dirty="0"/>
              <a:t>Gruppi genitori e gruppi bambini (LEPS P.I.P.P.I.)</a:t>
            </a:r>
          </a:p>
          <a:p>
            <a:pPr marL="571500" lvl="0" indent="-571500" rtl="0">
              <a:buFont typeface="Arial" panose="020B0604020202020204" pitchFamily="34" charset="0"/>
              <a:buChar char="•"/>
            </a:pPr>
            <a:r>
              <a:rPr lang="it-IT" sz="4400" b="0" dirty="0"/>
              <a:t>Gruppi famiglie con bambini/ragazzi con disabilità o in fase di certificazione</a:t>
            </a:r>
          </a:p>
          <a:p>
            <a:pPr marL="571500" lvl="0" indent="-571500" rtl="0">
              <a:buFont typeface="Arial" panose="020B0604020202020204" pitchFamily="34" charset="0"/>
              <a:buChar char="•"/>
            </a:pPr>
            <a:r>
              <a:rPr lang="it-IT" sz="4400" b="0" dirty="0"/>
              <a:t>Incontri per separati o in via di separazione</a:t>
            </a:r>
          </a:p>
          <a:p>
            <a:pPr lvl="0" rtl="0"/>
            <a:endParaRPr lang="it-IT" sz="4400" dirty="0"/>
          </a:p>
        </p:txBody>
      </p:sp>
      <p:sp>
        <p:nvSpPr>
          <p:cNvPr id="6" name="object 2">
            <a:extLst>
              <a:ext uri="{FF2B5EF4-FFF2-40B4-BE49-F238E27FC236}">
                <a16:creationId xmlns:a16="http://schemas.microsoft.com/office/drawing/2014/main" id="{E05A42EB-820D-2FE3-0B46-E1C36F987A8E}"/>
              </a:ext>
            </a:extLst>
          </p:cNvPr>
          <p:cNvSpPr/>
          <p:nvPr/>
        </p:nvSpPr>
        <p:spPr>
          <a:xfrm>
            <a:off x="10052049" y="2798925"/>
            <a:ext cx="10052051" cy="8618374"/>
          </a:xfrm>
          <a:custGeom>
            <a:avLst/>
            <a:gdLst/>
            <a:ahLst/>
            <a:cxnLst/>
            <a:rect l="l" t="t" r="r" b="b"/>
            <a:pathLst>
              <a:path w="19869785" h="3404870">
                <a:moveTo>
                  <a:pt x="19869423" y="0"/>
                </a:moveTo>
                <a:lnTo>
                  <a:pt x="0" y="0"/>
                </a:lnTo>
                <a:lnTo>
                  <a:pt x="0" y="3404605"/>
                </a:lnTo>
                <a:lnTo>
                  <a:pt x="19869423" y="3404605"/>
                </a:lnTo>
                <a:lnTo>
                  <a:pt x="19869423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7660B6B1-AB50-36BD-7A01-4223B6EB00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52049" y="2813050"/>
            <a:ext cx="10052049" cy="8618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63934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1BACD7-59A5-6C5E-E4A1-9FC610F5E4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0B4E21DF-75F5-5832-62B3-137F50DAFFE1}"/>
              </a:ext>
            </a:extLst>
          </p:cNvPr>
          <p:cNvSpPr/>
          <p:nvPr/>
        </p:nvSpPr>
        <p:spPr>
          <a:xfrm>
            <a:off x="0" y="1"/>
            <a:ext cx="20104099" cy="2813050"/>
          </a:xfrm>
          <a:custGeom>
            <a:avLst/>
            <a:gdLst/>
            <a:ahLst/>
            <a:cxnLst/>
            <a:rect l="l" t="t" r="r" b="b"/>
            <a:pathLst>
              <a:path w="19869785" h="3404870">
                <a:moveTo>
                  <a:pt x="19869423" y="0"/>
                </a:moveTo>
                <a:lnTo>
                  <a:pt x="0" y="0"/>
                </a:lnTo>
                <a:lnTo>
                  <a:pt x="0" y="3404605"/>
                </a:lnTo>
                <a:lnTo>
                  <a:pt x="19869423" y="3404605"/>
                </a:lnTo>
                <a:lnTo>
                  <a:pt x="19869423" y="0"/>
                </a:lnTo>
                <a:close/>
              </a:path>
            </a:pathLst>
          </a:custGeom>
          <a:solidFill>
            <a:srgbClr val="F17B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 descr="$PPTXTitle">
            <a:extLst>
              <a:ext uri="{FF2B5EF4-FFF2-40B4-BE49-F238E27FC236}">
                <a16:creationId xmlns:a16="http://schemas.microsoft.com/office/drawing/2014/main" id="{F98E4BFA-59E4-B583-EE87-DB17CA4B8423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755650" y="450850"/>
            <a:ext cx="17304608" cy="1898014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ts val="8945"/>
              </a:lnSpc>
              <a:spcBef>
                <a:spcPts val="120"/>
              </a:spcBef>
            </a:pPr>
            <a:r>
              <a:rPr lang="it-IT" spc="-250" dirty="0"/>
              <a:t>La nostra storia</a:t>
            </a:r>
            <a:endParaRPr spc="-105" dirty="0"/>
          </a:p>
          <a:p>
            <a:pPr marL="12700">
              <a:lnSpc>
                <a:spcPts val="5765"/>
              </a:lnSpc>
            </a:pPr>
            <a:r>
              <a:rPr lang="it-IT" sz="4850" dirty="0">
                <a:solidFill>
                  <a:schemeClr val="tx1"/>
                </a:solidFill>
              </a:rPr>
              <a:t>Cosa facciamo oggi: partecipazione e legami nutrienti</a:t>
            </a:r>
            <a:endParaRPr sz="4850" dirty="0">
              <a:solidFill>
                <a:schemeClr val="tx1"/>
              </a:solidFill>
            </a:endParaRPr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6D018CF4-A9DA-7345-4F4C-856237E748FB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831850" y="3263900"/>
            <a:ext cx="8610600" cy="729174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rtl="0"/>
            <a:r>
              <a:rPr lang="it-IT" sz="6000" dirty="0"/>
              <a:t>Luoghi d’incontro:</a:t>
            </a:r>
          </a:p>
          <a:p>
            <a:pPr rtl="0"/>
            <a:endParaRPr lang="it-IT" sz="6000" dirty="0"/>
          </a:p>
          <a:p>
            <a:pPr marL="571500" lvl="0" indent="-571500" rtl="0">
              <a:buFont typeface="Arial" panose="020B0604020202020204" pitchFamily="34" charset="0"/>
              <a:buChar char="•"/>
            </a:pPr>
            <a:r>
              <a:rPr lang="it-IT" sz="4400" b="0" dirty="0"/>
              <a:t>Baby Point</a:t>
            </a:r>
          </a:p>
          <a:p>
            <a:pPr marL="571500" lvl="0" indent="-571500" rtl="0">
              <a:buFont typeface="Arial" panose="020B0604020202020204" pitchFamily="34" charset="0"/>
              <a:buChar char="•"/>
            </a:pPr>
            <a:endParaRPr lang="it-IT" sz="4400" b="0" dirty="0"/>
          </a:p>
          <a:p>
            <a:pPr marL="571500" lvl="0" indent="-571500" rtl="0">
              <a:buFont typeface="Arial" panose="020B0604020202020204" pitchFamily="34" charset="0"/>
              <a:buChar char="•"/>
            </a:pPr>
            <a:r>
              <a:rPr lang="it-IT" sz="4400" b="0" dirty="0"/>
              <a:t>Laboratori bambini e genitori/caregiver 0-10 con attenzione ai primi 1000 giorni</a:t>
            </a:r>
          </a:p>
          <a:p>
            <a:pPr marL="571500" lvl="0" indent="-571500" rtl="0">
              <a:buFont typeface="Arial" panose="020B0604020202020204" pitchFamily="34" charset="0"/>
              <a:buChar char="•"/>
            </a:pPr>
            <a:endParaRPr lang="it-IT" sz="4400" b="0" dirty="0"/>
          </a:p>
          <a:p>
            <a:pPr marL="571500" lvl="0" indent="-571500" rtl="0">
              <a:buFont typeface="Arial" panose="020B0604020202020204" pitchFamily="34" charset="0"/>
              <a:buChar char="•"/>
            </a:pPr>
            <a:r>
              <a:rPr lang="it-IT" sz="4400" b="0" dirty="0"/>
              <a:t>Progetto di Home visiting</a:t>
            </a:r>
          </a:p>
          <a:p>
            <a:pPr>
              <a:lnSpc>
                <a:spcPct val="100000"/>
              </a:lnSpc>
              <a:spcBef>
                <a:spcPts val="120"/>
              </a:spcBef>
            </a:pPr>
            <a:endParaRPr lang="it-IT" sz="4400" b="0" dirty="0"/>
          </a:p>
        </p:txBody>
      </p:sp>
      <p:sp>
        <p:nvSpPr>
          <p:cNvPr id="11" name="object 2">
            <a:extLst>
              <a:ext uri="{FF2B5EF4-FFF2-40B4-BE49-F238E27FC236}">
                <a16:creationId xmlns:a16="http://schemas.microsoft.com/office/drawing/2014/main" id="{DE2F7B59-E624-6807-AB76-457AF5A68AC1}"/>
              </a:ext>
            </a:extLst>
          </p:cNvPr>
          <p:cNvSpPr/>
          <p:nvPr/>
        </p:nvSpPr>
        <p:spPr>
          <a:xfrm>
            <a:off x="10052049" y="2798925"/>
            <a:ext cx="10052051" cy="8618374"/>
          </a:xfrm>
          <a:custGeom>
            <a:avLst/>
            <a:gdLst/>
            <a:ahLst/>
            <a:cxnLst/>
            <a:rect l="l" t="t" r="r" b="b"/>
            <a:pathLst>
              <a:path w="19869785" h="3404870">
                <a:moveTo>
                  <a:pt x="19869423" y="0"/>
                </a:moveTo>
                <a:lnTo>
                  <a:pt x="0" y="0"/>
                </a:lnTo>
                <a:lnTo>
                  <a:pt x="0" y="3404605"/>
                </a:lnTo>
                <a:lnTo>
                  <a:pt x="19869423" y="3404605"/>
                </a:lnTo>
                <a:lnTo>
                  <a:pt x="19869423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3" name="Immagine 12">
            <a:extLst>
              <a:ext uri="{FF2B5EF4-FFF2-40B4-BE49-F238E27FC236}">
                <a16:creationId xmlns:a16="http://schemas.microsoft.com/office/drawing/2014/main" id="{FF1B976C-8299-5B87-6394-2B8A86AB40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52048" y="2798925"/>
            <a:ext cx="10080125" cy="8618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64169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87D14B-8FC4-C869-6937-E6E9D74C90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C5790F9E-34AD-296A-A768-A491D67C6E33}"/>
              </a:ext>
            </a:extLst>
          </p:cNvPr>
          <p:cNvSpPr/>
          <p:nvPr/>
        </p:nvSpPr>
        <p:spPr>
          <a:xfrm>
            <a:off x="0" y="1"/>
            <a:ext cx="20104099" cy="2813050"/>
          </a:xfrm>
          <a:custGeom>
            <a:avLst/>
            <a:gdLst/>
            <a:ahLst/>
            <a:cxnLst/>
            <a:rect l="l" t="t" r="r" b="b"/>
            <a:pathLst>
              <a:path w="19869785" h="3404870">
                <a:moveTo>
                  <a:pt x="19869423" y="0"/>
                </a:moveTo>
                <a:lnTo>
                  <a:pt x="0" y="0"/>
                </a:lnTo>
                <a:lnTo>
                  <a:pt x="0" y="3404605"/>
                </a:lnTo>
                <a:lnTo>
                  <a:pt x="19869423" y="3404605"/>
                </a:lnTo>
                <a:lnTo>
                  <a:pt x="19869423" y="0"/>
                </a:lnTo>
                <a:close/>
              </a:path>
            </a:pathLst>
          </a:custGeom>
          <a:solidFill>
            <a:srgbClr val="F17B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 descr="$PPTXTitle">
            <a:extLst>
              <a:ext uri="{FF2B5EF4-FFF2-40B4-BE49-F238E27FC236}">
                <a16:creationId xmlns:a16="http://schemas.microsoft.com/office/drawing/2014/main" id="{D0CDF1F1-235A-6392-A974-200F84F2FD17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13076" y="168737"/>
            <a:ext cx="18364334" cy="2644314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ts val="8945"/>
              </a:lnSpc>
              <a:spcBef>
                <a:spcPts val="120"/>
              </a:spcBef>
            </a:pPr>
            <a:r>
              <a:rPr lang="it-IT" spc="-250" dirty="0"/>
              <a:t>La nostra storia</a:t>
            </a:r>
            <a:endParaRPr spc="-105" dirty="0"/>
          </a:p>
          <a:p>
            <a:pPr marL="12700">
              <a:lnSpc>
                <a:spcPts val="5765"/>
              </a:lnSpc>
            </a:pPr>
            <a:r>
              <a:rPr lang="it-IT" sz="4850" dirty="0">
                <a:solidFill>
                  <a:schemeClr val="tx1"/>
                </a:solidFill>
              </a:rPr>
              <a:t>Cosa facciamo oggi: costruire e rafforzare la cultura dell’infanzia </a:t>
            </a:r>
            <a:endParaRPr sz="4850" dirty="0">
              <a:solidFill>
                <a:schemeClr val="tx1"/>
              </a:solidFill>
            </a:endParaRPr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787EAB19-7A84-2357-DEE4-F60AC12039FE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013076" y="3270250"/>
            <a:ext cx="8988391" cy="8153514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rtl="0"/>
            <a:r>
              <a:rPr lang="it-IT" sz="4400" dirty="0"/>
              <a:t>Formazione e approfondimento tematico</a:t>
            </a:r>
          </a:p>
          <a:p>
            <a:pPr rtl="0"/>
            <a:endParaRPr lang="it-IT" sz="4400" b="0" dirty="0"/>
          </a:p>
          <a:p>
            <a:pPr marL="571500" indent="-571500" rtl="0">
              <a:buFont typeface="Arial" panose="020B0604020202020204" pitchFamily="34" charset="0"/>
              <a:buChar char="•"/>
            </a:pPr>
            <a:r>
              <a:rPr lang="it-IT" sz="4400" b="0" dirty="0"/>
              <a:t>Incontri a tema (sonno, nutrizione, portare in fascia, gestione delle emozioni, linguaggio, separazione, lutto, plurilinguismo, uso del digitale)</a:t>
            </a:r>
          </a:p>
          <a:p>
            <a:pPr marL="571500" indent="-571500" rtl="0">
              <a:buFont typeface="Arial" panose="020B0604020202020204" pitchFamily="34" charset="0"/>
              <a:buChar char="•"/>
            </a:pPr>
            <a:endParaRPr lang="it-IT" sz="4400" b="0" dirty="0"/>
          </a:p>
          <a:p>
            <a:pPr marL="571500" indent="-571500" rtl="0">
              <a:buFont typeface="Arial" panose="020B0604020202020204" pitchFamily="34" charset="0"/>
              <a:buChar char="•"/>
            </a:pPr>
            <a:r>
              <a:rPr lang="it-IT" sz="4400" b="0" dirty="0"/>
              <a:t>Formazione (es. Baby Brains, Circolo della Sicurezza)</a:t>
            </a:r>
          </a:p>
          <a:p>
            <a:pPr marL="685800" indent="-685800">
              <a:lnSpc>
                <a:spcPct val="100000"/>
              </a:lnSpc>
              <a:spcBef>
                <a:spcPts val="120"/>
              </a:spcBef>
              <a:buFont typeface="Arial" panose="020B0604020202020204" pitchFamily="34" charset="0"/>
              <a:buChar char="•"/>
            </a:pPr>
            <a:endParaRPr sz="4400" b="0" dirty="0"/>
          </a:p>
        </p:txBody>
      </p:sp>
      <p:sp>
        <p:nvSpPr>
          <p:cNvPr id="8" name="object 2">
            <a:extLst>
              <a:ext uri="{FF2B5EF4-FFF2-40B4-BE49-F238E27FC236}">
                <a16:creationId xmlns:a16="http://schemas.microsoft.com/office/drawing/2014/main" id="{F5FB3D08-3D10-C99E-6C8F-F01329A97D72}"/>
              </a:ext>
            </a:extLst>
          </p:cNvPr>
          <p:cNvSpPr/>
          <p:nvPr/>
        </p:nvSpPr>
        <p:spPr>
          <a:xfrm>
            <a:off x="10102634" y="2788308"/>
            <a:ext cx="10052051" cy="8618374"/>
          </a:xfrm>
          <a:custGeom>
            <a:avLst/>
            <a:gdLst/>
            <a:ahLst/>
            <a:cxnLst/>
            <a:rect l="l" t="t" r="r" b="b"/>
            <a:pathLst>
              <a:path w="19869785" h="3404870">
                <a:moveTo>
                  <a:pt x="19869423" y="0"/>
                </a:moveTo>
                <a:lnTo>
                  <a:pt x="0" y="0"/>
                </a:lnTo>
                <a:lnTo>
                  <a:pt x="0" y="3404605"/>
                </a:lnTo>
                <a:lnTo>
                  <a:pt x="19869423" y="3404605"/>
                </a:lnTo>
                <a:lnTo>
                  <a:pt x="19869423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9" name="Immagine 8">
            <a:extLst>
              <a:ext uri="{FF2B5EF4-FFF2-40B4-BE49-F238E27FC236}">
                <a16:creationId xmlns:a16="http://schemas.microsoft.com/office/drawing/2014/main" id="{AAC5D9B3-CBC1-6B9D-5936-CBD647D6F3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02635" y="2788308"/>
            <a:ext cx="10001466" cy="8618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83219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C9E510-ED7E-A9A2-03FF-295BD34240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123A0B74-BEA5-0E71-20D5-D308DAC5D252}"/>
              </a:ext>
            </a:extLst>
          </p:cNvPr>
          <p:cNvSpPr/>
          <p:nvPr/>
        </p:nvSpPr>
        <p:spPr>
          <a:xfrm>
            <a:off x="0" y="1"/>
            <a:ext cx="20104099" cy="2813050"/>
          </a:xfrm>
          <a:custGeom>
            <a:avLst/>
            <a:gdLst/>
            <a:ahLst/>
            <a:cxnLst/>
            <a:rect l="l" t="t" r="r" b="b"/>
            <a:pathLst>
              <a:path w="19869785" h="3404870">
                <a:moveTo>
                  <a:pt x="19869423" y="0"/>
                </a:moveTo>
                <a:lnTo>
                  <a:pt x="0" y="0"/>
                </a:lnTo>
                <a:lnTo>
                  <a:pt x="0" y="3404605"/>
                </a:lnTo>
                <a:lnTo>
                  <a:pt x="19869423" y="3404605"/>
                </a:lnTo>
                <a:lnTo>
                  <a:pt x="19869423" y="0"/>
                </a:lnTo>
                <a:close/>
              </a:path>
            </a:pathLst>
          </a:custGeom>
          <a:solidFill>
            <a:srgbClr val="F17B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 descr="$PPTXTitle">
            <a:extLst>
              <a:ext uri="{FF2B5EF4-FFF2-40B4-BE49-F238E27FC236}">
                <a16:creationId xmlns:a16="http://schemas.microsoft.com/office/drawing/2014/main" id="{071BAC25-D99A-2ED2-9ED3-7A74C813C53A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03250" y="457519"/>
            <a:ext cx="17304608" cy="1898014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ts val="8945"/>
              </a:lnSpc>
              <a:spcBef>
                <a:spcPts val="120"/>
              </a:spcBef>
            </a:pPr>
            <a:r>
              <a:rPr lang="it-IT" spc="-250" dirty="0"/>
              <a:t>La nostra storia</a:t>
            </a:r>
            <a:endParaRPr spc="-105" dirty="0"/>
          </a:p>
          <a:p>
            <a:pPr marL="12700">
              <a:lnSpc>
                <a:spcPts val="5765"/>
              </a:lnSpc>
            </a:pPr>
            <a:r>
              <a:rPr lang="it-IT" sz="4850" dirty="0">
                <a:solidFill>
                  <a:schemeClr val="tx1"/>
                </a:solidFill>
              </a:rPr>
              <a:t>In rete con il territorio</a:t>
            </a:r>
            <a:endParaRPr sz="4850" dirty="0">
              <a:solidFill>
                <a:schemeClr val="tx1"/>
              </a:solidFill>
            </a:endParaRPr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CF438794-344D-0A4C-6DF9-1C234DF088F3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527050" y="2889250"/>
            <a:ext cx="18816605" cy="636841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lang="it-IT" sz="6000" dirty="0"/>
              <a:t>Il Centro come hub territoriale, luogo di prossimità</a:t>
            </a:r>
            <a:endParaRPr lang="it-IT" sz="4400" b="0" dirty="0"/>
          </a:p>
          <a:p>
            <a:pPr>
              <a:lnSpc>
                <a:spcPct val="100000"/>
              </a:lnSpc>
              <a:spcBef>
                <a:spcPts val="120"/>
              </a:spcBef>
            </a:pPr>
            <a:endParaRPr lang="it-IT" sz="4400" b="0" dirty="0"/>
          </a:p>
          <a:p>
            <a:pPr marL="571500" lvl="0" indent="-571500" rtl="0">
              <a:buFont typeface="Arial" panose="020B0604020202020204" pitchFamily="34" charset="0"/>
              <a:buChar char="•"/>
            </a:pPr>
            <a:r>
              <a:rPr lang="it-IT" sz="4400" b="0" dirty="0"/>
              <a:t>Raccordo con Servizi Sociali, Servizi 0-3, Scuole, Consultorio, Pediatri di libera scelta, NPIA</a:t>
            </a:r>
          </a:p>
          <a:p>
            <a:pPr marL="571500" lvl="0" indent="-571500" rtl="0">
              <a:buFont typeface="Arial" panose="020B0604020202020204" pitchFamily="34" charset="0"/>
              <a:buChar char="•"/>
            </a:pPr>
            <a:r>
              <a:rPr lang="it-IT" sz="4400" b="0" dirty="0"/>
              <a:t>Presidio del lavoro di rete da parte del Coordinatore Pedagogico di ATS e del Pedagogista</a:t>
            </a:r>
          </a:p>
          <a:p>
            <a:pPr marL="571500" lvl="0" indent="-571500" rtl="0">
              <a:buFont typeface="Arial" panose="020B0604020202020204" pitchFamily="34" charset="0"/>
              <a:buChar char="•"/>
            </a:pPr>
            <a:r>
              <a:rPr lang="it-IT" sz="4400" b="0" dirty="0"/>
              <a:t>Intercettazione precoce dei bisogni emergenti e nuovi delle famiglie, anche nei contesti informali e non formali del territorio</a:t>
            </a:r>
          </a:p>
          <a:p>
            <a:pPr marL="571500" lvl="0" indent="-571500" rtl="0">
              <a:buFont typeface="Arial" panose="020B0604020202020204" pitchFamily="34" charset="0"/>
              <a:buChar char="•"/>
            </a:pPr>
            <a:r>
              <a:rPr lang="it-IT" sz="4400" b="0" dirty="0"/>
              <a:t>Punto di orientamento e informazione per le famiglie</a:t>
            </a:r>
          </a:p>
        </p:txBody>
      </p:sp>
    </p:spTree>
    <p:extLst>
      <p:ext uri="{BB962C8B-B14F-4D97-AF65-F5344CB8AC3E}">
        <p14:creationId xmlns:p14="http://schemas.microsoft.com/office/powerpoint/2010/main" val="41249620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0553265-40C3-FDDB-E71F-3C92658E76B9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212850" y="238789"/>
            <a:ext cx="16695008" cy="2308324"/>
          </a:xfrm>
        </p:spPr>
        <p:txBody>
          <a:bodyPr/>
          <a:lstStyle/>
          <a:p>
            <a:r>
              <a:rPr lang="it-IT" dirty="0"/>
              <a:t>Dieci anni dopo: chi abita oggi il Centro 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17791698-0968-6AD1-3765-3D949834A4B3}"/>
              </a:ext>
            </a:extLst>
          </p:cNvPr>
          <p:cNvSpPr>
            <a:spLocks noGrp="1"/>
          </p:cNvSpPr>
          <p:nvPr>
            <p:ph type="body" idx="4294967295"/>
          </p:nvPr>
        </p:nvSpPr>
        <p:spPr>
          <a:xfrm>
            <a:off x="5931234" y="3671176"/>
            <a:ext cx="8991600" cy="2215991"/>
          </a:xfrm>
        </p:spPr>
        <p:txBody>
          <a:bodyPr/>
          <a:lstStyle/>
          <a:p>
            <a:r>
              <a:rPr lang="it-IT" sz="7200" dirty="0"/>
              <a:t>Traguardi raggiunti</a:t>
            </a:r>
          </a:p>
        </p:txBody>
      </p:sp>
      <p:sp>
        <p:nvSpPr>
          <p:cNvPr id="4" name="Ovale 3">
            <a:extLst>
              <a:ext uri="{FF2B5EF4-FFF2-40B4-BE49-F238E27FC236}">
                <a16:creationId xmlns:a16="http://schemas.microsoft.com/office/drawing/2014/main" id="{E4AD94D2-4DF3-3B7A-AE43-FCDB79337ABC}"/>
              </a:ext>
            </a:extLst>
          </p:cNvPr>
          <p:cNvSpPr/>
          <p:nvPr/>
        </p:nvSpPr>
        <p:spPr>
          <a:xfrm>
            <a:off x="3727450" y="5708650"/>
            <a:ext cx="3967714" cy="3277583"/>
          </a:xfrm>
          <a:prstGeom prst="ellipse">
            <a:avLst/>
          </a:prstGeom>
          <a:solidFill>
            <a:srgbClr val="F17B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5400" dirty="0">
                <a:latin typeface="Arial" panose="020B0604020202020204" pitchFamily="34" charset="0"/>
                <a:cs typeface="Arial" panose="020B0604020202020204" pitchFamily="34" charset="0"/>
              </a:rPr>
              <a:t>530</a:t>
            </a:r>
          </a:p>
        </p:txBody>
      </p:sp>
      <p:sp>
        <p:nvSpPr>
          <p:cNvPr id="7" name="Ovale 6">
            <a:extLst>
              <a:ext uri="{FF2B5EF4-FFF2-40B4-BE49-F238E27FC236}">
                <a16:creationId xmlns:a16="http://schemas.microsoft.com/office/drawing/2014/main" id="{C1A9C5C0-A138-9FED-BDDC-2C1A1E099367}"/>
              </a:ext>
            </a:extLst>
          </p:cNvPr>
          <p:cNvSpPr/>
          <p:nvPr/>
        </p:nvSpPr>
        <p:spPr>
          <a:xfrm>
            <a:off x="11728450" y="5710183"/>
            <a:ext cx="3967714" cy="3277584"/>
          </a:xfrm>
          <a:prstGeom prst="ellipse">
            <a:avLst/>
          </a:prstGeom>
          <a:solidFill>
            <a:srgbClr val="F17B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5400" dirty="0">
                <a:latin typeface="Arial" panose="020B0604020202020204" pitchFamily="34" charset="0"/>
                <a:cs typeface="Arial" panose="020B0604020202020204" pitchFamily="34" charset="0"/>
              </a:rPr>
              <a:t>560</a:t>
            </a:r>
          </a:p>
        </p:txBody>
      </p:sp>
      <p:sp>
        <p:nvSpPr>
          <p:cNvPr id="5" name="Freccia a pentagono 4">
            <a:extLst>
              <a:ext uri="{FF2B5EF4-FFF2-40B4-BE49-F238E27FC236}">
                <a16:creationId xmlns:a16="http://schemas.microsoft.com/office/drawing/2014/main" id="{DBD34CDE-5CF0-498D-53E5-4993265761F7}"/>
              </a:ext>
            </a:extLst>
          </p:cNvPr>
          <p:cNvSpPr/>
          <p:nvPr/>
        </p:nvSpPr>
        <p:spPr>
          <a:xfrm>
            <a:off x="134445" y="2965450"/>
            <a:ext cx="2971800" cy="1371600"/>
          </a:xfrm>
          <a:prstGeom prst="homePlat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6000" dirty="0">
                <a:latin typeface="Arial" panose="020B0604020202020204" pitchFamily="34" charset="0"/>
                <a:cs typeface="Arial" panose="020B0604020202020204" pitchFamily="34" charset="0"/>
              </a:rPr>
              <a:t>2025</a:t>
            </a:r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894CD3DF-B256-79E7-CACD-C04E75A8BCBA}"/>
              </a:ext>
            </a:extLst>
          </p:cNvPr>
          <p:cNvSpPr txBox="1"/>
          <p:nvPr/>
        </p:nvSpPr>
        <p:spPr>
          <a:xfrm>
            <a:off x="8832850" y="9177875"/>
            <a:ext cx="1005238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4000" b="1" dirty="0">
                <a:solidFill>
                  <a:srgbClr val="F17B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Genitori, caregiver, educatori</a:t>
            </a:r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57C7ABEF-35AA-9AE1-A89B-A866E3D76B04}"/>
              </a:ext>
            </a:extLst>
          </p:cNvPr>
          <p:cNvSpPr txBox="1"/>
          <p:nvPr/>
        </p:nvSpPr>
        <p:spPr>
          <a:xfrm>
            <a:off x="685115" y="9177875"/>
            <a:ext cx="1005238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4000" b="1" dirty="0">
                <a:solidFill>
                  <a:srgbClr val="F17B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Bambini e bambine </a:t>
            </a:r>
          </a:p>
        </p:txBody>
      </p:sp>
    </p:spTree>
    <p:extLst>
      <p:ext uri="{BB962C8B-B14F-4D97-AF65-F5344CB8AC3E}">
        <p14:creationId xmlns:p14="http://schemas.microsoft.com/office/powerpoint/2010/main" val="25829181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BA9F78-BA21-A999-E312-EA16A5ABD8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A9FCDC8B-BA67-2498-B9E2-1C755E559C1C}"/>
              </a:ext>
            </a:extLst>
          </p:cNvPr>
          <p:cNvSpPr/>
          <p:nvPr/>
        </p:nvSpPr>
        <p:spPr>
          <a:xfrm>
            <a:off x="0" y="1"/>
            <a:ext cx="20104099" cy="2813050"/>
          </a:xfrm>
          <a:custGeom>
            <a:avLst/>
            <a:gdLst/>
            <a:ahLst/>
            <a:cxnLst/>
            <a:rect l="l" t="t" r="r" b="b"/>
            <a:pathLst>
              <a:path w="19869785" h="3404870">
                <a:moveTo>
                  <a:pt x="19869423" y="0"/>
                </a:moveTo>
                <a:lnTo>
                  <a:pt x="0" y="0"/>
                </a:lnTo>
                <a:lnTo>
                  <a:pt x="0" y="3404605"/>
                </a:lnTo>
                <a:lnTo>
                  <a:pt x="19869423" y="3404605"/>
                </a:lnTo>
                <a:lnTo>
                  <a:pt x="19869423" y="0"/>
                </a:lnTo>
                <a:close/>
              </a:path>
            </a:pathLst>
          </a:custGeom>
          <a:solidFill>
            <a:srgbClr val="F17B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 descr="$PPTXTitle">
            <a:extLst>
              <a:ext uri="{FF2B5EF4-FFF2-40B4-BE49-F238E27FC236}">
                <a16:creationId xmlns:a16="http://schemas.microsoft.com/office/drawing/2014/main" id="{997C0CC4-60D3-568F-51BD-AADBFEBD33D4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60450" y="457519"/>
            <a:ext cx="17304608" cy="1898014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ts val="8945"/>
              </a:lnSpc>
              <a:spcBef>
                <a:spcPts val="120"/>
              </a:spcBef>
            </a:pPr>
            <a:r>
              <a:rPr lang="it-IT" spc="-250" dirty="0"/>
              <a:t>La nostra storia</a:t>
            </a:r>
            <a:endParaRPr spc="-105" dirty="0"/>
          </a:p>
          <a:p>
            <a:pPr marL="12700">
              <a:lnSpc>
                <a:spcPts val="5765"/>
              </a:lnSpc>
            </a:pPr>
            <a:r>
              <a:rPr lang="it-IT" sz="4850" dirty="0">
                <a:solidFill>
                  <a:schemeClr val="tx1"/>
                </a:solidFill>
              </a:rPr>
              <a:t>Il prossimo passo </a:t>
            </a:r>
            <a:endParaRPr sz="4850" dirty="0">
              <a:solidFill>
                <a:schemeClr val="tx1"/>
              </a:solidFill>
            </a:endParaRPr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DD5F8E36-03A9-378D-63A7-B12F607C9ED1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03250" y="4489450"/>
            <a:ext cx="19121405" cy="7109639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lang="it-IT" sz="6000" spc="-250" dirty="0"/>
              <a:t>Una nuova sede da cui ripartire per «andare più lontano»! </a:t>
            </a:r>
            <a:endParaRPr lang="it-IT" sz="4400" b="0" dirty="0"/>
          </a:p>
          <a:p>
            <a:pPr>
              <a:lnSpc>
                <a:spcPct val="100000"/>
              </a:lnSpc>
              <a:spcBef>
                <a:spcPts val="120"/>
              </a:spcBef>
            </a:pPr>
            <a:endParaRPr lang="it-IT" sz="4400" b="0" dirty="0"/>
          </a:p>
          <a:p>
            <a:pPr marL="685800" indent="-685800">
              <a:lnSpc>
                <a:spcPct val="100000"/>
              </a:lnSpc>
              <a:spcBef>
                <a:spcPts val="120"/>
              </a:spcBef>
              <a:buFont typeface="Arial" panose="020B0604020202020204" pitchFamily="34" charset="0"/>
              <a:buChar char="•"/>
            </a:pPr>
            <a:r>
              <a:rPr lang="it-IT" sz="4400" b="0" dirty="0"/>
              <a:t>Inaugurazione il 24 settembre di una nuova sede che garantisce maggiore accessibilità</a:t>
            </a:r>
          </a:p>
          <a:p>
            <a:pPr marL="685800" indent="-685800">
              <a:lnSpc>
                <a:spcPct val="100000"/>
              </a:lnSpc>
              <a:spcBef>
                <a:spcPts val="120"/>
              </a:spcBef>
              <a:buFont typeface="Arial" panose="020B0604020202020204" pitchFamily="34" charset="0"/>
              <a:buChar char="•"/>
            </a:pPr>
            <a:r>
              <a:rPr lang="it-IT" sz="4400" b="0" dirty="0"/>
              <a:t>Avvio di attività diffuse per raggiungere le famiglie e di tutti i 19 Comuni dell’ATS 15</a:t>
            </a:r>
          </a:p>
          <a:p>
            <a:pPr marL="685800" indent="-685800">
              <a:lnSpc>
                <a:spcPct val="100000"/>
              </a:lnSpc>
              <a:spcBef>
                <a:spcPts val="120"/>
              </a:spcBef>
              <a:buFont typeface="Arial" panose="020B0604020202020204" pitchFamily="34" charset="0"/>
              <a:buChar char="•"/>
            </a:pPr>
            <a:r>
              <a:rPr lang="it-IT" sz="4400" b="0" dirty="0"/>
              <a:t>Promuovere di nuove attività per promuovere la partecipazione delle famiglie con background migratorio </a:t>
            </a:r>
          </a:p>
          <a:p>
            <a:pPr marL="685800" indent="-685800">
              <a:lnSpc>
                <a:spcPct val="100000"/>
              </a:lnSpc>
              <a:spcBef>
                <a:spcPts val="120"/>
              </a:spcBef>
              <a:buFont typeface="Arial" panose="020B0604020202020204" pitchFamily="34" charset="0"/>
              <a:buChar char="•"/>
            </a:pPr>
            <a:endParaRPr lang="it-IT" sz="4400" b="0" dirty="0"/>
          </a:p>
          <a:p>
            <a:pPr>
              <a:lnSpc>
                <a:spcPct val="100000"/>
              </a:lnSpc>
              <a:spcBef>
                <a:spcPts val="120"/>
              </a:spcBef>
            </a:pPr>
            <a:endParaRPr lang="it-IT" sz="4400" b="0" dirty="0"/>
          </a:p>
        </p:txBody>
      </p:sp>
      <p:sp>
        <p:nvSpPr>
          <p:cNvPr id="6" name="Freccia a pentagono 5">
            <a:extLst>
              <a:ext uri="{FF2B5EF4-FFF2-40B4-BE49-F238E27FC236}">
                <a16:creationId xmlns:a16="http://schemas.microsoft.com/office/drawing/2014/main" id="{DF74B6DE-5C7E-6D16-B93C-2F8C7CE617A2}"/>
              </a:ext>
            </a:extLst>
          </p:cNvPr>
          <p:cNvSpPr/>
          <p:nvPr/>
        </p:nvSpPr>
        <p:spPr>
          <a:xfrm>
            <a:off x="146050" y="2985376"/>
            <a:ext cx="2971800" cy="1371600"/>
          </a:xfrm>
          <a:prstGeom prst="homePlat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6000" dirty="0">
                <a:latin typeface="Arial" panose="020B0604020202020204" pitchFamily="34" charset="0"/>
                <a:cs typeface="Arial" panose="020B0604020202020204" pitchFamily="34" charset="0"/>
              </a:rPr>
              <a:t>2026</a:t>
            </a:r>
          </a:p>
        </p:txBody>
      </p:sp>
    </p:spTree>
    <p:extLst>
      <p:ext uri="{BB962C8B-B14F-4D97-AF65-F5344CB8AC3E}">
        <p14:creationId xmlns:p14="http://schemas.microsoft.com/office/powerpoint/2010/main" val="7239202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"/>
            <a:ext cx="20104099" cy="2813050"/>
          </a:xfrm>
          <a:custGeom>
            <a:avLst/>
            <a:gdLst/>
            <a:ahLst/>
            <a:cxnLst/>
            <a:rect l="l" t="t" r="r" b="b"/>
            <a:pathLst>
              <a:path w="19869785" h="3404870">
                <a:moveTo>
                  <a:pt x="19869423" y="0"/>
                </a:moveTo>
                <a:lnTo>
                  <a:pt x="0" y="0"/>
                </a:lnTo>
                <a:lnTo>
                  <a:pt x="0" y="3404605"/>
                </a:lnTo>
                <a:lnTo>
                  <a:pt x="19869423" y="3404605"/>
                </a:lnTo>
                <a:lnTo>
                  <a:pt x="19869423" y="0"/>
                </a:lnTo>
                <a:close/>
              </a:path>
            </a:pathLst>
          </a:custGeom>
          <a:solidFill>
            <a:srgbClr val="F17B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 descr="$PPTXTitle"/>
          <p:cNvSpPr txBox="1">
            <a:spLocks noGrp="1"/>
          </p:cNvSpPr>
          <p:nvPr>
            <p:ph type="title" idx="4294967295"/>
          </p:nvPr>
        </p:nvSpPr>
        <p:spPr>
          <a:xfrm>
            <a:off x="984250" y="429424"/>
            <a:ext cx="17304608" cy="1898014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ts val="8945"/>
              </a:lnSpc>
              <a:spcBef>
                <a:spcPts val="120"/>
              </a:spcBef>
            </a:pPr>
            <a:r>
              <a:rPr lang="it-IT" spc="-250" dirty="0"/>
              <a:t>Uno sguardo al futuro</a:t>
            </a:r>
            <a:endParaRPr spc="-105" dirty="0"/>
          </a:p>
          <a:p>
            <a:pPr marL="12700">
              <a:lnSpc>
                <a:spcPts val="5765"/>
              </a:lnSpc>
            </a:pPr>
            <a:r>
              <a:rPr lang="it-IT" sz="4850" dirty="0">
                <a:solidFill>
                  <a:schemeClr val="tx1"/>
                </a:solidFill>
              </a:rPr>
              <a:t>Un punto di partenza per progettare i prossimi passi</a:t>
            </a:r>
            <a:endParaRPr sz="4850" dirty="0">
              <a:solidFill>
                <a:schemeClr val="tx1"/>
              </a:solidFill>
            </a:endParaRPr>
          </a:p>
        </p:txBody>
      </p:sp>
      <p:sp>
        <p:nvSpPr>
          <p:cNvPr id="6" name="object 2">
            <a:extLst>
              <a:ext uri="{FF2B5EF4-FFF2-40B4-BE49-F238E27FC236}">
                <a16:creationId xmlns:a16="http://schemas.microsoft.com/office/drawing/2014/main" id="{098D2F86-5820-FB74-C03E-4276E9D791B2}"/>
              </a:ext>
            </a:extLst>
          </p:cNvPr>
          <p:cNvSpPr/>
          <p:nvPr/>
        </p:nvSpPr>
        <p:spPr>
          <a:xfrm>
            <a:off x="0" y="2798925"/>
            <a:ext cx="13100049" cy="8618374"/>
          </a:xfrm>
          <a:custGeom>
            <a:avLst/>
            <a:gdLst/>
            <a:ahLst/>
            <a:cxnLst/>
            <a:rect l="l" t="t" r="r" b="b"/>
            <a:pathLst>
              <a:path w="19869785" h="3404870">
                <a:moveTo>
                  <a:pt x="19869423" y="0"/>
                </a:moveTo>
                <a:lnTo>
                  <a:pt x="0" y="0"/>
                </a:lnTo>
                <a:lnTo>
                  <a:pt x="0" y="3404605"/>
                </a:lnTo>
                <a:lnTo>
                  <a:pt x="19869423" y="3404605"/>
                </a:lnTo>
                <a:lnTo>
                  <a:pt x="19869423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4">
            <a:extLst>
              <a:ext uri="{FF2B5EF4-FFF2-40B4-BE49-F238E27FC236}">
                <a16:creationId xmlns:a16="http://schemas.microsoft.com/office/drawing/2014/main" id="{F200F25E-08D1-4748-1C51-C294ACB7E364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2467389" y="6422677"/>
            <a:ext cx="8165269" cy="692497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20"/>
              </a:spcBef>
            </a:pPr>
            <a:r>
              <a:rPr lang="it-IT" sz="4400" b="0" dirty="0"/>
              <a:t>Immagine</a:t>
            </a:r>
            <a:endParaRPr sz="4400" b="0" dirty="0"/>
          </a:p>
        </p:txBody>
      </p:sp>
      <p:sp>
        <p:nvSpPr>
          <p:cNvPr id="8" name="object 4">
            <a:extLst>
              <a:ext uri="{FF2B5EF4-FFF2-40B4-BE49-F238E27FC236}">
                <a16:creationId xmlns:a16="http://schemas.microsoft.com/office/drawing/2014/main" id="{27BA3FF7-7EF4-7D0C-1EAC-D91BC03940D6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3395754" y="3149706"/>
            <a:ext cx="5867400" cy="3131627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20"/>
              </a:spcBef>
            </a:pPr>
            <a:endParaRPr lang="it-IT" sz="4400" b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algn="ctr">
              <a:lnSpc>
                <a:spcPct val="100000"/>
              </a:lnSpc>
              <a:spcBef>
                <a:spcPts val="120"/>
              </a:spcBef>
            </a:pPr>
            <a:endParaRPr lang="it-IT" sz="4400" b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algn="ctr">
              <a:lnSpc>
                <a:spcPct val="100000"/>
              </a:lnSpc>
              <a:spcBef>
                <a:spcPts val="120"/>
              </a:spcBef>
            </a:pPr>
            <a:r>
              <a:rPr lang="it-IT" sz="3200" b="0" dirty="0">
                <a:latin typeface="Arial" panose="020B0604020202020204" pitchFamily="34" charset="0"/>
                <a:cs typeface="Arial" panose="020B0604020202020204" pitchFamily="34" charset="0"/>
              </a:rPr>
              <a:t>Oggi ci trovate in Viale Enrico Millo 17, Chiavari (GE)</a:t>
            </a:r>
          </a:p>
          <a:p>
            <a:pPr marL="12700" algn="ctr">
              <a:lnSpc>
                <a:spcPct val="100000"/>
              </a:lnSpc>
              <a:spcBef>
                <a:spcPts val="120"/>
              </a:spcBef>
            </a:pPr>
            <a:r>
              <a:rPr lang="it-IT" sz="3600" b="0" i="1" dirty="0">
                <a:latin typeface="Arial" panose="020B0604020202020204" pitchFamily="34" charset="0"/>
                <a:cs typeface="Arial" panose="020B0604020202020204" pitchFamily="34" charset="0"/>
              </a:rPr>
              <a:t>Le</a:t>
            </a:r>
            <a:r>
              <a:rPr lang="it-IT" sz="4800" b="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3600" b="0" i="1" dirty="0">
                <a:latin typeface="Arial" panose="020B0604020202020204" pitchFamily="34" charset="0"/>
                <a:cs typeface="Arial" panose="020B0604020202020204" pitchFamily="34" charset="0"/>
              </a:rPr>
              <a:t>nostre pagine social: </a:t>
            </a:r>
            <a:endParaRPr lang="it-IT" sz="4800" b="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595D2997-FC59-977B-1858-B136122481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2798926"/>
            <a:ext cx="13100048" cy="8618374"/>
          </a:xfrm>
          <a:prstGeom prst="rect">
            <a:avLst/>
          </a:prstGeom>
        </p:spPr>
      </p:pic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47C16D8E-64C7-E4B3-9E76-03A9DAC3BD33}"/>
              </a:ext>
            </a:extLst>
          </p:cNvPr>
          <p:cNvSpPr txBox="1"/>
          <p:nvPr/>
        </p:nvSpPr>
        <p:spPr>
          <a:xfrm>
            <a:off x="13843859" y="5937250"/>
            <a:ext cx="5715000" cy="61247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it-IT" sz="2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  <a:hlinkClick r:id="rId3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endParaRPr lang="it-IT" sz="2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  <a:hlinkClick r:id="rId3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r>
              <a:rPr lang="it-IT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Centro per le Famiglie Tigullio (@centro_famiglie_tigullio)</a:t>
            </a:r>
            <a:r>
              <a:rPr lang="it-IT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Instagram</a:t>
            </a:r>
          </a:p>
          <a:p>
            <a:endParaRPr lang="it-IT" sz="2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it-IT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Centro per le Famiglie Tigullio | Chiavari - Facebook</a:t>
            </a:r>
            <a:endParaRPr lang="it-IT" sz="2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it-IT" sz="2400" u="sng" dirty="0"/>
          </a:p>
          <a:p>
            <a:endParaRPr lang="it-IT" sz="2400" u="sng" dirty="0"/>
          </a:p>
          <a:p>
            <a:endParaRPr lang="it-IT" sz="2400" u="sng" dirty="0"/>
          </a:p>
          <a:p>
            <a:endParaRPr lang="it-IT" sz="2400" u="sng" dirty="0"/>
          </a:p>
          <a:p>
            <a:endParaRPr lang="it-IT" sz="1800" u="sng" dirty="0"/>
          </a:p>
          <a:p>
            <a:endParaRPr lang="it-IT" u="sng" dirty="0"/>
          </a:p>
          <a:p>
            <a:endParaRPr lang="it-IT" sz="1800" u="sng" dirty="0"/>
          </a:p>
          <a:p>
            <a:endParaRPr lang="it-IT" sz="1800" dirty="0"/>
          </a:p>
        </p:txBody>
      </p:sp>
      <p:pic>
        <p:nvPicPr>
          <p:cNvPr id="15" name="Immagine 14" descr="Mommy Truccabimbi -... - Mommy Truccabimbi - Tigullio">
            <a:extLst>
              <a:ext uri="{FF2B5EF4-FFF2-40B4-BE49-F238E27FC236}">
                <a16:creationId xmlns:a16="http://schemas.microsoft.com/office/drawing/2014/main" id="{F0B495AD-572F-1117-E4CC-ECA0D14D9B36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6264" t="-1" r="16207" b="12608"/>
          <a:stretch>
            <a:fillRect/>
          </a:stretch>
        </p:blipFill>
        <p:spPr>
          <a:xfrm>
            <a:off x="13840728" y="9436666"/>
            <a:ext cx="1773921" cy="1905001"/>
          </a:xfrm>
          <a:prstGeom prst="rect">
            <a:avLst/>
          </a:prstGeom>
        </p:spPr>
      </p:pic>
      <p:pic>
        <p:nvPicPr>
          <p:cNvPr id="16" name="Immagine 15" descr="Sentiero di Arianna - Cooperativa Sociale | LinkedIn">
            <a:extLst>
              <a:ext uri="{FF2B5EF4-FFF2-40B4-BE49-F238E27FC236}">
                <a16:creationId xmlns:a16="http://schemas.microsoft.com/office/drawing/2014/main" id="{7588233C-FF5B-89BE-5EC2-68FA1CE17B9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853759" y="9512300"/>
            <a:ext cx="1905000" cy="1905000"/>
          </a:xfrm>
          <a:prstGeom prst="rect">
            <a:avLst/>
          </a:prstGeom>
        </p:spPr>
      </p:pic>
      <p:pic>
        <p:nvPicPr>
          <p:cNvPr id="17" name="Immagine 16">
            <a:extLst>
              <a:ext uri="{FF2B5EF4-FFF2-40B4-BE49-F238E27FC236}">
                <a16:creationId xmlns:a16="http://schemas.microsoft.com/office/drawing/2014/main" id="{FC8BBF3D-7524-2E94-498B-7B3093EAB07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568008" y="2813052"/>
            <a:ext cx="2847545" cy="1367906"/>
          </a:xfrm>
          <a:prstGeom prst="rect">
            <a:avLst/>
          </a:prstGeom>
        </p:spPr>
      </p:pic>
      <p:pic>
        <p:nvPicPr>
          <p:cNvPr id="18" name="Immagine 17">
            <a:extLst>
              <a:ext uri="{FF2B5EF4-FFF2-40B4-BE49-F238E27FC236}">
                <a16:creationId xmlns:a16="http://schemas.microsoft.com/office/drawing/2014/main" id="{1712CB7E-05C9-0233-1915-D848B2B910D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3548154" y="2896427"/>
            <a:ext cx="2571750" cy="1409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056731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511</TotalTime>
  <Words>843</Words>
  <Application>Microsoft Office PowerPoint</Application>
  <PresentationFormat>Personalizzato</PresentationFormat>
  <Paragraphs>121</Paragraphs>
  <Slides>13</Slides>
  <Notes>1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2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Il Centro per le famiglie Tigullio</vt:lpstr>
      <vt:lpstr>La nostra storia Da dove siamo partiti: le risorse</vt:lpstr>
      <vt:lpstr>La nostra storia Costruire uno spazio insieme alle famiglie </vt:lpstr>
      <vt:lpstr>La nostra storia Ascoltare i bisogni, costruire l’équipe</vt:lpstr>
      <vt:lpstr>La nostra storia Ascoltare i bisogni, costruire l’équipe</vt:lpstr>
      <vt:lpstr>La nostra storia Sviluppare un linguaggio e un approccio pedagogico comune</vt:lpstr>
      <vt:lpstr>La nostra storia Cosa facciamo oggi: accogliere, accompagnare e creare relazioni</vt:lpstr>
      <vt:lpstr>La nostra storia Cosa facciamo oggi: partecipazione e legami nutrienti</vt:lpstr>
      <vt:lpstr>La nostra storia Cosa facciamo oggi: costruire e rafforzare la cultura dell’infanzia </vt:lpstr>
      <vt:lpstr>La nostra storia In rete con il territorio</vt:lpstr>
      <vt:lpstr>Dieci anni dopo: chi abita oggi il Centro </vt:lpstr>
      <vt:lpstr>La nostra storia Il prossimo passo </vt:lpstr>
      <vt:lpstr>Uno sguardo al futuro Un punto di partenza per progettare i prossimi passi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Slides</dc:title>
  <dc:creator>Haunag</dc:creator>
  <cp:lastModifiedBy>Roberta Ferrarini</cp:lastModifiedBy>
  <cp:revision>58</cp:revision>
  <dcterms:created xsi:type="dcterms:W3CDTF">2026-09-21T14:45:11Z</dcterms:created>
  <dcterms:modified xsi:type="dcterms:W3CDTF">2026-10-05T14:23:25Z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2026-09-18T00:00:00Z</vt:filetime>
  </property>
  <property fmtid="{D5CDD505-2E9C-101B-9397-08002B2CF9AE}" pid="3" name="Creator">
    <vt:lpwstr>QuarkXPress(R) 20.02</vt:lpwstr>
  </property>
  <property fmtid="{D5CDD505-2E9C-101B-9397-08002B2CF9AE}" pid="4" name="LastSaved">
    <vt:filetime>2026-09-21T00:00:00Z</vt:filetime>
  </property>
  <property fmtid="{D5CDD505-2E9C-101B-9397-08002B2CF9AE}" pid="5" name="Producer">
    <vt:lpwstr>QuarkXPress(R) 20.02</vt:lpwstr>
  </property>
  <property fmtid="{D5CDD505-2E9C-101B-9397-08002B2CF9AE}" pid="6" name="XPressPrivate">
    <vt:lpwstr>%%DocumentProcessColors: Cyan Magenta Yellow Black %%EndComments</vt:lpwstr>
  </property>
</Properties>
</file>