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5"/>
  </p:notesMasterIdLst>
  <p:sldIdLst>
    <p:sldId id="256" r:id="rId2"/>
    <p:sldId id="257" r:id="rId3"/>
    <p:sldId id="258" r:id="rId4"/>
    <p:sldId id="259" r:id="rId5"/>
    <p:sldId id="261" r:id="rId6"/>
    <p:sldId id="262" r:id="rId7"/>
    <p:sldId id="263" r:id="rId8"/>
    <p:sldId id="264" r:id="rId9"/>
    <p:sldId id="265" r:id="rId10"/>
    <p:sldId id="266" r:id="rId11"/>
    <p:sldId id="268" r:id="rId12"/>
    <p:sldId id="270" r:id="rId13"/>
    <p:sldId id="269" r:id="rId14"/>
  </p:sldIdLst>
  <p:sldSz cx="20104100" cy="11417300"/>
  <p:notesSz cx="20104100" cy="114173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7B00"/>
    <a:srgbClr val="BA61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121" autoAdjust="0"/>
    <p:restoredTop sz="83829" autoAdjust="0"/>
  </p:normalViewPr>
  <p:slideViewPr>
    <p:cSldViewPr>
      <p:cViewPr>
        <p:scale>
          <a:sx n="54" d="100"/>
          <a:sy n="54" d="100"/>
        </p:scale>
        <p:origin x="1128"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8712200" cy="5730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11387138" y="0"/>
            <a:ext cx="8712200" cy="573088"/>
          </a:xfrm>
          <a:prstGeom prst="rect">
            <a:avLst/>
          </a:prstGeom>
        </p:spPr>
        <p:txBody>
          <a:bodyPr vert="horz" lIns="91440" tIns="45720" rIns="91440" bIns="45720" rtlCol="0"/>
          <a:lstStyle>
            <a:lvl1pPr algn="r">
              <a:defRPr sz="1200"/>
            </a:lvl1pPr>
          </a:lstStyle>
          <a:p>
            <a:fld id="{42847BD8-D201-4445-8B38-09146703E32D}" type="datetimeFigureOut">
              <a:rPr lang="it-IT" smtClean="0"/>
              <a:t>05/10/2026</a:t>
            </a:fld>
            <a:endParaRPr lang="it-IT"/>
          </a:p>
        </p:txBody>
      </p:sp>
      <p:sp>
        <p:nvSpPr>
          <p:cNvPr id="4" name="Segnaposto immagine diapositiva 3"/>
          <p:cNvSpPr>
            <a:spLocks noGrp="1" noRot="1" noChangeAspect="1"/>
          </p:cNvSpPr>
          <p:nvPr>
            <p:ph type="sldImg" idx="2"/>
          </p:nvPr>
        </p:nvSpPr>
        <p:spPr>
          <a:xfrm>
            <a:off x="6659563" y="1427163"/>
            <a:ext cx="6784975" cy="3852862"/>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2009775" y="5494338"/>
            <a:ext cx="16084550" cy="4495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10844213"/>
            <a:ext cx="8712200" cy="5730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11387138" y="10844213"/>
            <a:ext cx="8712200" cy="573087"/>
          </a:xfrm>
          <a:prstGeom prst="rect">
            <a:avLst/>
          </a:prstGeom>
        </p:spPr>
        <p:txBody>
          <a:bodyPr vert="horz" lIns="91440" tIns="45720" rIns="91440" bIns="45720" rtlCol="0" anchor="b"/>
          <a:lstStyle>
            <a:lvl1pPr algn="r">
              <a:defRPr sz="1200"/>
            </a:lvl1pPr>
          </a:lstStyle>
          <a:p>
            <a:fld id="{83C2407D-B067-4E8B-ABF9-181877708E61}" type="slidenum">
              <a:rPr lang="it-IT" smtClean="0"/>
              <a:t>‹N›</a:t>
            </a:fld>
            <a:endParaRPr lang="it-IT"/>
          </a:p>
        </p:txBody>
      </p:sp>
    </p:spTree>
    <p:extLst>
      <p:ext uri="{BB962C8B-B14F-4D97-AF65-F5344CB8AC3E}">
        <p14:creationId xmlns:p14="http://schemas.microsoft.com/office/powerpoint/2010/main" val="25293481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3C2407D-B067-4E8B-ABF9-181877708E61}" type="slidenum">
              <a:rPr lang="it-IT" smtClean="0"/>
              <a:t>3</a:t>
            </a:fld>
            <a:endParaRPr lang="it-IT"/>
          </a:p>
        </p:txBody>
      </p:sp>
    </p:spTree>
    <p:extLst>
      <p:ext uri="{BB962C8B-B14F-4D97-AF65-F5344CB8AC3E}">
        <p14:creationId xmlns:p14="http://schemas.microsoft.com/office/powerpoint/2010/main" val="1120990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3C2407D-B067-4E8B-ABF9-181877708E61}" type="slidenum">
              <a:rPr lang="it-IT" smtClean="0"/>
              <a:t>4</a:t>
            </a:fld>
            <a:endParaRPr lang="it-IT"/>
          </a:p>
        </p:txBody>
      </p:sp>
    </p:spTree>
    <p:extLst>
      <p:ext uri="{BB962C8B-B14F-4D97-AF65-F5344CB8AC3E}">
        <p14:creationId xmlns:p14="http://schemas.microsoft.com/office/powerpoint/2010/main" val="707182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3C2407D-B067-4E8B-ABF9-181877708E61}" type="slidenum">
              <a:rPr lang="it-IT" smtClean="0"/>
              <a:t>7</a:t>
            </a:fld>
            <a:endParaRPr lang="it-IT"/>
          </a:p>
        </p:txBody>
      </p:sp>
    </p:spTree>
    <p:extLst>
      <p:ext uri="{BB962C8B-B14F-4D97-AF65-F5344CB8AC3E}">
        <p14:creationId xmlns:p14="http://schemas.microsoft.com/office/powerpoint/2010/main" val="581479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F1DCF9D3-8E7F-2CBF-A34F-E0C83D5C6381}"/>
              </a:ext>
            </a:extLst>
          </p:cNvPr>
          <p:cNvSpPr/>
          <p:nvPr userDrawn="1"/>
        </p:nvSpPr>
        <p:spPr>
          <a:xfrm>
            <a:off x="0" y="9428836"/>
            <a:ext cx="20104099" cy="1988464"/>
          </a:xfrm>
          <a:custGeom>
            <a:avLst/>
            <a:gdLst/>
            <a:ahLst/>
            <a:cxnLst/>
            <a:rect l="l" t="t" r="r" b="b"/>
            <a:pathLst>
              <a:path w="19869785" h="1843404">
                <a:moveTo>
                  <a:pt x="19869423" y="0"/>
                </a:moveTo>
                <a:lnTo>
                  <a:pt x="0" y="0"/>
                </a:lnTo>
                <a:lnTo>
                  <a:pt x="0" y="1843365"/>
                </a:lnTo>
                <a:lnTo>
                  <a:pt x="19869423" y="1843365"/>
                </a:lnTo>
                <a:lnTo>
                  <a:pt x="19869423" y="0"/>
                </a:lnTo>
                <a:close/>
              </a:path>
            </a:pathLst>
          </a:custGeom>
          <a:solidFill>
            <a:schemeClr val="tx1"/>
          </a:solidFill>
        </p:spPr>
        <p:txBody>
          <a:bodyPr wrap="square" lIns="0" tIns="0" rIns="0" bIns="0" rtlCol="0"/>
          <a:lstStyle/>
          <a:p>
            <a:endParaRPr/>
          </a:p>
        </p:txBody>
      </p:sp>
      <p:sp>
        <p:nvSpPr>
          <p:cNvPr id="8" name="object 4">
            <a:extLst>
              <a:ext uri="{FF2B5EF4-FFF2-40B4-BE49-F238E27FC236}">
                <a16:creationId xmlns:a16="http://schemas.microsoft.com/office/drawing/2014/main" id="{C10410DE-02BC-14A3-20F1-2DA1DF5268D0}"/>
              </a:ext>
            </a:extLst>
          </p:cNvPr>
          <p:cNvSpPr/>
          <p:nvPr userDrawn="1"/>
        </p:nvSpPr>
        <p:spPr>
          <a:xfrm>
            <a:off x="0" y="-14456"/>
            <a:ext cx="20104099" cy="9443292"/>
          </a:xfrm>
          <a:custGeom>
            <a:avLst/>
            <a:gdLst/>
            <a:ahLst/>
            <a:cxnLst/>
            <a:rect l="l" t="t" r="r" b="b"/>
            <a:pathLst>
              <a:path w="19869785" h="9333230">
                <a:moveTo>
                  <a:pt x="19869568" y="0"/>
                </a:moveTo>
                <a:lnTo>
                  <a:pt x="0" y="0"/>
                </a:lnTo>
                <a:lnTo>
                  <a:pt x="0" y="9333185"/>
                </a:lnTo>
                <a:lnTo>
                  <a:pt x="19869568" y="9333185"/>
                </a:lnTo>
                <a:lnTo>
                  <a:pt x="19869568" y="0"/>
                </a:lnTo>
                <a:close/>
              </a:path>
            </a:pathLst>
          </a:custGeom>
          <a:solidFill>
            <a:srgbClr val="F17B00"/>
          </a:solidFill>
        </p:spPr>
        <p:txBody>
          <a:bodyPr wrap="square" lIns="0" tIns="0" rIns="0" bIns="0" rtlCol="0"/>
          <a:lstStyle/>
          <a:p>
            <a:endParaRPr/>
          </a:p>
        </p:txBody>
      </p:sp>
      <p:sp>
        <p:nvSpPr>
          <p:cNvPr id="9" name="object 5" descr="$PPTXTitle">
            <a:extLst>
              <a:ext uri="{FF2B5EF4-FFF2-40B4-BE49-F238E27FC236}">
                <a16:creationId xmlns:a16="http://schemas.microsoft.com/office/drawing/2014/main" id="{81709926-BA7F-5F53-0ADA-8B9234FF70D4}"/>
              </a:ext>
            </a:extLst>
          </p:cNvPr>
          <p:cNvSpPr txBox="1">
            <a:spLocks noGrp="1"/>
          </p:cNvSpPr>
          <p:nvPr>
            <p:ph type="title"/>
          </p:nvPr>
        </p:nvSpPr>
        <p:spPr>
          <a:xfrm>
            <a:off x="2501182" y="2492394"/>
            <a:ext cx="14367510" cy="1171575"/>
          </a:xfrm>
          <a:prstGeom prst="rect">
            <a:avLst/>
          </a:prstGeom>
        </p:spPr>
        <p:txBody>
          <a:bodyPr vert="horz" wrap="square" lIns="0" tIns="15240" rIns="0" bIns="0" rtlCol="0">
            <a:spAutoFit/>
          </a:bodyPr>
          <a:lstStyle/>
          <a:p>
            <a:pPr>
              <a:lnSpc>
                <a:spcPct val="100000"/>
              </a:lnSpc>
              <a:spcBef>
                <a:spcPts val="120"/>
              </a:spcBef>
            </a:pPr>
            <a:r>
              <a:rPr lang="it-IT" dirty="0"/>
              <a:t>Titolo della presentazione</a:t>
            </a:r>
            <a:endParaRPr dirty="0"/>
          </a:p>
        </p:txBody>
      </p:sp>
      <p:sp>
        <p:nvSpPr>
          <p:cNvPr id="10" name="object 6">
            <a:extLst>
              <a:ext uri="{FF2B5EF4-FFF2-40B4-BE49-F238E27FC236}">
                <a16:creationId xmlns:a16="http://schemas.microsoft.com/office/drawing/2014/main" id="{1270DC99-FA8B-1BFE-BB70-D4892A01ECF6}"/>
              </a:ext>
            </a:extLst>
          </p:cNvPr>
          <p:cNvSpPr txBox="1"/>
          <p:nvPr userDrawn="1"/>
        </p:nvSpPr>
        <p:spPr>
          <a:xfrm>
            <a:off x="2501302" y="3629227"/>
            <a:ext cx="16618547" cy="1535677"/>
          </a:xfrm>
          <a:prstGeom prst="rect">
            <a:avLst/>
          </a:prstGeom>
        </p:spPr>
        <p:txBody>
          <a:bodyPr vert="horz" wrap="square" lIns="0" tIns="136525" rIns="0" bIns="0" rtlCol="0">
            <a:spAutoFit/>
          </a:bodyPr>
          <a:lstStyle/>
          <a:p>
            <a:pPr marL="12700" marR="22860" indent="-635">
              <a:lnSpc>
                <a:spcPts val="4890"/>
              </a:lnSpc>
              <a:spcBef>
                <a:spcPts val="1075"/>
              </a:spcBef>
            </a:pPr>
            <a:r>
              <a:rPr lang="it-IT" sz="4850" b="1" dirty="0">
                <a:solidFill>
                  <a:srgbClr val="231F20"/>
                </a:solidFill>
                <a:latin typeface="Arial"/>
                <a:cs typeface="Arial"/>
              </a:rPr>
              <a:t>Sottotitolo della presentazione, prima riga</a:t>
            </a:r>
          </a:p>
          <a:p>
            <a:pPr marL="12700" marR="22860" indent="-635">
              <a:lnSpc>
                <a:spcPts val="4890"/>
              </a:lnSpc>
              <a:spcBef>
                <a:spcPts val="1075"/>
              </a:spcBef>
            </a:pPr>
            <a:r>
              <a:rPr lang="it-IT" sz="4850" b="1" dirty="0">
                <a:solidFill>
                  <a:srgbClr val="231F20"/>
                </a:solidFill>
                <a:latin typeface="Arial"/>
                <a:cs typeface="Arial"/>
              </a:rPr>
              <a:t>Sottotitolo, seconda riga</a:t>
            </a:r>
            <a:endParaRPr sz="4800" dirty="0">
              <a:latin typeface="Arial"/>
              <a:cs typeface="Arial"/>
            </a:endParaRPr>
          </a:p>
        </p:txBody>
      </p:sp>
      <p:sp>
        <p:nvSpPr>
          <p:cNvPr id="11" name="object 7">
            <a:extLst>
              <a:ext uri="{FF2B5EF4-FFF2-40B4-BE49-F238E27FC236}">
                <a16:creationId xmlns:a16="http://schemas.microsoft.com/office/drawing/2014/main" id="{5C89F837-6762-BCC1-8250-65FF695F9C7E}"/>
              </a:ext>
            </a:extLst>
          </p:cNvPr>
          <p:cNvSpPr txBox="1"/>
          <p:nvPr userDrawn="1"/>
        </p:nvSpPr>
        <p:spPr>
          <a:xfrm>
            <a:off x="2437365" y="9899650"/>
            <a:ext cx="4770120" cy="708025"/>
          </a:xfrm>
          <a:prstGeom prst="rect">
            <a:avLst/>
          </a:prstGeom>
        </p:spPr>
        <p:txBody>
          <a:bodyPr vert="horz" wrap="square" lIns="0" tIns="12065" rIns="0" bIns="0" rtlCol="0">
            <a:spAutoFit/>
          </a:bodyPr>
          <a:lstStyle/>
          <a:p>
            <a:pPr marL="12700">
              <a:lnSpc>
                <a:spcPts val="2840"/>
              </a:lnSpc>
              <a:spcBef>
                <a:spcPts val="95"/>
              </a:spcBef>
            </a:pPr>
            <a:r>
              <a:rPr sz="2450" b="1" spc="-120" dirty="0">
                <a:solidFill>
                  <a:srgbClr val="FFFFFF"/>
                </a:solidFill>
                <a:latin typeface="Arial" panose="020B0604020202020204" pitchFamily="34" charset="0"/>
                <a:cs typeface="Arial" panose="020B0604020202020204" pitchFamily="34" charset="0"/>
              </a:rPr>
              <a:t>Conferenza</a:t>
            </a:r>
            <a:r>
              <a:rPr sz="2450" b="1" spc="-240" dirty="0">
                <a:solidFill>
                  <a:srgbClr val="FFFFFF"/>
                </a:solidFill>
                <a:latin typeface="Arial" panose="020B0604020202020204" pitchFamily="34" charset="0"/>
                <a:cs typeface="Arial" panose="020B0604020202020204" pitchFamily="34" charset="0"/>
              </a:rPr>
              <a:t> </a:t>
            </a:r>
            <a:r>
              <a:rPr sz="2450" b="1" spc="-110" dirty="0">
                <a:solidFill>
                  <a:srgbClr val="FFFFFF"/>
                </a:solidFill>
                <a:latin typeface="Arial" panose="020B0604020202020204" pitchFamily="34" charset="0"/>
                <a:cs typeface="Arial" panose="020B0604020202020204" pitchFamily="34" charset="0"/>
              </a:rPr>
              <a:t>nazionale</a:t>
            </a:r>
            <a:r>
              <a:rPr sz="2450" b="1" spc="-235" dirty="0">
                <a:solidFill>
                  <a:srgbClr val="FFFFFF"/>
                </a:solidFill>
                <a:latin typeface="Arial" panose="020B0604020202020204" pitchFamily="34" charset="0"/>
                <a:cs typeface="Arial" panose="020B0604020202020204" pitchFamily="34" charset="0"/>
              </a:rPr>
              <a:t> </a:t>
            </a:r>
            <a:r>
              <a:rPr sz="2450" b="1" spc="-114" dirty="0">
                <a:solidFill>
                  <a:srgbClr val="FFFFFF"/>
                </a:solidFill>
                <a:latin typeface="Arial" panose="020B0604020202020204" pitchFamily="34" charset="0"/>
                <a:cs typeface="Arial" panose="020B0604020202020204" pitchFamily="34" charset="0"/>
              </a:rPr>
              <a:t>sulla</a:t>
            </a:r>
            <a:r>
              <a:rPr sz="2450" b="1" spc="-235" dirty="0">
                <a:solidFill>
                  <a:srgbClr val="FFFFFF"/>
                </a:solidFill>
                <a:latin typeface="Arial" panose="020B0604020202020204" pitchFamily="34" charset="0"/>
                <a:cs typeface="Arial" panose="020B0604020202020204" pitchFamily="34" charset="0"/>
              </a:rPr>
              <a:t> </a:t>
            </a:r>
            <a:r>
              <a:rPr sz="2450" b="1" spc="-65" dirty="0">
                <a:solidFill>
                  <a:srgbClr val="FFFFFF"/>
                </a:solidFill>
                <a:latin typeface="Arial" panose="020B0604020202020204" pitchFamily="34" charset="0"/>
                <a:cs typeface="Arial" panose="020B0604020202020204" pitchFamily="34" charset="0"/>
              </a:rPr>
              <a:t>famiglia</a:t>
            </a:r>
            <a:endParaRPr sz="2450" b="1" dirty="0">
              <a:latin typeface="Arial" panose="020B0604020202020204" pitchFamily="34" charset="0"/>
              <a:cs typeface="Arial" panose="020B0604020202020204" pitchFamily="34" charset="0"/>
            </a:endParaRPr>
          </a:p>
          <a:p>
            <a:pPr marL="13970">
              <a:lnSpc>
                <a:spcPts val="2540"/>
              </a:lnSpc>
            </a:pPr>
            <a:r>
              <a:rPr sz="2200" spc="-70" dirty="0">
                <a:solidFill>
                  <a:srgbClr val="F17B00"/>
                </a:solidFill>
                <a:latin typeface="Arial" panose="020B0604020202020204" pitchFamily="34" charset="0"/>
                <a:cs typeface="Arial" panose="020B0604020202020204" pitchFamily="34" charset="0"/>
              </a:rPr>
              <a:t>Ottobre</a:t>
            </a:r>
            <a:r>
              <a:rPr sz="2200" spc="-220" dirty="0">
                <a:solidFill>
                  <a:srgbClr val="F17B00"/>
                </a:solidFill>
                <a:latin typeface="Arial" panose="020B0604020202020204" pitchFamily="34" charset="0"/>
                <a:cs typeface="Arial" panose="020B0604020202020204" pitchFamily="34" charset="0"/>
              </a:rPr>
              <a:t> </a:t>
            </a:r>
            <a:r>
              <a:rPr sz="2200" spc="-90" dirty="0">
                <a:solidFill>
                  <a:srgbClr val="F17B00"/>
                </a:solidFill>
                <a:latin typeface="Arial" panose="020B0604020202020204" pitchFamily="34" charset="0"/>
                <a:cs typeface="Arial" panose="020B0604020202020204" pitchFamily="34" charset="0"/>
              </a:rPr>
              <a:t>-</a:t>
            </a:r>
            <a:r>
              <a:rPr sz="2200" spc="-215" dirty="0">
                <a:solidFill>
                  <a:srgbClr val="F17B00"/>
                </a:solidFill>
                <a:latin typeface="Arial" panose="020B0604020202020204" pitchFamily="34" charset="0"/>
                <a:cs typeface="Arial" panose="020B0604020202020204" pitchFamily="34" charset="0"/>
              </a:rPr>
              <a:t> </a:t>
            </a:r>
            <a:r>
              <a:rPr sz="2200" spc="-55" dirty="0">
                <a:solidFill>
                  <a:srgbClr val="F17B00"/>
                </a:solidFill>
                <a:latin typeface="Arial" panose="020B0604020202020204" pitchFamily="34" charset="0"/>
                <a:cs typeface="Arial" panose="020B0604020202020204" pitchFamily="34" charset="0"/>
              </a:rPr>
              <a:t>Dicembre</a:t>
            </a:r>
            <a:r>
              <a:rPr sz="2200" spc="-215" dirty="0">
                <a:solidFill>
                  <a:srgbClr val="F17B00"/>
                </a:solidFill>
                <a:latin typeface="Arial" panose="020B0604020202020204" pitchFamily="34" charset="0"/>
                <a:cs typeface="Arial" panose="020B0604020202020204" pitchFamily="34" charset="0"/>
              </a:rPr>
              <a:t> </a:t>
            </a:r>
            <a:r>
              <a:rPr sz="2200" spc="-20" dirty="0">
                <a:solidFill>
                  <a:srgbClr val="F17B00"/>
                </a:solidFill>
                <a:latin typeface="Arial" panose="020B0604020202020204" pitchFamily="34" charset="0"/>
                <a:cs typeface="Arial" panose="020B0604020202020204" pitchFamily="34" charset="0"/>
              </a:rPr>
              <a:t>2026</a:t>
            </a:r>
            <a:endParaRPr sz="2200" dirty="0">
              <a:solidFill>
                <a:srgbClr val="F17B00"/>
              </a:solidFill>
              <a:latin typeface="Arial" panose="020B0604020202020204" pitchFamily="34" charset="0"/>
              <a:cs typeface="Arial" panose="020B0604020202020204" pitchFamily="34" charset="0"/>
            </a:endParaRPr>
          </a:p>
        </p:txBody>
      </p:sp>
      <p:pic>
        <p:nvPicPr>
          <p:cNvPr id="12" name="object 9">
            <a:extLst>
              <a:ext uri="{FF2B5EF4-FFF2-40B4-BE49-F238E27FC236}">
                <a16:creationId xmlns:a16="http://schemas.microsoft.com/office/drawing/2014/main" id="{A1C13E01-8258-44DC-3208-01AF828F6628}"/>
              </a:ext>
            </a:extLst>
          </p:cNvPr>
          <p:cNvPicPr/>
          <p:nvPr userDrawn="1"/>
        </p:nvPicPr>
        <p:blipFill>
          <a:blip r:embed="rId2" cstate="print"/>
          <a:stretch>
            <a:fillRect/>
          </a:stretch>
        </p:blipFill>
        <p:spPr>
          <a:xfrm>
            <a:off x="10314248" y="9926960"/>
            <a:ext cx="709141" cy="796256"/>
          </a:xfrm>
          <a:prstGeom prst="rect">
            <a:avLst/>
          </a:prstGeom>
        </p:spPr>
      </p:pic>
      <p:sp>
        <p:nvSpPr>
          <p:cNvPr id="13" name="object 10">
            <a:extLst>
              <a:ext uri="{FF2B5EF4-FFF2-40B4-BE49-F238E27FC236}">
                <a16:creationId xmlns:a16="http://schemas.microsoft.com/office/drawing/2014/main" id="{5C0FB2A6-051A-886C-4187-696BC7BB1989}"/>
              </a:ext>
            </a:extLst>
          </p:cNvPr>
          <p:cNvSpPr/>
          <p:nvPr userDrawn="1"/>
        </p:nvSpPr>
        <p:spPr>
          <a:xfrm>
            <a:off x="0" y="-27715"/>
            <a:ext cx="20104100" cy="1988463"/>
          </a:xfrm>
          <a:custGeom>
            <a:avLst/>
            <a:gdLst/>
            <a:ahLst/>
            <a:cxnLst/>
            <a:rect l="l" t="t" r="r" b="b"/>
            <a:pathLst>
              <a:path w="19869785" h="1843405">
                <a:moveTo>
                  <a:pt x="19869423" y="0"/>
                </a:moveTo>
                <a:lnTo>
                  <a:pt x="0" y="0"/>
                </a:lnTo>
                <a:lnTo>
                  <a:pt x="0" y="1843365"/>
                </a:lnTo>
                <a:lnTo>
                  <a:pt x="19869423" y="1843365"/>
                </a:lnTo>
                <a:lnTo>
                  <a:pt x="19869423" y="0"/>
                </a:lnTo>
                <a:close/>
              </a:path>
            </a:pathLst>
          </a:custGeom>
          <a:solidFill>
            <a:srgbClr val="BA6100"/>
          </a:solidFill>
        </p:spPr>
        <p:txBody>
          <a:bodyPr wrap="square" lIns="0" tIns="0" rIns="0" bIns="0" rtlCol="0"/>
          <a:lstStyle/>
          <a:p>
            <a:endParaRPr/>
          </a:p>
        </p:txBody>
      </p:sp>
      <p:sp>
        <p:nvSpPr>
          <p:cNvPr id="14" name="object 11">
            <a:extLst>
              <a:ext uri="{FF2B5EF4-FFF2-40B4-BE49-F238E27FC236}">
                <a16:creationId xmlns:a16="http://schemas.microsoft.com/office/drawing/2014/main" id="{55024D49-B24E-6F9B-89E0-3FDBC7E66573}"/>
              </a:ext>
            </a:extLst>
          </p:cNvPr>
          <p:cNvSpPr txBox="1"/>
          <p:nvPr userDrawn="1"/>
        </p:nvSpPr>
        <p:spPr>
          <a:xfrm>
            <a:off x="11182270" y="9899650"/>
            <a:ext cx="5939790" cy="783741"/>
          </a:xfrm>
          <a:prstGeom prst="rect">
            <a:avLst/>
          </a:prstGeom>
        </p:spPr>
        <p:txBody>
          <a:bodyPr vert="horz" wrap="square" lIns="0" tIns="12700" rIns="0" bIns="0" rtlCol="0">
            <a:spAutoFit/>
          </a:bodyPr>
          <a:lstStyle/>
          <a:p>
            <a:pPr marL="12700" marR="5080">
              <a:lnSpc>
                <a:spcPct val="106400"/>
              </a:lnSpc>
              <a:spcBef>
                <a:spcPts val="100"/>
              </a:spcBef>
            </a:pPr>
            <a:r>
              <a:rPr sz="2450" b="1" spc="-80" dirty="0">
                <a:solidFill>
                  <a:srgbClr val="FFFFFF"/>
                </a:solidFill>
                <a:latin typeface="Arial" panose="020B0604020202020204" pitchFamily="34" charset="0"/>
                <a:cs typeface="Arial" panose="020B0604020202020204" pitchFamily="34" charset="0"/>
              </a:rPr>
              <a:t>Presidenza</a:t>
            </a:r>
            <a:r>
              <a:rPr sz="2450" b="1" spc="-100" dirty="0">
                <a:solidFill>
                  <a:srgbClr val="FFFFFF"/>
                </a:solidFill>
                <a:latin typeface="Arial" panose="020B0604020202020204" pitchFamily="34" charset="0"/>
                <a:cs typeface="Arial" panose="020B0604020202020204" pitchFamily="34" charset="0"/>
              </a:rPr>
              <a:t> </a:t>
            </a:r>
            <a:r>
              <a:rPr sz="2450" b="1" spc="-60" dirty="0">
                <a:solidFill>
                  <a:srgbClr val="FFFFFF"/>
                </a:solidFill>
                <a:latin typeface="Arial" panose="020B0604020202020204" pitchFamily="34" charset="0"/>
                <a:cs typeface="Arial" panose="020B0604020202020204" pitchFamily="34" charset="0"/>
              </a:rPr>
              <a:t>del</a:t>
            </a:r>
            <a:r>
              <a:rPr sz="2450" b="1" spc="-95" dirty="0">
                <a:solidFill>
                  <a:srgbClr val="FFFFFF"/>
                </a:solidFill>
                <a:latin typeface="Arial" panose="020B0604020202020204" pitchFamily="34" charset="0"/>
                <a:cs typeface="Arial" panose="020B0604020202020204" pitchFamily="34" charset="0"/>
              </a:rPr>
              <a:t> </a:t>
            </a:r>
            <a:r>
              <a:rPr sz="2450" b="1" spc="-75" dirty="0">
                <a:solidFill>
                  <a:srgbClr val="FFFFFF"/>
                </a:solidFill>
                <a:latin typeface="Arial" panose="020B0604020202020204" pitchFamily="34" charset="0"/>
                <a:cs typeface="Arial" panose="020B0604020202020204" pitchFamily="34" charset="0"/>
              </a:rPr>
              <a:t>Consiglio</a:t>
            </a:r>
            <a:r>
              <a:rPr sz="2450" b="1" spc="-95" dirty="0">
                <a:solidFill>
                  <a:srgbClr val="FFFFFF"/>
                </a:solidFill>
                <a:latin typeface="Arial" panose="020B0604020202020204" pitchFamily="34" charset="0"/>
                <a:cs typeface="Arial" panose="020B0604020202020204" pitchFamily="34" charset="0"/>
              </a:rPr>
              <a:t> </a:t>
            </a:r>
            <a:r>
              <a:rPr sz="2450" b="1" spc="-60" dirty="0">
                <a:solidFill>
                  <a:srgbClr val="FFFFFF"/>
                </a:solidFill>
                <a:latin typeface="Arial" panose="020B0604020202020204" pitchFamily="34" charset="0"/>
                <a:cs typeface="Arial" panose="020B0604020202020204" pitchFamily="34" charset="0"/>
              </a:rPr>
              <a:t>dei</a:t>
            </a:r>
            <a:r>
              <a:rPr sz="2450" b="1" spc="-100" dirty="0">
                <a:solidFill>
                  <a:srgbClr val="FFFFFF"/>
                </a:solidFill>
                <a:latin typeface="Arial" panose="020B0604020202020204" pitchFamily="34" charset="0"/>
                <a:cs typeface="Arial" panose="020B0604020202020204" pitchFamily="34" charset="0"/>
              </a:rPr>
              <a:t> </a:t>
            </a:r>
            <a:r>
              <a:rPr sz="2450" b="1" spc="-10" dirty="0">
                <a:solidFill>
                  <a:srgbClr val="FFFFFF"/>
                </a:solidFill>
                <a:latin typeface="Arial" panose="020B0604020202020204" pitchFamily="34" charset="0"/>
                <a:cs typeface="Arial" panose="020B0604020202020204" pitchFamily="34" charset="0"/>
              </a:rPr>
              <a:t>Ministri </a:t>
            </a:r>
            <a:r>
              <a:rPr sz="2450" b="1" spc="-75" dirty="0">
                <a:solidFill>
                  <a:srgbClr val="FFFFFF"/>
                </a:solidFill>
                <a:latin typeface="Arial" panose="020B0604020202020204" pitchFamily="34" charset="0"/>
                <a:cs typeface="Arial" panose="020B0604020202020204" pitchFamily="34" charset="0"/>
              </a:rPr>
              <a:t>Dipartimento</a:t>
            </a:r>
            <a:r>
              <a:rPr sz="2450" b="1" spc="-105" dirty="0">
                <a:solidFill>
                  <a:srgbClr val="FFFFFF"/>
                </a:solidFill>
                <a:latin typeface="Arial" panose="020B0604020202020204" pitchFamily="34" charset="0"/>
                <a:cs typeface="Arial" panose="020B0604020202020204" pitchFamily="34" charset="0"/>
              </a:rPr>
              <a:t> </a:t>
            </a:r>
            <a:r>
              <a:rPr sz="2450" b="1" spc="-65" dirty="0">
                <a:solidFill>
                  <a:srgbClr val="FFFFFF"/>
                </a:solidFill>
                <a:latin typeface="Arial" panose="020B0604020202020204" pitchFamily="34" charset="0"/>
                <a:cs typeface="Arial" panose="020B0604020202020204" pitchFamily="34" charset="0"/>
              </a:rPr>
              <a:t>per</a:t>
            </a:r>
            <a:r>
              <a:rPr sz="2450" b="1" spc="-100" dirty="0">
                <a:solidFill>
                  <a:srgbClr val="FFFFFF"/>
                </a:solidFill>
                <a:latin typeface="Arial" panose="020B0604020202020204" pitchFamily="34" charset="0"/>
                <a:cs typeface="Arial" panose="020B0604020202020204" pitchFamily="34" charset="0"/>
              </a:rPr>
              <a:t> </a:t>
            </a:r>
            <a:r>
              <a:rPr sz="2450" b="1" spc="-50" dirty="0">
                <a:solidFill>
                  <a:srgbClr val="FFFFFF"/>
                </a:solidFill>
                <a:latin typeface="Arial" panose="020B0604020202020204" pitchFamily="34" charset="0"/>
                <a:cs typeface="Arial" panose="020B0604020202020204" pitchFamily="34" charset="0"/>
              </a:rPr>
              <a:t>le</a:t>
            </a:r>
            <a:r>
              <a:rPr sz="2450" b="1" spc="-100" dirty="0">
                <a:solidFill>
                  <a:srgbClr val="FFFFFF"/>
                </a:solidFill>
                <a:latin typeface="Arial" panose="020B0604020202020204" pitchFamily="34" charset="0"/>
                <a:cs typeface="Arial" panose="020B0604020202020204" pitchFamily="34" charset="0"/>
              </a:rPr>
              <a:t> </a:t>
            </a:r>
            <a:r>
              <a:rPr sz="2450" b="1" spc="-70" dirty="0">
                <a:solidFill>
                  <a:srgbClr val="FFFFFF"/>
                </a:solidFill>
                <a:latin typeface="Arial" panose="020B0604020202020204" pitchFamily="34" charset="0"/>
                <a:cs typeface="Arial" panose="020B0604020202020204" pitchFamily="34" charset="0"/>
              </a:rPr>
              <a:t>politiche</a:t>
            </a:r>
            <a:r>
              <a:rPr sz="2450" b="1" spc="-105" dirty="0">
                <a:solidFill>
                  <a:srgbClr val="FFFFFF"/>
                </a:solidFill>
                <a:latin typeface="Arial" panose="020B0604020202020204" pitchFamily="34" charset="0"/>
                <a:cs typeface="Arial" panose="020B0604020202020204" pitchFamily="34" charset="0"/>
              </a:rPr>
              <a:t> </a:t>
            </a:r>
            <a:r>
              <a:rPr sz="2450" b="1" spc="-70" dirty="0">
                <a:solidFill>
                  <a:srgbClr val="FFFFFF"/>
                </a:solidFill>
                <a:latin typeface="Arial" panose="020B0604020202020204" pitchFamily="34" charset="0"/>
                <a:cs typeface="Arial" panose="020B0604020202020204" pitchFamily="34" charset="0"/>
              </a:rPr>
              <a:t>della</a:t>
            </a:r>
            <a:r>
              <a:rPr sz="2450" b="1" spc="-100" dirty="0">
                <a:solidFill>
                  <a:srgbClr val="FFFFFF"/>
                </a:solidFill>
                <a:latin typeface="Arial" panose="020B0604020202020204" pitchFamily="34" charset="0"/>
                <a:cs typeface="Arial" panose="020B0604020202020204" pitchFamily="34" charset="0"/>
              </a:rPr>
              <a:t> </a:t>
            </a:r>
            <a:r>
              <a:rPr sz="2450" b="1" spc="-40" dirty="0">
                <a:solidFill>
                  <a:srgbClr val="FFFFFF"/>
                </a:solidFill>
                <a:latin typeface="Arial" panose="020B0604020202020204" pitchFamily="34" charset="0"/>
                <a:cs typeface="Arial" panose="020B0604020202020204" pitchFamily="34" charset="0"/>
              </a:rPr>
              <a:t>famiglia</a:t>
            </a:r>
            <a:endParaRPr sz="2450" b="1" dirty="0">
              <a:latin typeface="Arial" panose="020B0604020202020204" pitchFamily="34" charset="0"/>
              <a:cs typeface="Arial" panose="020B0604020202020204" pitchFamily="34" charset="0"/>
            </a:endParaRPr>
          </a:p>
        </p:txBody>
      </p:sp>
      <p:sp>
        <p:nvSpPr>
          <p:cNvPr id="15" name="object 12">
            <a:extLst>
              <a:ext uri="{FF2B5EF4-FFF2-40B4-BE49-F238E27FC236}">
                <a16:creationId xmlns:a16="http://schemas.microsoft.com/office/drawing/2014/main" id="{0294D5D3-BBC7-12A3-A2D4-0B6BACEACE13}"/>
              </a:ext>
            </a:extLst>
          </p:cNvPr>
          <p:cNvSpPr txBox="1"/>
          <p:nvPr userDrawn="1"/>
        </p:nvSpPr>
        <p:spPr>
          <a:xfrm>
            <a:off x="2438568" y="552899"/>
            <a:ext cx="3963670" cy="975994"/>
          </a:xfrm>
          <a:prstGeom prst="rect">
            <a:avLst/>
          </a:prstGeom>
        </p:spPr>
        <p:txBody>
          <a:bodyPr vert="horz" wrap="square" lIns="0" tIns="11430" rIns="0" bIns="0" rtlCol="0">
            <a:spAutoFit/>
          </a:bodyPr>
          <a:lstStyle/>
          <a:p>
            <a:pPr marL="12700">
              <a:lnSpc>
                <a:spcPct val="100000"/>
              </a:lnSpc>
              <a:spcBef>
                <a:spcPts val="90"/>
              </a:spcBef>
            </a:pPr>
            <a:r>
              <a:rPr sz="3300" b="1" spc="105" dirty="0">
                <a:solidFill>
                  <a:srgbClr val="FFFFFF"/>
                </a:solidFill>
                <a:latin typeface="Arial" panose="020B0604020202020204" pitchFamily="34" charset="0"/>
                <a:cs typeface="Arial" panose="020B0604020202020204" pitchFamily="34" charset="0"/>
              </a:rPr>
              <a:t>I</a:t>
            </a:r>
            <a:r>
              <a:rPr sz="3300" b="1" spc="-375" dirty="0">
                <a:solidFill>
                  <a:srgbClr val="FFFFFF"/>
                </a:solidFill>
                <a:latin typeface="Arial" panose="020B0604020202020204" pitchFamily="34" charset="0"/>
                <a:cs typeface="Arial" panose="020B0604020202020204" pitchFamily="34" charset="0"/>
              </a:rPr>
              <a:t> </a:t>
            </a:r>
            <a:r>
              <a:rPr sz="3300" b="1" spc="-120" dirty="0">
                <a:solidFill>
                  <a:srgbClr val="FFFFFF"/>
                </a:solidFill>
                <a:latin typeface="Arial" panose="020B0604020202020204" pitchFamily="34" charset="0"/>
                <a:cs typeface="Arial" panose="020B0604020202020204" pitchFamily="34" charset="0"/>
              </a:rPr>
              <a:t>Centri</a:t>
            </a:r>
            <a:r>
              <a:rPr sz="3300" b="1" spc="-375" dirty="0">
                <a:solidFill>
                  <a:srgbClr val="FFFFFF"/>
                </a:solidFill>
                <a:latin typeface="Arial" panose="020B0604020202020204" pitchFamily="34" charset="0"/>
                <a:cs typeface="Arial" panose="020B0604020202020204" pitchFamily="34" charset="0"/>
              </a:rPr>
              <a:t> </a:t>
            </a:r>
            <a:r>
              <a:rPr sz="3300" b="1" spc="-85" dirty="0">
                <a:solidFill>
                  <a:srgbClr val="FFFFFF"/>
                </a:solidFill>
                <a:latin typeface="Arial" panose="020B0604020202020204" pitchFamily="34" charset="0"/>
                <a:cs typeface="Arial" panose="020B0604020202020204" pitchFamily="34" charset="0"/>
              </a:rPr>
              <a:t>per</a:t>
            </a:r>
            <a:r>
              <a:rPr sz="3300" b="1" spc="-370" dirty="0">
                <a:solidFill>
                  <a:srgbClr val="FFFFFF"/>
                </a:solidFill>
                <a:latin typeface="Arial" panose="020B0604020202020204" pitchFamily="34" charset="0"/>
                <a:cs typeface="Arial" panose="020B0604020202020204" pitchFamily="34" charset="0"/>
              </a:rPr>
              <a:t> </a:t>
            </a:r>
            <a:r>
              <a:rPr sz="3300" b="1" spc="-95" dirty="0">
                <a:solidFill>
                  <a:srgbClr val="FFFFFF"/>
                </a:solidFill>
                <a:latin typeface="Arial" panose="020B0604020202020204" pitchFamily="34" charset="0"/>
                <a:cs typeface="Arial" panose="020B0604020202020204" pitchFamily="34" charset="0"/>
              </a:rPr>
              <a:t>la</a:t>
            </a:r>
            <a:r>
              <a:rPr sz="3300" b="1" spc="-375" dirty="0">
                <a:solidFill>
                  <a:srgbClr val="FFFFFF"/>
                </a:solidFill>
                <a:latin typeface="Arial" panose="020B0604020202020204" pitchFamily="34" charset="0"/>
                <a:cs typeface="Arial" panose="020B0604020202020204" pitchFamily="34" charset="0"/>
              </a:rPr>
              <a:t> </a:t>
            </a:r>
            <a:r>
              <a:rPr sz="3300" b="1" spc="-110" dirty="0">
                <a:solidFill>
                  <a:srgbClr val="FFFFFF"/>
                </a:solidFill>
                <a:latin typeface="Arial" panose="020B0604020202020204" pitchFamily="34" charset="0"/>
                <a:cs typeface="Arial" panose="020B0604020202020204" pitchFamily="34" charset="0"/>
              </a:rPr>
              <a:t>famiglia</a:t>
            </a:r>
            <a:endParaRPr sz="3300" b="1" dirty="0">
              <a:latin typeface="Arial" panose="020B0604020202020204" pitchFamily="34" charset="0"/>
              <a:cs typeface="Arial" panose="020B0604020202020204" pitchFamily="34" charset="0"/>
            </a:endParaRPr>
          </a:p>
          <a:p>
            <a:pPr marL="12700">
              <a:lnSpc>
                <a:spcPct val="100000"/>
              </a:lnSpc>
              <a:spcBef>
                <a:spcPts val="110"/>
              </a:spcBef>
            </a:pPr>
            <a:r>
              <a:rPr sz="2850" spc="-20" dirty="0">
                <a:solidFill>
                  <a:srgbClr val="FFFFFF"/>
                </a:solidFill>
                <a:latin typeface="Arial" panose="020B0604020202020204" pitchFamily="34" charset="0"/>
                <a:cs typeface="Arial" panose="020B0604020202020204" pitchFamily="34" charset="0"/>
              </a:rPr>
              <a:t>Milano</a:t>
            </a:r>
            <a:r>
              <a:rPr sz="2850" spc="-300" dirty="0">
                <a:solidFill>
                  <a:srgbClr val="FFFFFF"/>
                </a:solidFill>
                <a:latin typeface="Arial" panose="020B0604020202020204" pitchFamily="34" charset="0"/>
                <a:cs typeface="Arial" panose="020B0604020202020204" pitchFamily="34" charset="0"/>
              </a:rPr>
              <a:t> </a:t>
            </a:r>
            <a:r>
              <a:rPr sz="2850" dirty="0">
                <a:solidFill>
                  <a:srgbClr val="FFFFFF"/>
                </a:solidFill>
                <a:latin typeface="Arial" panose="020B0604020202020204" pitchFamily="34" charset="0"/>
                <a:cs typeface="Arial" panose="020B0604020202020204" pitchFamily="34" charset="0"/>
              </a:rPr>
              <a:t>8</a:t>
            </a:r>
            <a:r>
              <a:rPr sz="2850" spc="-300" dirty="0">
                <a:solidFill>
                  <a:srgbClr val="FFFFFF"/>
                </a:solidFill>
                <a:latin typeface="Arial" panose="020B0604020202020204" pitchFamily="34" charset="0"/>
                <a:cs typeface="Arial" panose="020B0604020202020204" pitchFamily="34" charset="0"/>
              </a:rPr>
              <a:t> </a:t>
            </a:r>
            <a:r>
              <a:rPr sz="2850" spc="-55" dirty="0">
                <a:solidFill>
                  <a:srgbClr val="FFFFFF"/>
                </a:solidFill>
                <a:latin typeface="Arial" panose="020B0604020202020204" pitchFamily="34" charset="0"/>
                <a:cs typeface="Arial" panose="020B0604020202020204" pitchFamily="34" charset="0"/>
              </a:rPr>
              <a:t>ottobre</a:t>
            </a:r>
            <a:r>
              <a:rPr sz="2850" spc="-295" dirty="0">
                <a:solidFill>
                  <a:srgbClr val="FFFFFF"/>
                </a:solidFill>
                <a:latin typeface="Arial" panose="020B0604020202020204" pitchFamily="34" charset="0"/>
                <a:cs typeface="Arial" panose="020B0604020202020204" pitchFamily="34" charset="0"/>
              </a:rPr>
              <a:t> </a:t>
            </a:r>
            <a:r>
              <a:rPr sz="2850" spc="-20" dirty="0">
                <a:solidFill>
                  <a:srgbClr val="FFFFFF"/>
                </a:solidFill>
                <a:latin typeface="Arial" panose="020B0604020202020204" pitchFamily="34" charset="0"/>
                <a:cs typeface="Arial" panose="020B0604020202020204" pitchFamily="34" charset="0"/>
              </a:rPr>
              <a:t>2026</a:t>
            </a:r>
            <a:endParaRPr sz="2850" dirty="0">
              <a:latin typeface="Arial" panose="020B0604020202020204" pitchFamily="34" charset="0"/>
              <a:cs typeface="Arial" panose="020B0604020202020204" pitchFamily="34" charset="0"/>
            </a:endParaRPr>
          </a:p>
        </p:txBody>
      </p:sp>
      <p:sp>
        <p:nvSpPr>
          <p:cNvPr id="16" name="object 6">
            <a:extLst>
              <a:ext uri="{FF2B5EF4-FFF2-40B4-BE49-F238E27FC236}">
                <a16:creationId xmlns:a16="http://schemas.microsoft.com/office/drawing/2014/main" id="{434ED428-A8FC-520E-626B-ABE06293A559}"/>
              </a:ext>
            </a:extLst>
          </p:cNvPr>
          <p:cNvSpPr txBox="1"/>
          <p:nvPr userDrawn="1"/>
        </p:nvSpPr>
        <p:spPr>
          <a:xfrm>
            <a:off x="2501303" y="5924557"/>
            <a:ext cx="9758680" cy="1740861"/>
          </a:xfrm>
          <a:prstGeom prst="rect">
            <a:avLst/>
          </a:prstGeom>
        </p:spPr>
        <p:txBody>
          <a:bodyPr vert="horz" wrap="square" lIns="0" tIns="136525" rIns="0" bIns="0" rtlCol="0">
            <a:spAutoFit/>
          </a:bodyPr>
          <a:lstStyle/>
          <a:p>
            <a:pPr marL="12700">
              <a:lnSpc>
                <a:spcPts val="6695"/>
              </a:lnSpc>
              <a:spcBef>
                <a:spcPts val="5"/>
              </a:spcBef>
            </a:pPr>
            <a:r>
              <a:rPr lang="it-IT" sz="5650" b="1" spc="-335" dirty="0">
                <a:solidFill>
                  <a:srgbClr val="FFFFFF"/>
                </a:solidFill>
                <a:latin typeface="Arial"/>
                <a:cs typeface="Arial"/>
              </a:rPr>
              <a:t>Relatore/Relatrice</a:t>
            </a:r>
            <a:endParaRPr sz="5650" dirty="0">
              <a:latin typeface="Arial"/>
              <a:cs typeface="Arial"/>
            </a:endParaRPr>
          </a:p>
          <a:p>
            <a:pPr marL="12700" marR="777240" indent="-635">
              <a:lnSpc>
                <a:spcPts val="5560"/>
              </a:lnSpc>
              <a:spcBef>
                <a:spcPts val="225"/>
              </a:spcBef>
            </a:pPr>
            <a:r>
              <a:rPr lang="it-IT" sz="4800" b="1" dirty="0">
                <a:solidFill>
                  <a:srgbClr val="231F20"/>
                </a:solidFill>
                <a:latin typeface="Arial"/>
                <a:cs typeface="Arial"/>
              </a:rPr>
              <a:t>Qualifica</a:t>
            </a:r>
            <a:r>
              <a:rPr lang="it-IT" sz="4800" b="1" spc="-310" dirty="0">
                <a:solidFill>
                  <a:srgbClr val="231F20"/>
                </a:solidFill>
                <a:latin typeface="Arial"/>
                <a:cs typeface="Arial"/>
              </a:rPr>
              <a:t> </a:t>
            </a:r>
            <a:endParaRPr sz="4800" dirty="0">
              <a:latin typeface="Arial"/>
              <a:cs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agina contenuto testuale">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DF00FF0D-4EAC-D89A-11C1-3113FE37D91B}"/>
              </a:ext>
            </a:extLst>
          </p:cNvPr>
          <p:cNvSpPr/>
          <p:nvPr userDrawn="1"/>
        </p:nvSpPr>
        <p:spPr>
          <a:xfrm>
            <a:off x="0" y="1"/>
            <a:ext cx="20104099" cy="281305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rgbClr val="F17B00"/>
          </a:solidFill>
        </p:spPr>
        <p:txBody>
          <a:bodyPr wrap="square" lIns="0" tIns="0" rIns="0" bIns="0" rtlCol="0"/>
          <a:lstStyle/>
          <a:p>
            <a:endParaRPr/>
          </a:p>
        </p:txBody>
      </p:sp>
      <p:sp>
        <p:nvSpPr>
          <p:cNvPr id="8" name="object 3" descr="$PPTXTitle">
            <a:extLst>
              <a:ext uri="{FF2B5EF4-FFF2-40B4-BE49-F238E27FC236}">
                <a16:creationId xmlns:a16="http://schemas.microsoft.com/office/drawing/2014/main" id="{7FC3CB89-B13D-B48D-BACD-11345AABA6E7}"/>
              </a:ext>
            </a:extLst>
          </p:cNvPr>
          <p:cNvSpPr txBox="1">
            <a:spLocks noGrp="1"/>
          </p:cNvSpPr>
          <p:nvPr>
            <p:ph type="title" idx="4294967295"/>
          </p:nvPr>
        </p:nvSpPr>
        <p:spPr>
          <a:xfrm>
            <a:off x="1891576" y="450850"/>
            <a:ext cx="17304608" cy="1898014"/>
          </a:xfrm>
          <a:prstGeom prst="rect">
            <a:avLst/>
          </a:prstGeom>
        </p:spPr>
        <p:txBody>
          <a:bodyPr vert="horz" wrap="square" lIns="0" tIns="15240" rIns="0" bIns="0" rtlCol="0">
            <a:spAutoFit/>
          </a:bodyPr>
          <a:lstStyle/>
          <a:p>
            <a:pPr marL="12700">
              <a:lnSpc>
                <a:spcPts val="8945"/>
              </a:lnSpc>
              <a:spcBef>
                <a:spcPts val="120"/>
              </a:spcBef>
            </a:pPr>
            <a:r>
              <a:rPr lang="it-IT" spc="-250" dirty="0"/>
              <a:t>Titolo della slide</a:t>
            </a:r>
            <a:endParaRPr spc="-105" dirty="0"/>
          </a:p>
          <a:p>
            <a:pPr marL="12700">
              <a:lnSpc>
                <a:spcPts val="5765"/>
              </a:lnSpc>
            </a:pPr>
            <a:r>
              <a:rPr lang="it-IT" sz="4850" dirty="0">
                <a:solidFill>
                  <a:schemeClr val="tx1"/>
                </a:solidFill>
              </a:rPr>
              <a:t>Sottotitolo della slide</a:t>
            </a:r>
            <a:endParaRPr sz="4850" dirty="0">
              <a:solidFill>
                <a:schemeClr val="tx1"/>
              </a:solidFill>
            </a:endParaRPr>
          </a:p>
        </p:txBody>
      </p:sp>
      <p:sp>
        <p:nvSpPr>
          <p:cNvPr id="9" name="object 4">
            <a:extLst>
              <a:ext uri="{FF2B5EF4-FFF2-40B4-BE49-F238E27FC236}">
                <a16:creationId xmlns:a16="http://schemas.microsoft.com/office/drawing/2014/main" id="{D99C67DC-CBC3-A2DE-6644-600CE5C95181}"/>
              </a:ext>
            </a:extLst>
          </p:cNvPr>
          <p:cNvSpPr txBox="1">
            <a:spLocks noGrp="1"/>
          </p:cNvSpPr>
          <p:nvPr>
            <p:ph type="body" idx="4294967295"/>
          </p:nvPr>
        </p:nvSpPr>
        <p:spPr>
          <a:xfrm>
            <a:off x="1886781" y="3263900"/>
            <a:ext cx="17456874" cy="5078313"/>
          </a:xfrm>
          <a:prstGeom prst="rect">
            <a:avLst/>
          </a:prstGeom>
        </p:spPr>
        <p:txBody>
          <a:bodyPr vert="horz" wrap="square" lIns="0" tIns="15240" rIns="0" bIns="0" rtlCol="0">
            <a:spAutoFit/>
          </a:bodyPr>
          <a:lstStyle/>
          <a:p>
            <a:pPr marL="12700">
              <a:lnSpc>
                <a:spcPct val="100000"/>
              </a:lnSpc>
              <a:spcBef>
                <a:spcPts val="120"/>
              </a:spcBef>
            </a:pPr>
            <a:r>
              <a:rPr lang="it-IT" sz="6000" spc="-250" dirty="0"/>
              <a:t>Testo di grandi dimensioni</a:t>
            </a:r>
          </a:p>
          <a:p>
            <a:pPr>
              <a:lnSpc>
                <a:spcPct val="100000"/>
              </a:lnSpc>
              <a:spcBef>
                <a:spcPts val="120"/>
              </a:spcBef>
            </a:pPr>
            <a:endParaRPr lang="it-IT" sz="4400" b="0" dirty="0"/>
          </a:p>
          <a:p>
            <a:pPr>
              <a:lnSpc>
                <a:spcPct val="100000"/>
              </a:lnSpc>
              <a:spcBef>
                <a:spcPts val="120"/>
              </a:spcBef>
            </a:pPr>
            <a:r>
              <a:rPr lang="it-IT" sz="4400" b="0" dirty="0"/>
              <a:t>Testo di piccole dimensioni</a:t>
            </a:r>
          </a:p>
          <a:p>
            <a:pPr>
              <a:lnSpc>
                <a:spcPct val="100000"/>
              </a:lnSpc>
              <a:spcBef>
                <a:spcPts val="120"/>
              </a:spcBef>
            </a:pPr>
            <a:endParaRPr lang="it-IT" sz="4400" b="0" dirty="0"/>
          </a:p>
          <a:p>
            <a:pPr marL="685800" indent="-685800">
              <a:lnSpc>
                <a:spcPct val="100000"/>
              </a:lnSpc>
              <a:spcBef>
                <a:spcPts val="120"/>
              </a:spcBef>
              <a:buFont typeface="Arial" panose="020B0604020202020204" pitchFamily="34" charset="0"/>
              <a:buChar char="•"/>
            </a:pPr>
            <a:r>
              <a:rPr lang="it-IT" sz="4400" b="0" dirty="0"/>
              <a:t>Elenco puntato</a:t>
            </a:r>
          </a:p>
          <a:p>
            <a:pPr marL="685800" indent="-685800">
              <a:lnSpc>
                <a:spcPct val="100000"/>
              </a:lnSpc>
              <a:spcBef>
                <a:spcPts val="120"/>
              </a:spcBef>
              <a:buFont typeface="Arial" panose="020B0604020202020204" pitchFamily="34" charset="0"/>
              <a:buChar char="•"/>
            </a:pPr>
            <a:r>
              <a:rPr lang="it-IT" sz="4400" b="0" dirty="0"/>
              <a:t>Elenco puntato</a:t>
            </a:r>
          </a:p>
          <a:p>
            <a:pPr marL="685800" indent="-685800">
              <a:lnSpc>
                <a:spcPct val="100000"/>
              </a:lnSpc>
              <a:spcBef>
                <a:spcPts val="120"/>
              </a:spcBef>
              <a:buFont typeface="Arial" panose="020B0604020202020204" pitchFamily="34" charset="0"/>
              <a:buChar char="•"/>
            </a:pPr>
            <a:r>
              <a:rPr lang="it-IT" sz="4400" b="0" dirty="0"/>
              <a:t>Elenco puntato</a:t>
            </a:r>
            <a:endParaRPr sz="4400" b="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ina contenuto testuale con immagine o grafico">
    <p:spTree>
      <p:nvGrpSpPr>
        <p:cNvPr id="1" name=""/>
        <p:cNvGrpSpPr/>
        <p:nvPr/>
      </p:nvGrpSpPr>
      <p:grpSpPr>
        <a:xfrm>
          <a:off x="0" y="0"/>
          <a:ext cx="0" cy="0"/>
          <a:chOff x="0" y="0"/>
          <a:chExt cx="0" cy="0"/>
        </a:xfrm>
      </p:grpSpPr>
      <p:sp>
        <p:nvSpPr>
          <p:cNvPr id="4" name="Holder 4"/>
          <p:cNvSpPr>
            <a:spLocks noGrp="1"/>
          </p:cNvSpPr>
          <p:nvPr>
            <p:ph sz="half" idx="3"/>
          </p:nvPr>
        </p:nvSpPr>
        <p:spPr>
          <a:xfrm>
            <a:off x="10509249" y="2813051"/>
            <a:ext cx="9594851" cy="8604248"/>
          </a:xfrm>
          <a:prstGeom prst="rect">
            <a:avLst/>
          </a:prstGeom>
        </p:spPr>
        <p:txBody>
          <a:bodyPr wrap="square" lIns="0" tIns="0" rIns="0" bIns="0">
            <a:spAutoFit/>
          </a:bodyPr>
          <a:lstStyle>
            <a:lvl1pPr>
              <a:defRPr/>
            </a:lvl1pPr>
          </a:lstStyle>
          <a:p>
            <a:endParaRPr dirty="0"/>
          </a:p>
        </p:txBody>
      </p:sp>
      <p:sp>
        <p:nvSpPr>
          <p:cNvPr id="11" name="object 2">
            <a:extLst>
              <a:ext uri="{FF2B5EF4-FFF2-40B4-BE49-F238E27FC236}">
                <a16:creationId xmlns:a16="http://schemas.microsoft.com/office/drawing/2014/main" id="{CF11AFB8-8016-AF11-3AA9-B5CE74C4B9A8}"/>
              </a:ext>
            </a:extLst>
          </p:cNvPr>
          <p:cNvSpPr/>
          <p:nvPr userDrawn="1"/>
        </p:nvSpPr>
        <p:spPr>
          <a:xfrm>
            <a:off x="0" y="1"/>
            <a:ext cx="20104099" cy="281305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rgbClr val="F17B00"/>
          </a:solidFill>
        </p:spPr>
        <p:txBody>
          <a:bodyPr wrap="square" lIns="0" tIns="0" rIns="0" bIns="0" rtlCol="0"/>
          <a:lstStyle/>
          <a:p>
            <a:endParaRPr/>
          </a:p>
        </p:txBody>
      </p:sp>
      <p:sp>
        <p:nvSpPr>
          <p:cNvPr id="12" name="object 3" descr="$PPTXTitle">
            <a:extLst>
              <a:ext uri="{FF2B5EF4-FFF2-40B4-BE49-F238E27FC236}">
                <a16:creationId xmlns:a16="http://schemas.microsoft.com/office/drawing/2014/main" id="{36B06C68-A02C-95BB-F90E-D17E484F2B40}"/>
              </a:ext>
            </a:extLst>
          </p:cNvPr>
          <p:cNvSpPr txBox="1">
            <a:spLocks noGrp="1"/>
          </p:cNvSpPr>
          <p:nvPr>
            <p:ph type="title" idx="4294967295"/>
          </p:nvPr>
        </p:nvSpPr>
        <p:spPr>
          <a:xfrm>
            <a:off x="1891576" y="450850"/>
            <a:ext cx="17304608" cy="1898014"/>
          </a:xfrm>
          <a:prstGeom prst="rect">
            <a:avLst/>
          </a:prstGeom>
        </p:spPr>
        <p:txBody>
          <a:bodyPr vert="horz" wrap="square" lIns="0" tIns="15240" rIns="0" bIns="0" rtlCol="0">
            <a:spAutoFit/>
          </a:bodyPr>
          <a:lstStyle/>
          <a:p>
            <a:pPr marL="12700">
              <a:lnSpc>
                <a:spcPts val="8945"/>
              </a:lnSpc>
              <a:spcBef>
                <a:spcPts val="120"/>
              </a:spcBef>
            </a:pPr>
            <a:r>
              <a:rPr lang="it-IT" spc="-250" dirty="0"/>
              <a:t>Titolo della slide con immagine</a:t>
            </a:r>
            <a:endParaRPr spc="-105" dirty="0"/>
          </a:p>
          <a:p>
            <a:pPr marL="12700">
              <a:lnSpc>
                <a:spcPts val="5765"/>
              </a:lnSpc>
            </a:pPr>
            <a:r>
              <a:rPr lang="it-IT" sz="4850" dirty="0">
                <a:solidFill>
                  <a:schemeClr val="tx1"/>
                </a:solidFill>
              </a:rPr>
              <a:t>Sottotitolo della slide</a:t>
            </a:r>
            <a:endParaRPr sz="4850" dirty="0">
              <a:solidFill>
                <a:schemeClr val="tx1"/>
              </a:solidFill>
            </a:endParaRPr>
          </a:p>
        </p:txBody>
      </p:sp>
      <p:sp>
        <p:nvSpPr>
          <p:cNvPr id="13" name="object 4">
            <a:extLst>
              <a:ext uri="{FF2B5EF4-FFF2-40B4-BE49-F238E27FC236}">
                <a16:creationId xmlns:a16="http://schemas.microsoft.com/office/drawing/2014/main" id="{20CA3C3B-29DD-9F43-B495-757837567C0A}"/>
              </a:ext>
            </a:extLst>
          </p:cNvPr>
          <p:cNvSpPr txBox="1">
            <a:spLocks noGrp="1"/>
          </p:cNvSpPr>
          <p:nvPr>
            <p:ph type="body" idx="4294967295"/>
          </p:nvPr>
        </p:nvSpPr>
        <p:spPr>
          <a:xfrm>
            <a:off x="1886781" y="3263900"/>
            <a:ext cx="8165269" cy="6014467"/>
          </a:xfrm>
          <a:prstGeom prst="rect">
            <a:avLst/>
          </a:prstGeom>
        </p:spPr>
        <p:txBody>
          <a:bodyPr vert="horz" wrap="square" lIns="0" tIns="15240" rIns="0" bIns="0" rtlCol="0">
            <a:spAutoFit/>
          </a:bodyPr>
          <a:lstStyle/>
          <a:p>
            <a:pPr marL="12700">
              <a:lnSpc>
                <a:spcPct val="100000"/>
              </a:lnSpc>
              <a:spcBef>
                <a:spcPts val="120"/>
              </a:spcBef>
            </a:pPr>
            <a:r>
              <a:rPr lang="it-IT" sz="6000" spc="-250" dirty="0"/>
              <a:t>Testo di grandi </a:t>
            </a:r>
          </a:p>
          <a:p>
            <a:pPr marL="12700">
              <a:lnSpc>
                <a:spcPct val="100000"/>
              </a:lnSpc>
              <a:spcBef>
                <a:spcPts val="120"/>
              </a:spcBef>
            </a:pPr>
            <a:r>
              <a:rPr lang="it-IT" sz="6000" spc="-250" dirty="0"/>
              <a:t>dimensioni</a:t>
            </a:r>
          </a:p>
          <a:p>
            <a:pPr>
              <a:lnSpc>
                <a:spcPct val="100000"/>
              </a:lnSpc>
              <a:spcBef>
                <a:spcPts val="120"/>
              </a:spcBef>
            </a:pPr>
            <a:endParaRPr lang="it-IT" sz="4400" b="0" dirty="0"/>
          </a:p>
          <a:p>
            <a:pPr>
              <a:lnSpc>
                <a:spcPct val="100000"/>
              </a:lnSpc>
              <a:spcBef>
                <a:spcPts val="120"/>
              </a:spcBef>
            </a:pPr>
            <a:r>
              <a:rPr lang="it-IT" sz="4400" b="0" dirty="0"/>
              <a:t>Testo di piccole dimensioni</a:t>
            </a:r>
          </a:p>
          <a:p>
            <a:pPr>
              <a:lnSpc>
                <a:spcPct val="100000"/>
              </a:lnSpc>
              <a:spcBef>
                <a:spcPts val="120"/>
              </a:spcBef>
            </a:pPr>
            <a:endParaRPr lang="it-IT" sz="4400" b="0" dirty="0"/>
          </a:p>
          <a:p>
            <a:pPr marL="685800" indent="-685800">
              <a:lnSpc>
                <a:spcPct val="100000"/>
              </a:lnSpc>
              <a:spcBef>
                <a:spcPts val="120"/>
              </a:spcBef>
              <a:buFont typeface="Arial" panose="020B0604020202020204" pitchFamily="34" charset="0"/>
              <a:buChar char="•"/>
            </a:pPr>
            <a:r>
              <a:rPr lang="it-IT" sz="4400" b="0" dirty="0"/>
              <a:t>Elenco puntato</a:t>
            </a:r>
          </a:p>
          <a:p>
            <a:pPr marL="685800" indent="-685800">
              <a:lnSpc>
                <a:spcPct val="100000"/>
              </a:lnSpc>
              <a:spcBef>
                <a:spcPts val="120"/>
              </a:spcBef>
              <a:buFont typeface="Arial" panose="020B0604020202020204" pitchFamily="34" charset="0"/>
              <a:buChar char="•"/>
            </a:pPr>
            <a:r>
              <a:rPr lang="it-IT" sz="4400" b="0" dirty="0"/>
              <a:t>Elenco puntato</a:t>
            </a:r>
          </a:p>
          <a:p>
            <a:pPr marL="685800" indent="-685800">
              <a:lnSpc>
                <a:spcPct val="100000"/>
              </a:lnSpc>
              <a:spcBef>
                <a:spcPts val="120"/>
              </a:spcBef>
              <a:buFont typeface="Arial" panose="020B0604020202020204" pitchFamily="34" charset="0"/>
              <a:buChar char="•"/>
            </a:pPr>
            <a:r>
              <a:rPr lang="it-IT" sz="4400" b="0" dirty="0"/>
              <a:t>Elenco puntato</a:t>
            </a:r>
            <a:endParaRPr sz="4400" b="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891442" y="739064"/>
            <a:ext cx="10758805" cy="1898014"/>
          </a:xfrm>
          <a:prstGeom prst="rect">
            <a:avLst/>
          </a:prstGeom>
        </p:spPr>
        <p:txBody>
          <a:bodyPr wrap="square" lIns="0" tIns="0" rIns="0" bIns="0">
            <a:spAutoFit/>
          </a:bodyPr>
          <a:lstStyle>
            <a:lvl1pPr>
              <a:defRPr sz="7500" b="1" i="0">
                <a:solidFill>
                  <a:schemeClr val="bg1"/>
                </a:solidFill>
                <a:latin typeface="Arial"/>
                <a:cs typeface="Arial"/>
              </a:defRPr>
            </a:lvl1pPr>
          </a:lstStyle>
          <a:p>
            <a:endParaRPr/>
          </a:p>
        </p:txBody>
      </p:sp>
      <p:sp>
        <p:nvSpPr>
          <p:cNvPr id="3" name="Holder 3"/>
          <p:cNvSpPr>
            <a:spLocks noGrp="1"/>
          </p:cNvSpPr>
          <p:nvPr>
            <p:ph type="body" idx="1"/>
          </p:nvPr>
        </p:nvSpPr>
        <p:spPr>
          <a:xfrm>
            <a:off x="1891576" y="4115460"/>
            <a:ext cx="10972165" cy="3660140"/>
          </a:xfrm>
          <a:prstGeom prst="rect">
            <a:avLst/>
          </a:prstGeom>
        </p:spPr>
        <p:txBody>
          <a:bodyPr wrap="square" lIns="0" tIns="0" rIns="0" bIns="0">
            <a:spAutoFit/>
          </a:bodyPr>
          <a:lstStyle>
            <a:lvl1pPr>
              <a:defRPr sz="7500" b="1" i="0">
                <a:solidFill>
                  <a:srgbClr val="231F20"/>
                </a:solidFill>
                <a:latin typeface="Arial"/>
                <a:cs typeface="Arial"/>
              </a:defRPr>
            </a:lvl1pPr>
          </a:lstStyle>
          <a:p>
            <a:endParaRPr/>
          </a:p>
        </p:txBody>
      </p:sp>
      <p:sp>
        <p:nvSpPr>
          <p:cNvPr id="4" name="Holder 4"/>
          <p:cNvSpPr>
            <a:spLocks noGrp="1"/>
          </p:cNvSpPr>
          <p:nvPr>
            <p:ph type="ftr" sz="quarter" idx="5"/>
          </p:nvPr>
        </p:nvSpPr>
        <p:spPr>
          <a:xfrm>
            <a:off x="6835394" y="10618089"/>
            <a:ext cx="6433312" cy="5708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0618089"/>
            <a:ext cx="4623943" cy="5708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10/5/2026</a:t>
            </a:fld>
            <a:endParaRPr lang="en-US"/>
          </a:p>
        </p:txBody>
      </p:sp>
      <p:sp>
        <p:nvSpPr>
          <p:cNvPr id="6" name="Holder 6"/>
          <p:cNvSpPr>
            <a:spLocks noGrp="1"/>
          </p:cNvSpPr>
          <p:nvPr>
            <p:ph type="sldNum" sz="quarter" idx="7"/>
          </p:nvPr>
        </p:nvSpPr>
        <p:spPr>
          <a:xfrm>
            <a:off x="14474953" y="10618089"/>
            <a:ext cx="4623943" cy="5708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0" y="9428836"/>
            <a:ext cx="20104099" cy="1988464"/>
          </a:xfrm>
          <a:custGeom>
            <a:avLst/>
            <a:gdLst/>
            <a:ahLst/>
            <a:cxnLst/>
            <a:rect l="l" t="t" r="r" b="b"/>
            <a:pathLst>
              <a:path w="19869785" h="1843404">
                <a:moveTo>
                  <a:pt x="19869423" y="0"/>
                </a:moveTo>
                <a:lnTo>
                  <a:pt x="0" y="0"/>
                </a:lnTo>
                <a:lnTo>
                  <a:pt x="0" y="1843365"/>
                </a:lnTo>
                <a:lnTo>
                  <a:pt x="19869423" y="1843365"/>
                </a:lnTo>
                <a:lnTo>
                  <a:pt x="19869423" y="0"/>
                </a:lnTo>
                <a:close/>
              </a:path>
            </a:pathLst>
          </a:custGeom>
          <a:solidFill>
            <a:schemeClr val="tx1"/>
          </a:solidFill>
        </p:spPr>
        <p:txBody>
          <a:bodyPr wrap="square" lIns="0" tIns="0" rIns="0" bIns="0" rtlCol="0"/>
          <a:lstStyle/>
          <a:p>
            <a:endParaRPr/>
          </a:p>
        </p:txBody>
      </p:sp>
      <p:sp>
        <p:nvSpPr>
          <p:cNvPr id="4" name="object 4"/>
          <p:cNvSpPr/>
          <p:nvPr/>
        </p:nvSpPr>
        <p:spPr>
          <a:xfrm>
            <a:off x="0" y="-14456"/>
            <a:ext cx="20104099" cy="9443292"/>
          </a:xfrm>
          <a:custGeom>
            <a:avLst/>
            <a:gdLst/>
            <a:ahLst/>
            <a:cxnLst/>
            <a:rect l="l" t="t" r="r" b="b"/>
            <a:pathLst>
              <a:path w="19869785" h="9333230">
                <a:moveTo>
                  <a:pt x="19869568" y="0"/>
                </a:moveTo>
                <a:lnTo>
                  <a:pt x="0" y="0"/>
                </a:lnTo>
                <a:lnTo>
                  <a:pt x="0" y="9333185"/>
                </a:lnTo>
                <a:lnTo>
                  <a:pt x="19869568" y="9333185"/>
                </a:lnTo>
                <a:lnTo>
                  <a:pt x="19869568" y="0"/>
                </a:lnTo>
                <a:close/>
              </a:path>
            </a:pathLst>
          </a:custGeom>
          <a:solidFill>
            <a:srgbClr val="F17B00"/>
          </a:solidFill>
        </p:spPr>
        <p:txBody>
          <a:bodyPr wrap="square" lIns="0" tIns="0" rIns="0" bIns="0" rtlCol="0"/>
          <a:lstStyle/>
          <a:p>
            <a:endParaRPr/>
          </a:p>
        </p:txBody>
      </p:sp>
      <p:sp>
        <p:nvSpPr>
          <p:cNvPr id="5" name="object 5" descr="$PPTXTitle"/>
          <p:cNvSpPr txBox="1">
            <a:spLocks noGrp="1"/>
          </p:cNvSpPr>
          <p:nvPr>
            <p:ph type="title" idx="4294967295"/>
          </p:nvPr>
        </p:nvSpPr>
        <p:spPr>
          <a:xfrm>
            <a:off x="2501182" y="2492394"/>
            <a:ext cx="14367510" cy="938719"/>
          </a:xfrm>
          <a:prstGeom prst="rect">
            <a:avLst/>
          </a:prstGeom>
        </p:spPr>
        <p:txBody>
          <a:bodyPr vert="horz" wrap="square" lIns="0" tIns="15240" rIns="0" bIns="0" rtlCol="0">
            <a:spAutoFit/>
          </a:bodyPr>
          <a:lstStyle/>
          <a:p>
            <a:pPr>
              <a:lnSpc>
                <a:spcPct val="100000"/>
              </a:lnSpc>
              <a:spcBef>
                <a:spcPts val="120"/>
              </a:spcBef>
            </a:pPr>
            <a:r>
              <a:rPr lang="it-IT" sz="6000" dirty="0"/>
              <a:t>I Centri per la famiglia in Molise</a:t>
            </a:r>
            <a:endParaRPr sz="6000" dirty="0"/>
          </a:p>
        </p:txBody>
      </p:sp>
      <p:sp>
        <p:nvSpPr>
          <p:cNvPr id="6" name="object 6"/>
          <p:cNvSpPr txBox="1"/>
          <p:nvPr/>
        </p:nvSpPr>
        <p:spPr>
          <a:xfrm>
            <a:off x="2501302" y="3629227"/>
            <a:ext cx="16618547" cy="1615186"/>
          </a:xfrm>
          <a:prstGeom prst="rect">
            <a:avLst/>
          </a:prstGeom>
        </p:spPr>
        <p:txBody>
          <a:bodyPr vert="horz" wrap="square" lIns="0" tIns="136525" rIns="0" bIns="0" rtlCol="0">
            <a:spAutoFit/>
          </a:bodyPr>
          <a:lstStyle/>
          <a:p>
            <a:pPr fontAlgn="t">
              <a:lnSpc>
                <a:spcPct val="100000"/>
              </a:lnSpc>
              <a:buNone/>
            </a:pPr>
            <a:r>
              <a:rPr lang="it-IT" sz="4800" b="1" dirty="0">
                <a:latin typeface="Arial" panose="020B0604020202020204" pitchFamily="34" charset="0"/>
                <a:cs typeface="Arial" panose="020B0604020202020204" pitchFamily="34" charset="0"/>
              </a:rPr>
              <a:t>Rete territoriale di prossimità per le famiglie</a:t>
            </a:r>
          </a:p>
          <a:p>
            <a:pPr fontAlgn="t">
              <a:lnSpc>
                <a:spcPct val="100000"/>
              </a:lnSpc>
              <a:buNone/>
            </a:pPr>
            <a:r>
              <a:rPr lang="it-IT" sz="4800" b="1" dirty="0">
                <a:latin typeface="Arial" panose="020B0604020202020204" pitchFamily="34" charset="0"/>
                <a:cs typeface="Arial" panose="020B0604020202020204" pitchFamily="34" charset="0"/>
              </a:rPr>
              <a:t>Programmazione della Regione Molise</a:t>
            </a:r>
          </a:p>
        </p:txBody>
      </p:sp>
      <p:sp>
        <p:nvSpPr>
          <p:cNvPr id="7" name="object 7"/>
          <p:cNvSpPr txBox="1"/>
          <p:nvPr/>
        </p:nvSpPr>
        <p:spPr>
          <a:xfrm>
            <a:off x="2437365" y="9899650"/>
            <a:ext cx="4770120" cy="708025"/>
          </a:xfrm>
          <a:prstGeom prst="rect">
            <a:avLst/>
          </a:prstGeom>
        </p:spPr>
        <p:txBody>
          <a:bodyPr vert="horz" wrap="square" lIns="0" tIns="12065" rIns="0" bIns="0" rtlCol="0">
            <a:spAutoFit/>
          </a:bodyPr>
          <a:lstStyle/>
          <a:p>
            <a:pPr marL="12700">
              <a:lnSpc>
                <a:spcPts val="2840"/>
              </a:lnSpc>
              <a:spcBef>
                <a:spcPts val="95"/>
              </a:spcBef>
            </a:pPr>
            <a:r>
              <a:rPr sz="2450" b="1" spc="-120" dirty="0">
                <a:solidFill>
                  <a:srgbClr val="FFFFFF"/>
                </a:solidFill>
                <a:latin typeface="Arial" panose="020B0604020202020204" pitchFamily="34" charset="0"/>
                <a:cs typeface="Arial" panose="020B0604020202020204" pitchFamily="34" charset="0"/>
              </a:rPr>
              <a:t>Conferenza</a:t>
            </a:r>
            <a:r>
              <a:rPr sz="2450" b="1" spc="-240" dirty="0">
                <a:solidFill>
                  <a:srgbClr val="FFFFFF"/>
                </a:solidFill>
                <a:latin typeface="Arial" panose="020B0604020202020204" pitchFamily="34" charset="0"/>
                <a:cs typeface="Arial" panose="020B0604020202020204" pitchFamily="34" charset="0"/>
              </a:rPr>
              <a:t> </a:t>
            </a:r>
            <a:r>
              <a:rPr sz="2450" b="1" spc="-110" dirty="0">
                <a:solidFill>
                  <a:srgbClr val="FFFFFF"/>
                </a:solidFill>
                <a:latin typeface="Arial" panose="020B0604020202020204" pitchFamily="34" charset="0"/>
                <a:cs typeface="Arial" panose="020B0604020202020204" pitchFamily="34" charset="0"/>
              </a:rPr>
              <a:t>nazionale</a:t>
            </a:r>
            <a:r>
              <a:rPr sz="2450" b="1" spc="-235" dirty="0">
                <a:solidFill>
                  <a:srgbClr val="FFFFFF"/>
                </a:solidFill>
                <a:latin typeface="Arial" panose="020B0604020202020204" pitchFamily="34" charset="0"/>
                <a:cs typeface="Arial" panose="020B0604020202020204" pitchFamily="34" charset="0"/>
              </a:rPr>
              <a:t> </a:t>
            </a:r>
            <a:r>
              <a:rPr sz="2450" b="1" spc="-114" dirty="0">
                <a:solidFill>
                  <a:srgbClr val="FFFFFF"/>
                </a:solidFill>
                <a:latin typeface="Arial" panose="020B0604020202020204" pitchFamily="34" charset="0"/>
                <a:cs typeface="Arial" panose="020B0604020202020204" pitchFamily="34" charset="0"/>
              </a:rPr>
              <a:t>sulla</a:t>
            </a:r>
            <a:r>
              <a:rPr sz="2450" b="1" spc="-235" dirty="0">
                <a:solidFill>
                  <a:srgbClr val="FFFFFF"/>
                </a:solidFill>
                <a:latin typeface="Arial" panose="020B0604020202020204" pitchFamily="34" charset="0"/>
                <a:cs typeface="Arial" panose="020B0604020202020204" pitchFamily="34" charset="0"/>
              </a:rPr>
              <a:t> </a:t>
            </a:r>
            <a:r>
              <a:rPr sz="2450" b="1" spc="-65" dirty="0">
                <a:solidFill>
                  <a:srgbClr val="FFFFFF"/>
                </a:solidFill>
                <a:latin typeface="Arial" panose="020B0604020202020204" pitchFamily="34" charset="0"/>
                <a:cs typeface="Arial" panose="020B0604020202020204" pitchFamily="34" charset="0"/>
              </a:rPr>
              <a:t>famiglia</a:t>
            </a:r>
            <a:endParaRPr sz="2450" b="1" dirty="0">
              <a:latin typeface="Arial" panose="020B0604020202020204" pitchFamily="34" charset="0"/>
              <a:cs typeface="Arial" panose="020B0604020202020204" pitchFamily="34" charset="0"/>
            </a:endParaRPr>
          </a:p>
          <a:p>
            <a:pPr marL="13970">
              <a:lnSpc>
                <a:spcPts val="2540"/>
              </a:lnSpc>
            </a:pPr>
            <a:r>
              <a:rPr sz="2200" spc="-70" dirty="0">
                <a:solidFill>
                  <a:srgbClr val="F17B00"/>
                </a:solidFill>
                <a:latin typeface="Arial" panose="020B0604020202020204" pitchFamily="34" charset="0"/>
                <a:cs typeface="Arial" panose="020B0604020202020204" pitchFamily="34" charset="0"/>
              </a:rPr>
              <a:t>Ottobre</a:t>
            </a:r>
            <a:r>
              <a:rPr sz="2200" spc="-220" dirty="0">
                <a:solidFill>
                  <a:srgbClr val="F17B00"/>
                </a:solidFill>
                <a:latin typeface="Arial" panose="020B0604020202020204" pitchFamily="34" charset="0"/>
                <a:cs typeface="Arial" panose="020B0604020202020204" pitchFamily="34" charset="0"/>
              </a:rPr>
              <a:t> </a:t>
            </a:r>
            <a:r>
              <a:rPr sz="2200" spc="-90" dirty="0">
                <a:solidFill>
                  <a:srgbClr val="F17B00"/>
                </a:solidFill>
                <a:latin typeface="Arial" panose="020B0604020202020204" pitchFamily="34" charset="0"/>
                <a:cs typeface="Arial" panose="020B0604020202020204" pitchFamily="34" charset="0"/>
              </a:rPr>
              <a:t>-</a:t>
            </a:r>
            <a:r>
              <a:rPr sz="2200" spc="-215" dirty="0">
                <a:solidFill>
                  <a:srgbClr val="F17B00"/>
                </a:solidFill>
                <a:latin typeface="Arial" panose="020B0604020202020204" pitchFamily="34" charset="0"/>
                <a:cs typeface="Arial" panose="020B0604020202020204" pitchFamily="34" charset="0"/>
              </a:rPr>
              <a:t> </a:t>
            </a:r>
            <a:r>
              <a:rPr sz="2200" spc="-55" dirty="0">
                <a:solidFill>
                  <a:srgbClr val="F17B00"/>
                </a:solidFill>
                <a:latin typeface="Arial" panose="020B0604020202020204" pitchFamily="34" charset="0"/>
                <a:cs typeface="Arial" panose="020B0604020202020204" pitchFamily="34" charset="0"/>
              </a:rPr>
              <a:t>Dicembre</a:t>
            </a:r>
            <a:r>
              <a:rPr sz="2200" spc="-215" dirty="0">
                <a:solidFill>
                  <a:srgbClr val="F17B00"/>
                </a:solidFill>
                <a:latin typeface="Arial" panose="020B0604020202020204" pitchFamily="34" charset="0"/>
                <a:cs typeface="Arial" panose="020B0604020202020204" pitchFamily="34" charset="0"/>
              </a:rPr>
              <a:t> </a:t>
            </a:r>
            <a:r>
              <a:rPr sz="2200" spc="-20" dirty="0">
                <a:solidFill>
                  <a:srgbClr val="F17B00"/>
                </a:solidFill>
                <a:latin typeface="Arial" panose="020B0604020202020204" pitchFamily="34" charset="0"/>
                <a:cs typeface="Arial" panose="020B0604020202020204" pitchFamily="34" charset="0"/>
              </a:rPr>
              <a:t>2026</a:t>
            </a:r>
            <a:endParaRPr sz="2200" dirty="0">
              <a:solidFill>
                <a:srgbClr val="F17B00"/>
              </a:solidFill>
              <a:latin typeface="Arial" panose="020B0604020202020204" pitchFamily="34" charset="0"/>
              <a:cs typeface="Arial" panose="020B0604020202020204" pitchFamily="34" charset="0"/>
            </a:endParaRPr>
          </a:p>
        </p:txBody>
      </p:sp>
      <p:pic>
        <p:nvPicPr>
          <p:cNvPr id="9" name="object 9"/>
          <p:cNvPicPr/>
          <p:nvPr/>
        </p:nvPicPr>
        <p:blipFill>
          <a:blip r:embed="rId2" cstate="print"/>
          <a:stretch>
            <a:fillRect/>
          </a:stretch>
        </p:blipFill>
        <p:spPr>
          <a:xfrm>
            <a:off x="10314248" y="9926960"/>
            <a:ext cx="709141" cy="796256"/>
          </a:xfrm>
          <a:prstGeom prst="rect">
            <a:avLst/>
          </a:prstGeom>
        </p:spPr>
      </p:pic>
      <p:sp>
        <p:nvSpPr>
          <p:cNvPr id="10" name="object 10"/>
          <p:cNvSpPr/>
          <p:nvPr/>
        </p:nvSpPr>
        <p:spPr>
          <a:xfrm>
            <a:off x="0" y="-27715"/>
            <a:ext cx="20104100" cy="1988463"/>
          </a:xfrm>
          <a:custGeom>
            <a:avLst/>
            <a:gdLst/>
            <a:ahLst/>
            <a:cxnLst/>
            <a:rect l="l" t="t" r="r" b="b"/>
            <a:pathLst>
              <a:path w="19869785" h="1843405">
                <a:moveTo>
                  <a:pt x="19869423" y="0"/>
                </a:moveTo>
                <a:lnTo>
                  <a:pt x="0" y="0"/>
                </a:lnTo>
                <a:lnTo>
                  <a:pt x="0" y="1843365"/>
                </a:lnTo>
                <a:lnTo>
                  <a:pt x="19869423" y="1843365"/>
                </a:lnTo>
                <a:lnTo>
                  <a:pt x="19869423" y="0"/>
                </a:lnTo>
                <a:close/>
              </a:path>
            </a:pathLst>
          </a:custGeom>
          <a:solidFill>
            <a:srgbClr val="BA6100"/>
          </a:solidFill>
        </p:spPr>
        <p:txBody>
          <a:bodyPr wrap="square" lIns="0" tIns="0" rIns="0" bIns="0" rtlCol="0"/>
          <a:lstStyle/>
          <a:p>
            <a:endParaRPr/>
          </a:p>
        </p:txBody>
      </p:sp>
      <p:sp>
        <p:nvSpPr>
          <p:cNvPr id="11" name="object 11"/>
          <p:cNvSpPr txBox="1"/>
          <p:nvPr/>
        </p:nvSpPr>
        <p:spPr>
          <a:xfrm>
            <a:off x="11182270" y="9899650"/>
            <a:ext cx="5939790" cy="783741"/>
          </a:xfrm>
          <a:prstGeom prst="rect">
            <a:avLst/>
          </a:prstGeom>
        </p:spPr>
        <p:txBody>
          <a:bodyPr vert="horz" wrap="square" lIns="0" tIns="12700" rIns="0" bIns="0" rtlCol="0">
            <a:spAutoFit/>
          </a:bodyPr>
          <a:lstStyle/>
          <a:p>
            <a:pPr marL="12700" marR="5080">
              <a:lnSpc>
                <a:spcPct val="106400"/>
              </a:lnSpc>
              <a:spcBef>
                <a:spcPts val="100"/>
              </a:spcBef>
            </a:pPr>
            <a:r>
              <a:rPr sz="2450" b="1" spc="-80" dirty="0">
                <a:solidFill>
                  <a:srgbClr val="FFFFFF"/>
                </a:solidFill>
                <a:latin typeface="Arial" panose="020B0604020202020204" pitchFamily="34" charset="0"/>
                <a:cs typeface="Arial" panose="020B0604020202020204" pitchFamily="34" charset="0"/>
              </a:rPr>
              <a:t>Presidenza</a:t>
            </a:r>
            <a:r>
              <a:rPr sz="2450" b="1" spc="-100" dirty="0">
                <a:solidFill>
                  <a:srgbClr val="FFFFFF"/>
                </a:solidFill>
                <a:latin typeface="Arial" panose="020B0604020202020204" pitchFamily="34" charset="0"/>
                <a:cs typeface="Arial" panose="020B0604020202020204" pitchFamily="34" charset="0"/>
              </a:rPr>
              <a:t> </a:t>
            </a:r>
            <a:r>
              <a:rPr sz="2450" b="1" spc="-60" dirty="0">
                <a:solidFill>
                  <a:srgbClr val="FFFFFF"/>
                </a:solidFill>
                <a:latin typeface="Arial" panose="020B0604020202020204" pitchFamily="34" charset="0"/>
                <a:cs typeface="Arial" panose="020B0604020202020204" pitchFamily="34" charset="0"/>
              </a:rPr>
              <a:t>del</a:t>
            </a:r>
            <a:r>
              <a:rPr sz="2450" b="1" spc="-95" dirty="0">
                <a:solidFill>
                  <a:srgbClr val="FFFFFF"/>
                </a:solidFill>
                <a:latin typeface="Arial" panose="020B0604020202020204" pitchFamily="34" charset="0"/>
                <a:cs typeface="Arial" panose="020B0604020202020204" pitchFamily="34" charset="0"/>
              </a:rPr>
              <a:t> </a:t>
            </a:r>
            <a:r>
              <a:rPr sz="2450" b="1" spc="-75" dirty="0">
                <a:solidFill>
                  <a:srgbClr val="FFFFFF"/>
                </a:solidFill>
                <a:latin typeface="Arial" panose="020B0604020202020204" pitchFamily="34" charset="0"/>
                <a:cs typeface="Arial" panose="020B0604020202020204" pitchFamily="34" charset="0"/>
              </a:rPr>
              <a:t>Consiglio</a:t>
            </a:r>
            <a:r>
              <a:rPr sz="2450" b="1" spc="-95" dirty="0">
                <a:solidFill>
                  <a:srgbClr val="FFFFFF"/>
                </a:solidFill>
                <a:latin typeface="Arial" panose="020B0604020202020204" pitchFamily="34" charset="0"/>
                <a:cs typeface="Arial" panose="020B0604020202020204" pitchFamily="34" charset="0"/>
              </a:rPr>
              <a:t> </a:t>
            </a:r>
            <a:r>
              <a:rPr sz="2450" b="1" spc="-60" dirty="0">
                <a:solidFill>
                  <a:srgbClr val="FFFFFF"/>
                </a:solidFill>
                <a:latin typeface="Arial" panose="020B0604020202020204" pitchFamily="34" charset="0"/>
                <a:cs typeface="Arial" panose="020B0604020202020204" pitchFamily="34" charset="0"/>
              </a:rPr>
              <a:t>dei</a:t>
            </a:r>
            <a:r>
              <a:rPr sz="2450" b="1" spc="-100" dirty="0">
                <a:solidFill>
                  <a:srgbClr val="FFFFFF"/>
                </a:solidFill>
                <a:latin typeface="Arial" panose="020B0604020202020204" pitchFamily="34" charset="0"/>
                <a:cs typeface="Arial" panose="020B0604020202020204" pitchFamily="34" charset="0"/>
              </a:rPr>
              <a:t> </a:t>
            </a:r>
            <a:r>
              <a:rPr sz="2450" b="1" spc="-10" dirty="0">
                <a:solidFill>
                  <a:srgbClr val="FFFFFF"/>
                </a:solidFill>
                <a:latin typeface="Arial" panose="020B0604020202020204" pitchFamily="34" charset="0"/>
                <a:cs typeface="Arial" panose="020B0604020202020204" pitchFamily="34" charset="0"/>
              </a:rPr>
              <a:t>Ministri </a:t>
            </a:r>
            <a:r>
              <a:rPr sz="2450" b="1" spc="-75" dirty="0">
                <a:solidFill>
                  <a:srgbClr val="FFFFFF"/>
                </a:solidFill>
                <a:latin typeface="Arial" panose="020B0604020202020204" pitchFamily="34" charset="0"/>
                <a:cs typeface="Arial" panose="020B0604020202020204" pitchFamily="34" charset="0"/>
              </a:rPr>
              <a:t>Dipartimento</a:t>
            </a:r>
            <a:r>
              <a:rPr sz="2450" b="1" spc="-105" dirty="0">
                <a:solidFill>
                  <a:srgbClr val="FFFFFF"/>
                </a:solidFill>
                <a:latin typeface="Arial" panose="020B0604020202020204" pitchFamily="34" charset="0"/>
                <a:cs typeface="Arial" panose="020B0604020202020204" pitchFamily="34" charset="0"/>
              </a:rPr>
              <a:t> </a:t>
            </a:r>
            <a:r>
              <a:rPr sz="2450" b="1" spc="-65" dirty="0">
                <a:solidFill>
                  <a:srgbClr val="FFFFFF"/>
                </a:solidFill>
                <a:latin typeface="Arial" panose="020B0604020202020204" pitchFamily="34" charset="0"/>
                <a:cs typeface="Arial" panose="020B0604020202020204" pitchFamily="34" charset="0"/>
              </a:rPr>
              <a:t>per</a:t>
            </a:r>
            <a:r>
              <a:rPr sz="2450" b="1" spc="-100" dirty="0">
                <a:solidFill>
                  <a:srgbClr val="FFFFFF"/>
                </a:solidFill>
                <a:latin typeface="Arial" panose="020B0604020202020204" pitchFamily="34" charset="0"/>
                <a:cs typeface="Arial" panose="020B0604020202020204" pitchFamily="34" charset="0"/>
              </a:rPr>
              <a:t> </a:t>
            </a:r>
            <a:r>
              <a:rPr sz="2450" b="1" spc="-50" dirty="0">
                <a:solidFill>
                  <a:srgbClr val="FFFFFF"/>
                </a:solidFill>
                <a:latin typeface="Arial" panose="020B0604020202020204" pitchFamily="34" charset="0"/>
                <a:cs typeface="Arial" panose="020B0604020202020204" pitchFamily="34" charset="0"/>
              </a:rPr>
              <a:t>le</a:t>
            </a:r>
            <a:r>
              <a:rPr sz="2450" b="1" spc="-100" dirty="0">
                <a:solidFill>
                  <a:srgbClr val="FFFFFF"/>
                </a:solidFill>
                <a:latin typeface="Arial" panose="020B0604020202020204" pitchFamily="34" charset="0"/>
                <a:cs typeface="Arial" panose="020B0604020202020204" pitchFamily="34" charset="0"/>
              </a:rPr>
              <a:t> </a:t>
            </a:r>
            <a:r>
              <a:rPr sz="2450" b="1" spc="-70" dirty="0">
                <a:solidFill>
                  <a:srgbClr val="FFFFFF"/>
                </a:solidFill>
                <a:latin typeface="Arial" panose="020B0604020202020204" pitchFamily="34" charset="0"/>
                <a:cs typeface="Arial" panose="020B0604020202020204" pitchFamily="34" charset="0"/>
              </a:rPr>
              <a:t>politiche</a:t>
            </a:r>
            <a:r>
              <a:rPr sz="2450" b="1" spc="-105" dirty="0">
                <a:solidFill>
                  <a:srgbClr val="FFFFFF"/>
                </a:solidFill>
                <a:latin typeface="Arial" panose="020B0604020202020204" pitchFamily="34" charset="0"/>
                <a:cs typeface="Arial" panose="020B0604020202020204" pitchFamily="34" charset="0"/>
              </a:rPr>
              <a:t> </a:t>
            </a:r>
            <a:r>
              <a:rPr sz="2450" b="1" spc="-70" dirty="0">
                <a:solidFill>
                  <a:srgbClr val="FFFFFF"/>
                </a:solidFill>
                <a:latin typeface="Arial" panose="020B0604020202020204" pitchFamily="34" charset="0"/>
                <a:cs typeface="Arial" panose="020B0604020202020204" pitchFamily="34" charset="0"/>
              </a:rPr>
              <a:t>della</a:t>
            </a:r>
            <a:r>
              <a:rPr sz="2450" b="1" spc="-100" dirty="0">
                <a:solidFill>
                  <a:srgbClr val="FFFFFF"/>
                </a:solidFill>
                <a:latin typeface="Arial" panose="020B0604020202020204" pitchFamily="34" charset="0"/>
                <a:cs typeface="Arial" panose="020B0604020202020204" pitchFamily="34" charset="0"/>
              </a:rPr>
              <a:t> </a:t>
            </a:r>
            <a:r>
              <a:rPr sz="2450" b="1" spc="-40" dirty="0">
                <a:solidFill>
                  <a:srgbClr val="FFFFFF"/>
                </a:solidFill>
                <a:latin typeface="Arial" panose="020B0604020202020204" pitchFamily="34" charset="0"/>
                <a:cs typeface="Arial" panose="020B0604020202020204" pitchFamily="34" charset="0"/>
              </a:rPr>
              <a:t>famiglia</a:t>
            </a:r>
            <a:endParaRPr sz="2450" b="1" dirty="0">
              <a:latin typeface="Arial" panose="020B0604020202020204" pitchFamily="34" charset="0"/>
              <a:cs typeface="Arial" panose="020B0604020202020204" pitchFamily="34" charset="0"/>
            </a:endParaRPr>
          </a:p>
        </p:txBody>
      </p:sp>
      <p:sp>
        <p:nvSpPr>
          <p:cNvPr id="12" name="object 12"/>
          <p:cNvSpPr txBox="1"/>
          <p:nvPr/>
        </p:nvSpPr>
        <p:spPr>
          <a:xfrm>
            <a:off x="2438568" y="552899"/>
            <a:ext cx="3963670" cy="975994"/>
          </a:xfrm>
          <a:prstGeom prst="rect">
            <a:avLst/>
          </a:prstGeom>
        </p:spPr>
        <p:txBody>
          <a:bodyPr vert="horz" wrap="square" lIns="0" tIns="11430" rIns="0" bIns="0" rtlCol="0">
            <a:spAutoFit/>
          </a:bodyPr>
          <a:lstStyle/>
          <a:p>
            <a:pPr marL="12700">
              <a:lnSpc>
                <a:spcPct val="100000"/>
              </a:lnSpc>
              <a:spcBef>
                <a:spcPts val="90"/>
              </a:spcBef>
            </a:pPr>
            <a:r>
              <a:rPr sz="3300" b="1" spc="105" dirty="0">
                <a:solidFill>
                  <a:srgbClr val="FFFFFF"/>
                </a:solidFill>
                <a:latin typeface="Arial" panose="020B0604020202020204" pitchFamily="34" charset="0"/>
                <a:cs typeface="Arial" panose="020B0604020202020204" pitchFamily="34" charset="0"/>
              </a:rPr>
              <a:t>I</a:t>
            </a:r>
            <a:r>
              <a:rPr sz="3300" b="1" spc="-375" dirty="0">
                <a:solidFill>
                  <a:srgbClr val="FFFFFF"/>
                </a:solidFill>
                <a:latin typeface="Arial" panose="020B0604020202020204" pitchFamily="34" charset="0"/>
                <a:cs typeface="Arial" panose="020B0604020202020204" pitchFamily="34" charset="0"/>
              </a:rPr>
              <a:t> </a:t>
            </a:r>
            <a:r>
              <a:rPr sz="3300" b="1" spc="-120" dirty="0">
                <a:solidFill>
                  <a:srgbClr val="FFFFFF"/>
                </a:solidFill>
                <a:latin typeface="Arial" panose="020B0604020202020204" pitchFamily="34" charset="0"/>
                <a:cs typeface="Arial" panose="020B0604020202020204" pitchFamily="34" charset="0"/>
              </a:rPr>
              <a:t>Centri</a:t>
            </a:r>
            <a:r>
              <a:rPr sz="3300" b="1" spc="-375" dirty="0">
                <a:solidFill>
                  <a:srgbClr val="FFFFFF"/>
                </a:solidFill>
                <a:latin typeface="Arial" panose="020B0604020202020204" pitchFamily="34" charset="0"/>
                <a:cs typeface="Arial" panose="020B0604020202020204" pitchFamily="34" charset="0"/>
              </a:rPr>
              <a:t> </a:t>
            </a:r>
            <a:r>
              <a:rPr sz="3300" b="1" spc="-85" dirty="0">
                <a:solidFill>
                  <a:srgbClr val="FFFFFF"/>
                </a:solidFill>
                <a:latin typeface="Arial" panose="020B0604020202020204" pitchFamily="34" charset="0"/>
                <a:cs typeface="Arial" panose="020B0604020202020204" pitchFamily="34" charset="0"/>
              </a:rPr>
              <a:t>per</a:t>
            </a:r>
            <a:r>
              <a:rPr sz="3300" b="1" spc="-370" dirty="0">
                <a:solidFill>
                  <a:srgbClr val="FFFFFF"/>
                </a:solidFill>
                <a:latin typeface="Arial" panose="020B0604020202020204" pitchFamily="34" charset="0"/>
                <a:cs typeface="Arial" panose="020B0604020202020204" pitchFamily="34" charset="0"/>
              </a:rPr>
              <a:t> </a:t>
            </a:r>
            <a:r>
              <a:rPr sz="3300" b="1" spc="-95" dirty="0">
                <a:solidFill>
                  <a:srgbClr val="FFFFFF"/>
                </a:solidFill>
                <a:latin typeface="Arial" panose="020B0604020202020204" pitchFamily="34" charset="0"/>
                <a:cs typeface="Arial" panose="020B0604020202020204" pitchFamily="34" charset="0"/>
              </a:rPr>
              <a:t>la</a:t>
            </a:r>
            <a:r>
              <a:rPr sz="3300" b="1" spc="-375" dirty="0">
                <a:solidFill>
                  <a:srgbClr val="FFFFFF"/>
                </a:solidFill>
                <a:latin typeface="Arial" panose="020B0604020202020204" pitchFamily="34" charset="0"/>
                <a:cs typeface="Arial" panose="020B0604020202020204" pitchFamily="34" charset="0"/>
              </a:rPr>
              <a:t> </a:t>
            </a:r>
            <a:r>
              <a:rPr sz="3300" b="1" spc="-110" dirty="0">
                <a:solidFill>
                  <a:srgbClr val="FFFFFF"/>
                </a:solidFill>
                <a:latin typeface="Arial" panose="020B0604020202020204" pitchFamily="34" charset="0"/>
                <a:cs typeface="Arial" panose="020B0604020202020204" pitchFamily="34" charset="0"/>
              </a:rPr>
              <a:t>famiglia</a:t>
            </a:r>
            <a:endParaRPr sz="3300" b="1" dirty="0">
              <a:latin typeface="Arial" panose="020B0604020202020204" pitchFamily="34" charset="0"/>
              <a:cs typeface="Arial" panose="020B0604020202020204" pitchFamily="34" charset="0"/>
            </a:endParaRPr>
          </a:p>
          <a:p>
            <a:pPr marL="12700">
              <a:lnSpc>
                <a:spcPct val="100000"/>
              </a:lnSpc>
              <a:spcBef>
                <a:spcPts val="110"/>
              </a:spcBef>
            </a:pPr>
            <a:r>
              <a:rPr sz="2850" spc="-20" dirty="0">
                <a:solidFill>
                  <a:srgbClr val="FFFFFF"/>
                </a:solidFill>
                <a:latin typeface="Arial" panose="020B0604020202020204" pitchFamily="34" charset="0"/>
                <a:cs typeface="Arial" panose="020B0604020202020204" pitchFamily="34" charset="0"/>
              </a:rPr>
              <a:t>Milano</a:t>
            </a:r>
            <a:r>
              <a:rPr sz="2850" spc="-300" dirty="0">
                <a:solidFill>
                  <a:srgbClr val="FFFFFF"/>
                </a:solidFill>
                <a:latin typeface="Arial" panose="020B0604020202020204" pitchFamily="34" charset="0"/>
                <a:cs typeface="Arial" panose="020B0604020202020204" pitchFamily="34" charset="0"/>
              </a:rPr>
              <a:t> </a:t>
            </a:r>
            <a:r>
              <a:rPr sz="2850" dirty="0">
                <a:solidFill>
                  <a:srgbClr val="FFFFFF"/>
                </a:solidFill>
                <a:latin typeface="Arial" panose="020B0604020202020204" pitchFamily="34" charset="0"/>
                <a:cs typeface="Arial" panose="020B0604020202020204" pitchFamily="34" charset="0"/>
              </a:rPr>
              <a:t>8</a:t>
            </a:r>
            <a:r>
              <a:rPr sz="2850" spc="-300" dirty="0">
                <a:solidFill>
                  <a:srgbClr val="FFFFFF"/>
                </a:solidFill>
                <a:latin typeface="Arial" panose="020B0604020202020204" pitchFamily="34" charset="0"/>
                <a:cs typeface="Arial" panose="020B0604020202020204" pitchFamily="34" charset="0"/>
              </a:rPr>
              <a:t> </a:t>
            </a:r>
            <a:r>
              <a:rPr sz="2850" spc="-55" dirty="0">
                <a:solidFill>
                  <a:srgbClr val="FFFFFF"/>
                </a:solidFill>
                <a:latin typeface="Arial" panose="020B0604020202020204" pitchFamily="34" charset="0"/>
                <a:cs typeface="Arial" panose="020B0604020202020204" pitchFamily="34" charset="0"/>
              </a:rPr>
              <a:t>ottobre</a:t>
            </a:r>
            <a:r>
              <a:rPr sz="2850" spc="-295" dirty="0">
                <a:solidFill>
                  <a:srgbClr val="FFFFFF"/>
                </a:solidFill>
                <a:latin typeface="Arial" panose="020B0604020202020204" pitchFamily="34" charset="0"/>
                <a:cs typeface="Arial" panose="020B0604020202020204" pitchFamily="34" charset="0"/>
              </a:rPr>
              <a:t> </a:t>
            </a:r>
            <a:r>
              <a:rPr sz="2850" spc="-20" dirty="0">
                <a:solidFill>
                  <a:srgbClr val="FFFFFF"/>
                </a:solidFill>
                <a:latin typeface="Arial" panose="020B0604020202020204" pitchFamily="34" charset="0"/>
                <a:cs typeface="Arial" panose="020B0604020202020204" pitchFamily="34" charset="0"/>
              </a:rPr>
              <a:t>2026</a:t>
            </a:r>
            <a:endParaRPr sz="2850" dirty="0">
              <a:latin typeface="Arial" panose="020B0604020202020204" pitchFamily="34" charset="0"/>
              <a:cs typeface="Arial" panose="020B0604020202020204" pitchFamily="34" charset="0"/>
            </a:endParaRPr>
          </a:p>
        </p:txBody>
      </p:sp>
      <p:sp>
        <p:nvSpPr>
          <p:cNvPr id="13" name="object 6">
            <a:extLst>
              <a:ext uri="{FF2B5EF4-FFF2-40B4-BE49-F238E27FC236}">
                <a16:creationId xmlns:a16="http://schemas.microsoft.com/office/drawing/2014/main" id="{70ED5F5C-8A42-0910-78FC-C336C233FE8F}"/>
              </a:ext>
            </a:extLst>
          </p:cNvPr>
          <p:cNvSpPr txBox="1"/>
          <p:nvPr/>
        </p:nvSpPr>
        <p:spPr>
          <a:xfrm>
            <a:off x="2501303" y="5924557"/>
            <a:ext cx="9758680" cy="3476657"/>
          </a:xfrm>
          <a:prstGeom prst="rect">
            <a:avLst/>
          </a:prstGeom>
        </p:spPr>
        <p:txBody>
          <a:bodyPr vert="horz" wrap="square" lIns="0" tIns="136525" rIns="0" bIns="0" rtlCol="0">
            <a:spAutoFit/>
          </a:bodyPr>
          <a:lstStyle/>
          <a:p>
            <a:pPr marL="12700">
              <a:lnSpc>
                <a:spcPts val="6695"/>
              </a:lnSpc>
              <a:spcBef>
                <a:spcPts val="5"/>
              </a:spcBef>
            </a:pPr>
            <a:r>
              <a:rPr lang="it-IT" sz="5650" b="1" spc="-335" dirty="0">
                <a:solidFill>
                  <a:srgbClr val="FFFFFF"/>
                </a:solidFill>
                <a:latin typeface="Arial"/>
                <a:cs typeface="Arial"/>
              </a:rPr>
              <a:t>Relatore/Relatrice</a:t>
            </a:r>
          </a:p>
          <a:p>
            <a:pPr marL="12700">
              <a:lnSpc>
                <a:spcPts val="6695"/>
              </a:lnSpc>
              <a:spcBef>
                <a:spcPts val="5"/>
              </a:spcBef>
            </a:pPr>
            <a:r>
              <a:rPr lang="it-IT" sz="5650" b="1" spc="-335" dirty="0">
                <a:solidFill>
                  <a:srgbClr val="FFFFFF"/>
                </a:solidFill>
                <a:latin typeface="Arial"/>
                <a:cs typeface="Arial"/>
              </a:rPr>
              <a:t>Avv. Simona Gentile</a:t>
            </a:r>
          </a:p>
          <a:p>
            <a:pPr marL="12700">
              <a:lnSpc>
                <a:spcPts val="6695"/>
              </a:lnSpc>
              <a:spcBef>
                <a:spcPts val="5"/>
              </a:spcBef>
            </a:pPr>
            <a:r>
              <a:rPr lang="it-IT" sz="4000" b="1" spc="-335" dirty="0">
                <a:solidFill>
                  <a:srgbClr val="FFFFFF"/>
                </a:solidFill>
                <a:latin typeface="Arial"/>
                <a:cs typeface="Arial"/>
              </a:rPr>
              <a:t>Direttore del Servizio Programmazione delle Politiche Sociali – Regione Molise</a:t>
            </a:r>
            <a:endParaRPr sz="4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20104099" cy="281305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rgbClr val="F17B00"/>
          </a:solidFill>
        </p:spPr>
        <p:txBody>
          <a:bodyPr wrap="square" lIns="0" tIns="0" rIns="0" bIns="0" rtlCol="0"/>
          <a:lstStyle/>
          <a:p>
            <a:endParaRPr/>
          </a:p>
        </p:txBody>
      </p:sp>
      <p:sp>
        <p:nvSpPr>
          <p:cNvPr id="3" name="object 3" descr="$PPTXTitle"/>
          <p:cNvSpPr txBox="1">
            <a:spLocks noGrp="1"/>
          </p:cNvSpPr>
          <p:nvPr>
            <p:ph type="title" idx="4294967295"/>
          </p:nvPr>
        </p:nvSpPr>
        <p:spPr>
          <a:xfrm>
            <a:off x="1891576" y="450850"/>
            <a:ext cx="17304608" cy="2187907"/>
          </a:xfrm>
          <a:prstGeom prst="rect">
            <a:avLst/>
          </a:prstGeom>
        </p:spPr>
        <p:txBody>
          <a:bodyPr vert="horz" wrap="square" lIns="0" tIns="15240" rIns="0" bIns="0" rtlCol="0">
            <a:spAutoFit/>
          </a:bodyPr>
          <a:lstStyle/>
          <a:p>
            <a:pPr marL="12700">
              <a:lnSpc>
                <a:spcPts val="8945"/>
              </a:lnSpc>
              <a:spcBef>
                <a:spcPts val="120"/>
              </a:spcBef>
            </a:pPr>
            <a:r>
              <a:rPr lang="it-IT" sz="6000" dirty="0"/>
              <a:t>La rete regionale di prossimità</a:t>
            </a:r>
            <a:br>
              <a:rPr lang="it-IT" sz="6000" dirty="0"/>
            </a:br>
            <a:r>
              <a:rPr lang="it-IT" sz="6000" dirty="0">
                <a:solidFill>
                  <a:schemeClr val="tx1"/>
                </a:solidFill>
              </a:rPr>
              <a:t>Centri famiglia di nuova attivazione</a:t>
            </a:r>
            <a:endParaRPr sz="4850" dirty="0">
              <a:solidFill>
                <a:schemeClr val="tx1"/>
              </a:solidFill>
            </a:endParaRPr>
          </a:p>
        </p:txBody>
      </p:sp>
      <p:sp>
        <p:nvSpPr>
          <p:cNvPr id="4" name="object 4"/>
          <p:cNvSpPr txBox="1">
            <a:spLocks noGrp="1"/>
          </p:cNvSpPr>
          <p:nvPr>
            <p:ph type="body" idx="4294967295"/>
          </p:nvPr>
        </p:nvSpPr>
        <p:spPr>
          <a:xfrm>
            <a:off x="1886781" y="3263900"/>
            <a:ext cx="17456874" cy="5075748"/>
          </a:xfrm>
          <a:prstGeom prst="rect">
            <a:avLst/>
          </a:prstGeom>
        </p:spPr>
        <p:txBody>
          <a:bodyPr vert="horz" wrap="square" lIns="0" tIns="15240" rIns="0" bIns="0" rtlCol="0">
            <a:spAutoFit/>
          </a:bodyPr>
          <a:lstStyle/>
          <a:p>
            <a:pPr marL="12700">
              <a:lnSpc>
                <a:spcPct val="100000"/>
              </a:lnSpc>
              <a:spcBef>
                <a:spcPts val="120"/>
              </a:spcBef>
            </a:pPr>
            <a:r>
              <a:rPr lang="it-IT" sz="6000" spc="-250" dirty="0"/>
              <a:t>Fase di avvio delle attività</a:t>
            </a:r>
          </a:p>
          <a:p>
            <a:pPr>
              <a:lnSpc>
                <a:spcPct val="100000"/>
              </a:lnSpc>
              <a:spcBef>
                <a:spcPts val="120"/>
              </a:spcBef>
            </a:pPr>
            <a:endParaRPr lang="it-IT" sz="4400" b="0" dirty="0"/>
          </a:p>
          <a:p>
            <a:pPr>
              <a:lnSpc>
                <a:spcPct val="100000"/>
              </a:lnSpc>
              <a:spcBef>
                <a:spcPts val="120"/>
              </a:spcBef>
            </a:pPr>
            <a:r>
              <a:rPr lang="it-IT" sz="3500" b="0" dirty="0"/>
              <a:t>Implementazione degli avvisi pubblici di co-progettazione per la costruzione di:</a:t>
            </a:r>
          </a:p>
          <a:p>
            <a:pPr>
              <a:lnSpc>
                <a:spcPct val="100000"/>
              </a:lnSpc>
              <a:spcBef>
                <a:spcPts val="120"/>
              </a:spcBef>
            </a:pPr>
            <a:endParaRPr lang="it-IT" sz="3500" b="0" dirty="0"/>
          </a:p>
          <a:p>
            <a:pPr marL="685800" indent="-685800">
              <a:lnSpc>
                <a:spcPct val="100000"/>
              </a:lnSpc>
              <a:spcBef>
                <a:spcPts val="120"/>
              </a:spcBef>
              <a:buFont typeface="Arial" panose="020B0604020202020204" pitchFamily="34" charset="0"/>
              <a:buChar char="•"/>
            </a:pPr>
            <a:r>
              <a:rPr lang="it-IT" sz="3500" b="0" dirty="0"/>
              <a:t>N.1 Centro per l’ATS Alto Molise</a:t>
            </a:r>
          </a:p>
          <a:p>
            <a:pPr marL="685800" indent="-685800">
              <a:lnSpc>
                <a:spcPct val="100000"/>
              </a:lnSpc>
              <a:spcBef>
                <a:spcPts val="120"/>
              </a:spcBef>
              <a:buFont typeface="Arial" panose="020B0604020202020204" pitchFamily="34" charset="0"/>
              <a:buChar char="•"/>
            </a:pPr>
            <a:r>
              <a:rPr lang="it-IT" sz="3500" b="0" dirty="0"/>
              <a:t>N.1 Centro per l’ATS  Medio Molise</a:t>
            </a:r>
          </a:p>
          <a:p>
            <a:pPr marL="685800" indent="-685800">
              <a:lnSpc>
                <a:spcPct val="100000"/>
              </a:lnSpc>
              <a:spcBef>
                <a:spcPts val="120"/>
              </a:spcBef>
              <a:buFont typeface="Arial" panose="020B0604020202020204" pitchFamily="34" charset="0"/>
              <a:buChar char="•"/>
            </a:pPr>
            <a:r>
              <a:rPr lang="it-IT" sz="3500" b="0" dirty="0"/>
              <a:t>N.1 Centro per l’ATS Basso Molise</a:t>
            </a:r>
          </a:p>
          <a:p>
            <a:pPr>
              <a:lnSpc>
                <a:spcPct val="100000"/>
              </a:lnSpc>
              <a:spcBef>
                <a:spcPts val="120"/>
              </a:spcBef>
            </a:pPr>
            <a:endParaRPr sz="4400" b="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20104099" cy="281305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rgbClr val="F17B00"/>
          </a:solidFill>
        </p:spPr>
        <p:txBody>
          <a:bodyPr wrap="square" lIns="0" tIns="0" rIns="0" bIns="0" rtlCol="0"/>
          <a:lstStyle/>
          <a:p>
            <a:endParaRPr/>
          </a:p>
        </p:txBody>
      </p:sp>
      <p:sp>
        <p:nvSpPr>
          <p:cNvPr id="3" name="object 3" descr="$PPTXTitle"/>
          <p:cNvSpPr txBox="1">
            <a:spLocks noGrp="1"/>
          </p:cNvSpPr>
          <p:nvPr>
            <p:ph type="title" idx="4294967295"/>
          </p:nvPr>
        </p:nvSpPr>
        <p:spPr>
          <a:xfrm>
            <a:off x="1891576" y="450850"/>
            <a:ext cx="17304608" cy="1898014"/>
          </a:xfrm>
          <a:prstGeom prst="rect">
            <a:avLst/>
          </a:prstGeom>
        </p:spPr>
        <p:txBody>
          <a:bodyPr vert="horz" wrap="square" lIns="0" tIns="15240" rIns="0" bIns="0" rtlCol="0">
            <a:spAutoFit/>
          </a:bodyPr>
          <a:lstStyle/>
          <a:p>
            <a:pPr marL="12700">
              <a:lnSpc>
                <a:spcPts val="8945"/>
              </a:lnSpc>
              <a:spcBef>
                <a:spcPts val="120"/>
              </a:spcBef>
            </a:pPr>
            <a:r>
              <a:rPr lang="it-IT" spc="-250" dirty="0"/>
              <a:t>Dalla programmazione all’attuazione</a:t>
            </a:r>
            <a:endParaRPr lang="it-IT" spc="-105" dirty="0"/>
          </a:p>
          <a:p>
            <a:pPr marL="12700">
              <a:lnSpc>
                <a:spcPts val="5765"/>
              </a:lnSpc>
            </a:pPr>
            <a:r>
              <a:rPr lang="it-IT" sz="4850" dirty="0">
                <a:solidFill>
                  <a:schemeClr val="tx1"/>
                </a:solidFill>
              </a:rPr>
              <a:t>Analisi di contesto</a:t>
            </a:r>
            <a:endParaRPr sz="4850" dirty="0">
              <a:solidFill>
                <a:schemeClr val="tx1"/>
              </a:solidFill>
            </a:endParaRPr>
          </a:p>
        </p:txBody>
      </p:sp>
      <p:sp>
        <p:nvSpPr>
          <p:cNvPr id="4" name="object 4"/>
          <p:cNvSpPr txBox="1">
            <a:spLocks noGrp="1"/>
          </p:cNvSpPr>
          <p:nvPr>
            <p:ph type="body" idx="4294967295"/>
          </p:nvPr>
        </p:nvSpPr>
        <p:spPr>
          <a:xfrm>
            <a:off x="1886781" y="3263900"/>
            <a:ext cx="16471069" cy="4937249"/>
          </a:xfrm>
          <a:prstGeom prst="rect">
            <a:avLst/>
          </a:prstGeom>
        </p:spPr>
        <p:txBody>
          <a:bodyPr vert="horz" wrap="square" lIns="0" tIns="15240" rIns="0" bIns="0" rtlCol="0">
            <a:spAutoFit/>
          </a:bodyPr>
          <a:lstStyle/>
          <a:p>
            <a:pPr marL="12700">
              <a:lnSpc>
                <a:spcPct val="100000"/>
              </a:lnSpc>
              <a:spcBef>
                <a:spcPts val="120"/>
              </a:spcBef>
            </a:pPr>
            <a:r>
              <a:rPr lang="it-IT" sz="6000" spc="-250" dirty="0"/>
              <a:t>Bisogni del territorio </a:t>
            </a:r>
            <a:endParaRPr lang="it-IT" sz="4400" b="0" dirty="0"/>
          </a:p>
          <a:p>
            <a:pPr>
              <a:lnSpc>
                <a:spcPct val="100000"/>
              </a:lnSpc>
              <a:spcBef>
                <a:spcPts val="120"/>
              </a:spcBef>
            </a:pPr>
            <a:endParaRPr lang="it-IT" sz="4400" b="0" dirty="0"/>
          </a:p>
          <a:p>
            <a:pPr marL="685800" indent="-685800">
              <a:lnSpc>
                <a:spcPct val="100000"/>
              </a:lnSpc>
              <a:spcBef>
                <a:spcPts val="120"/>
              </a:spcBef>
              <a:buFont typeface="Arial" panose="020B0604020202020204" pitchFamily="34" charset="0"/>
              <a:buChar char="•"/>
            </a:pPr>
            <a:r>
              <a:rPr lang="it-IT" sz="3500" b="0" dirty="0"/>
              <a:t>289.000 residenti;</a:t>
            </a:r>
          </a:p>
          <a:p>
            <a:pPr marL="685800" indent="-685800">
              <a:lnSpc>
                <a:spcPct val="100000"/>
              </a:lnSpc>
              <a:spcBef>
                <a:spcPts val="120"/>
              </a:spcBef>
              <a:buFont typeface="Arial" panose="020B0604020202020204" pitchFamily="34" charset="0"/>
              <a:buChar char="•"/>
            </a:pPr>
            <a:r>
              <a:rPr lang="it-IT" sz="3500" b="0" dirty="0"/>
              <a:t>Forte dispersione territoriale: 136 comuni di piccole dimensioni;</a:t>
            </a:r>
          </a:p>
          <a:p>
            <a:pPr marL="685800" indent="-685800">
              <a:lnSpc>
                <a:spcPct val="100000"/>
              </a:lnSpc>
              <a:spcBef>
                <a:spcPts val="120"/>
              </a:spcBef>
              <a:buFont typeface="Arial" panose="020B0604020202020204" pitchFamily="34" charset="0"/>
              <a:buChar char="•"/>
            </a:pPr>
            <a:r>
              <a:rPr lang="it-IT" sz="3500" b="0" dirty="0"/>
              <a:t>Bassa incidenza di popolazione minorile (13,2%);</a:t>
            </a:r>
          </a:p>
          <a:p>
            <a:pPr marL="685800" indent="-685800">
              <a:lnSpc>
                <a:spcPct val="100000"/>
              </a:lnSpc>
              <a:spcBef>
                <a:spcPts val="120"/>
              </a:spcBef>
              <a:buFont typeface="Arial" panose="020B0604020202020204" pitchFamily="34" charset="0"/>
              <a:buChar char="•"/>
            </a:pPr>
            <a:r>
              <a:rPr lang="it-IT" sz="3500" b="0" dirty="0"/>
              <a:t>Elevato invecchiamento e bassa natalità;</a:t>
            </a:r>
          </a:p>
          <a:p>
            <a:pPr marL="685800" indent="-685800">
              <a:lnSpc>
                <a:spcPct val="100000"/>
              </a:lnSpc>
              <a:spcBef>
                <a:spcPts val="120"/>
              </a:spcBef>
              <a:buFont typeface="Arial" panose="020B0604020202020204" pitchFamily="34" charset="0"/>
              <a:buChar char="•"/>
            </a:pPr>
            <a:r>
              <a:rPr lang="it-IT" sz="3500" b="0" dirty="0"/>
              <a:t>Crescente incidenza di famiglie anziane o monogenitoriali;</a:t>
            </a:r>
          </a:p>
          <a:p>
            <a:pPr marL="685800" indent="-685800">
              <a:lnSpc>
                <a:spcPct val="100000"/>
              </a:lnSpc>
              <a:spcBef>
                <a:spcPts val="120"/>
              </a:spcBef>
              <a:buFont typeface="Arial" panose="020B0604020202020204" pitchFamily="34" charset="0"/>
              <a:buChar char="•"/>
            </a:pPr>
            <a:r>
              <a:rPr lang="it-IT" sz="3500" b="0" dirty="0"/>
              <a:t>Nuclei familiari di piccole dimensioni</a:t>
            </a:r>
          </a:p>
        </p:txBody>
      </p:sp>
      <p:graphicFrame>
        <p:nvGraphicFramePr>
          <p:cNvPr id="5" name="Grafico 4">
            <a:extLst>
              <a:ext uri="{FF2B5EF4-FFF2-40B4-BE49-F238E27FC236}">
                <a16:creationId xmlns:a16="http://schemas.microsoft.com/office/drawing/2014/main" id="{689DA8DF-7EC1-2C36-37C2-2BD84E9847CB}"/>
              </a:ext>
            </a:extLst>
          </p:cNvPr>
          <p:cNvGraphicFramePr/>
          <p:nvPr>
            <p:extLst>
              <p:ext uri="{D42A27DB-BD31-4B8C-83A1-F6EECF244321}">
                <p14:modId xmlns:p14="http://schemas.microsoft.com/office/powerpoint/2010/main" val="3361244588"/>
              </p:ext>
            </p:extLst>
          </p:nvPr>
        </p:nvGraphicFramePr>
        <p:xfrm>
          <a:off x="10765531" y="3575050"/>
          <a:ext cx="8439543" cy="7239000"/>
        </p:xfrm>
        <a:graphic>
          <a:graphicData uri="http://schemas.openxmlformats.org/drawingml/2006/chart">
            <c:chart xmlns:c="http://schemas.openxmlformats.org/drawingml/2006/chart" xmlns:r="http://schemas.openxmlformats.org/officeDocument/2006/relationships" r:id="rId3"/>
          </a:graphicData>
        </a:graphic>
      </p:graphicFrame>
      <p:sp>
        <p:nvSpPr>
          <p:cNvPr id="7" name="CasellaDiTesto 6">
            <a:extLst>
              <a:ext uri="{FF2B5EF4-FFF2-40B4-BE49-F238E27FC236}">
                <a16:creationId xmlns:a16="http://schemas.microsoft.com/office/drawing/2014/main" id="{E4D932A7-C414-0336-0402-8C22E1D91748}"/>
              </a:ext>
            </a:extLst>
          </p:cNvPr>
          <p:cNvSpPr txBox="1"/>
          <p:nvPr/>
        </p:nvSpPr>
        <p:spPr>
          <a:xfrm>
            <a:off x="1289051" y="9343297"/>
            <a:ext cx="17068800" cy="1246495"/>
          </a:xfrm>
          <a:prstGeom prst="rect">
            <a:avLst/>
          </a:prstGeom>
          <a:noFill/>
        </p:spPr>
        <p:txBody>
          <a:bodyPr wrap="square" rtlCol="0">
            <a:spAutoFit/>
          </a:bodyPr>
          <a:lstStyle/>
          <a:p>
            <a:pPr algn="just"/>
            <a:r>
              <a:rPr lang="it-IT" sz="2500" b="1" i="1" dirty="0">
                <a:solidFill>
                  <a:srgbClr val="FF0000"/>
                </a:solidFill>
                <a:latin typeface="Arial"/>
                <a:ea typeface="+mn-ea"/>
                <a:cs typeface="Arial"/>
              </a:rPr>
              <a:t>Nel complesso, il quadro demografico evidenzia la presenza di bisogni differenziati di natura demografica, relazionale ed educativa, che sollecita un potenziamento delle politiche pubbliche orientate alla prevenzione, al sostegno precoce delle famiglie e alla promozione delle risorse genitoriali.</a:t>
            </a:r>
          </a:p>
        </p:txBody>
      </p:sp>
    </p:spTree>
    <p:extLst>
      <p:ext uri="{BB962C8B-B14F-4D97-AF65-F5344CB8AC3E}">
        <p14:creationId xmlns:p14="http://schemas.microsoft.com/office/powerpoint/2010/main" val="2970302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
            <a:ext cx="20104099" cy="281305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rgbClr val="F17B00"/>
          </a:solidFill>
        </p:spPr>
        <p:txBody>
          <a:bodyPr wrap="square" lIns="0" tIns="0" rIns="0" bIns="0" rtlCol="0"/>
          <a:lstStyle/>
          <a:p>
            <a:endParaRPr/>
          </a:p>
        </p:txBody>
      </p:sp>
      <p:sp>
        <p:nvSpPr>
          <p:cNvPr id="3" name="object 3" descr="$PPTXTitle"/>
          <p:cNvSpPr txBox="1">
            <a:spLocks noGrp="1"/>
          </p:cNvSpPr>
          <p:nvPr>
            <p:ph type="title" idx="4294967295"/>
          </p:nvPr>
        </p:nvSpPr>
        <p:spPr>
          <a:xfrm>
            <a:off x="1891576" y="450850"/>
            <a:ext cx="17304608" cy="2154308"/>
          </a:xfrm>
          <a:prstGeom prst="rect">
            <a:avLst/>
          </a:prstGeom>
        </p:spPr>
        <p:txBody>
          <a:bodyPr vert="horz" wrap="square" lIns="0" tIns="15240" rIns="0" bIns="0" rtlCol="0">
            <a:spAutoFit/>
          </a:bodyPr>
          <a:lstStyle/>
          <a:p>
            <a:pPr marL="12700">
              <a:lnSpc>
                <a:spcPts val="8945"/>
              </a:lnSpc>
              <a:spcBef>
                <a:spcPts val="120"/>
              </a:spcBef>
            </a:pPr>
            <a:r>
              <a:rPr lang="it-IT" spc="-250" dirty="0"/>
              <a:t>Potenziamento dei Centri per la Famiglia </a:t>
            </a:r>
            <a:r>
              <a:rPr lang="it-IT" sz="4850" spc="-250" dirty="0">
                <a:solidFill>
                  <a:schemeClr val="tx1"/>
                </a:solidFill>
              </a:rPr>
              <a:t>A</a:t>
            </a:r>
            <a:r>
              <a:rPr lang="it-IT" sz="4850" dirty="0">
                <a:solidFill>
                  <a:schemeClr val="tx1"/>
                </a:solidFill>
              </a:rPr>
              <a:t>scoltare, informare, orientare e accompagnare</a:t>
            </a:r>
            <a:endParaRPr sz="4850" dirty="0">
              <a:solidFill>
                <a:schemeClr val="tx1"/>
              </a:solidFill>
            </a:endParaRPr>
          </a:p>
        </p:txBody>
      </p:sp>
      <p:sp>
        <p:nvSpPr>
          <p:cNvPr id="4" name="object 4"/>
          <p:cNvSpPr txBox="1">
            <a:spLocks noGrp="1"/>
          </p:cNvSpPr>
          <p:nvPr>
            <p:ph type="body" idx="4294967295"/>
          </p:nvPr>
        </p:nvSpPr>
        <p:spPr>
          <a:xfrm>
            <a:off x="374650" y="3464638"/>
            <a:ext cx="9652973" cy="7178888"/>
          </a:xfrm>
          <a:prstGeom prst="rect">
            <a:avLst/>
          </a:prstGeom>
        </p:spPr>
        <p:txBody>
          <a:bodyPr vert="horz" wrap="square" lIns="0" tIns="15240" rIns="0" bIns="0" rtlCol="0">
            <a:spAutoFit/>
          </a:bodyPr>
          <a:lstStyle/>
          <a:p>
            <a:pPr marL="12700">
              <a:lnSpc>
                <a:spcPct val="100000"/>
              </a:lnSpc>
              <a:spcBef>
                <a:spcPts val="120"/>
              </a:spcBef>
            </a:pPr>
            <a:r>
              <a:rPr lang="it-IT" sz="4000" i="1" spc="-250" dirty="0"/>
              <a:t>Le famiglie nella rete dei servizi regionali </a:t>
            </a:r>
            <a:endParaRPr lang="it-IT" sz="4000" b="0" dirty="0"/>
          </a:p>
          <a:p>
            <a:pPr marL="12700">
              <a:spcBef>
                <a:spcPts val="120"/>
              </a:spcBef>
            </a:pPr>
            <a:r>
              <a:rPr lang="it-IT" sz="3500" b="0" dirty="0"/>
              <a:t>Costruire servizi dedicati di prossimità per accompagnare bisogni e percorsi dei nuclei familiari al fine di:</a:t>
            </a:r>
          </a:p>
          <a:p>
            <a:pPr marL="12700">
              <a:spcBef>
                <a:spcPts val="120"/>
              </a:spcBef>
            </a:pPr>
            <a:endParaRPr lang="it-IT" sz="3500" spc="-250" dirty="0"/>
          </a:p>
          <a:p>
            <a:pPr marL="342900" lvl="0" indent="-342900" fontAlgn="t">
              <a:lnSpc>
                <a:spcPct val="100000"/>
              </a:lnSpc>
              <a:buFont typeface="Arial" panose="020B0604020202020204" pitchFamily="34" charset="0"/>
              <a:buChar char="•"/>
            </a:pPr>
            <a:r>
              <a:rPr lang="it-IT" sz="3500" b="0" dirty="0"/>
              <a:t>intercettare precocemente i bisogni;</a:t>
            </a:r>
          </a:p>
          <a:p>
            <a:pPr marL="342900" lvl="0" indent="-342900" fontAlgn="t">
              <a:lnSpc>
                <a:spcPct val="100000"/>
              </a:lnSpc>
              <a:buFont typeface="Arial" panose="020B0604020202020204" pitchFamily="34" charset="0"/>
              <a:buChar char="•"/>
            </a:pPr>
            <a:r>
              <a:rPr lang="it-IT" sz="3500" b="0" dirty="0"/>
              <a:t>sostenere la genitorialità;</a:t>
            </a:r>
          </a:p>
          <a:p>
            <a:pPr marL="342900" lvl="0" indent="-342900" fontAlgn="t">
              <a:lnSpc>
                <a:spcPct val="100000"/>
              </a:lnSpc>
              <a:buFont typeface="Arial" panose="020B0604020202020204" pitchFamily="34" charset="0"/>
              <a:buChar char="•"/>
            </a:pPr>
            <a:r>
              <a:rPr lang="it-IT" sz="3500" b="0" dirty="0"/>
              <a:t>orientare e accompagnare nell’accesso ai servizi;</a:t>
            </a:r>
          </a:p>
          <a:p>
            <a:pPr marL="342900" lvl="0" indent="-342900" fontAlgn="t">
              <a:lnSpc>
                <a:spcPct val="100000"/>
              </a:lnSpc>
              <a:buFont typeface="Arial" panose="020B0604020202020204" pitchFamily="34" charset="0"/>
              <a:buChar char="•"/>
            </a:pPr>
            <a:r>
              <a:rPr lang="it-IT" sz="3500" b="0" dirty="0"/>
              <a:t>prevenire situazioni di fragilità;</a:t>
            </a:r>
          </a:p>
          <a:p>
            <a:pPr marL="342900" lvl="0" indent="-342900" fontAlgn="t">
              <a:lnSpc>
                <a:spcPct val="100000"/>
              </a:lnSpc>
              <a:buFont typeface="Arial" panose="020B0604020202020204" pitchFamily="34" charset="0"/>
              <a:buChar char="•"/>
            </a:pPr>
            <a:r>
              <a:rPr lang="it-IT" sz="3500" b="0" dirty="0"/>
              <a:t>rafforzare le risorse familiari e le reti di comunità.</a:t>
            </a:r>
          </a:p>
          <a:p>
            <a:pPr marL="685800" indent="-685800">
              <a:lnSpc>
                <a:spcPct val="100000"/>
              </a:lnSpc>
              <a:spcBef>
                <a:spcPts val="120"/>
              </a:spcBef>
              <a:buFont typeface="Arial" panose="020B0604020202020204" pitchFamily="34" charset="0"/>
              <a:buChar char="•"/>
            </a:pPr>
            <a:endParaRPr sz="4000" b="0" dirty="0"/>
          </a:p>
        </p:txBody>
      </p:sp>
      <p:sp>
        <p:nvSpPr>
          <p:cNvPr id="6" name="object 2">
            <a:extLst>
              <a:ext uri="{FF2B5EF4-FFF2-40B4-BE49-F238E27FC236}">
                <a16:creationId xmlns:a16="http://schemas.microsoft.com/office/drawing/2014/main" id="{098D2F86-5820-FB74-C03E-4276E9D791B2}"/>
              </a:ext>
            </a:extLst>
          </p:cNvPr>
          <p:cNvSpPr/>
          <p:nvPr/>
        </p:nvSpPr>
        <p:spPr>
          <a:xfrm>
            <a:off x="10039836" y="2813051"/>
            <a:ext cx="10052051" cy="8618374"/>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chemeClr val="bg1">
              <a:lumMod val="85000"/>
            </a:schemeClr>
          </a:solidFill>
        </p:spPr>
        <p:txBody>
          <a:bodyPr wrap="square" lIns="0" tIns="0" rIns="0" bIns="0" rtlCol="0"/>
          <a:lstStyle/>
          <a:p>
            <a:endParaRPr/>
          </a:p>
        </p:txBody>
      </p:sp>
      <p:sp>
        <p:nvSpPr>
          <p:cNvPr id="7" name="object 4">
            <a:extLst>
              <a:ext uri="{FF2B5EF4-FFF2-40B4-BE49-F238E27FC236}">
                <a16:creationId xmlns:a16="http://schemas.microsoft.com/office/drawing/2014/main" id="{F200F25E-08D1-4748-1C51-C294ACB7E364}"/>
              </a:ext>
            </a:extLst>
          </p:cNvPr>
          <p:cNvSpPr txBox="1">
            <a:spLocks noGrp="1"/>
          </p:cNvSpPr>
          <p:nvPr>
            <p:ph type="body" idx="4294967295"/>
          </p:nvPr>
        </p:nvSpPr>
        <p:spPr>
          <a:xfrm>
            <a:off x="11033896" y="6623050"/>
            <a:ext cx="8165269" cy="692497"/>
          </a:xfrm>
          <a:prstGeom prst="rect">
            <a:avLst/>
          </a:prstGeom>
        </p:spPr>
        <p:txBody>
          <a:bodyPr vert="horz" wrap="square" lIns="0" tIns="15240" rIns="0" bIns="0" rtlCol="0">
            <a:spAutoFit/>
          </a:bodyPr>
          <a:lstStyle/>
          <a:p>
            <a:pPr algn="ctr">
              <a:lnSpc>
                <a:spcPct val="100000"/>
              </a:lnSpc>
              <a:spcBef>
                <a:spcPts val="120"/>
              </a:spcBef>
            </a:pPr>
            <a:r>
              <a:rPr lang="it-IT" sz="4400" b="0" dirty="0"/>
              <a:t>Immagine</a:t>
            </a:r>
            <a:endParaRPr sz="4400" b="0" dirty="0"/>
          </a:p>
        </p:txBody>
      </p:sp>
      <p:sp>
        <p:nvSpPr>
          <p:cNvPr id="8" name="object 4">
            <a:extLst>
              <a:ext uri="{FF2B5EF4-FFF2-40B4-BE49-F238E27FC236}">
                <a16:creationId xmlns:a16="http://schemas.microsoft.com/office/drawing/2014/main" id="{27BA3FF7-7EF4-7D0C-1EAC-D91BC03940D6}"/>
              </a:ext>
            </a:extLst>
          </p:cNvPr>
          <p:cNvSpPr txBox="1">
            <a:spLocks noGrp="1"/>
          </p:cNvSpPr>
          <p:nvPr>
            <p:ph type="body" idx="4294967295"/>
          </p:nvPr>
        </p:nvSpPr>
        <p:spPr>
          <a:xfrm>
            <a:off x="11458930" y="10987731"/>
            <a:ext cx="7965720" cy="246221"/>
          </a:xfrm>
          <a:prstGeom prst="rect">
            <a:avLst/>
          </a:prstGeom>
        </p:spPr>
        <p:txBody>
          <a:bodyPr vert="horz" wrap="square" lIns="0" tIns="15240" rIns="0" bIns="0" rtlCol="0">
            <a:spAutoFit/>
          </a:bodyPr>
          <a:lstStyle/>
          <a:p>
            <a:pPr marL="12700">
              <a:spcBef>
                <a:spcPts val="120"/>
              </a:spcBef>
            </a:pPr>
            <a:r>
              <a:rPr lang="pt-BR" sz="1500" b="0" dirty="0">
                <a:latin typeface="Arial" panose="020B0604020202020204" pitchFamily="34" charset="0"/>
                <a:cs typeface="Arial" panose="020B0604020202020204" pitchFamily="34" charset="0"/>
              </a:rPr>
              <a:t>Fonte: https://www.magnific.com/it/foto-vettori-gratuito/famiglia</a:t>
            </a:r>
          </a:p>
        </p:txBody>
      </p:sp>
      <p:pic>
        <p:nvPicPr>
          <p:cNvPr id="9" name="Immagine 8">
            <a:extLst>
              <a:ext uri="{FF2B5EF4-FFF2-40B4-BE49-F238E27FC236}">
                <a16:creationId xmlns:a16="http://schemas.microsoft.com/office/drawing/2014/main" id="{A834A9D1-1026-4875-54D6-9D59E29C38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58930" y="3464638"/>
            <a:ext cx="7315200" cy="7315200"/>
          </a:xfrm>
          <a:prstGeom prst="rect">
            <a:avLst/>
          </a:prstGeom>
        </p:spPr>
      </p:pic>
    </p:spTree>
    <p:extLst>
      <p:ext uri="{BB962C8B-B14F-4D97-AF65-F5344CB8AC3E}">
        <p14:creationId xmlns:p14="http://schemas.microsoft.com/office/powerpoint/2010/main" val="2084931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2551" y="450850"/>
            <a:ext cx="19570699" cy="259080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rgbClr val="F17B00"/>
          </a:solidFill>
        </p:spPr>
        <p:txBody>
          <a:bodyPr wrap="square" lIns="0" tIns="0" rIns="0" bIns="0" rtlCol="0"/>
          <a:lstStyle/>
          <a:p>
            <a:endParaRPr dirty="0"/>
          </a:p>
        </p:txBody>
      </p:sp>
      <p:sp>
        <p:nvSpPr>
          <p:cNvPr id="3" name="object 3" descr="$PPTXTitle"/>
          <p:cNvSpPr txBox="1">
            <a:spLocks noGrp="1"/>
          </p:cNvSpPr>
          <p:nvPr>
            <p:ph type="title" idx="4294967295"/>
          </p:nvPr>
        </p:nvSpPr>
        <p:spPr>
          <a:xfrm>
            <a:off x="984249" y="831850"/>
            <a:ext cx="18669001" cy="3760004"/>
          </a:xfrm>
          <a:prstGeom prst="rect">
            <a:avLst/>
          </a:prstGeom>
        </p:spPr>
        <p:txBody>
          <a:bodyPr vert="horz" wrap="square" lIns="0" tIns="15240" rIns="0" bIns="0" rtlCol="0">
            <a:spAutoFit/>
          </a:bodyPr>
          <a:lstStyle/>
          <a:p>
            <a:pPr marL="12700">
              <a:lnSpc>
                <a:spcPct val="100000"/>
              </a:lnSpc>
              <a:spcBef>
                <a:spcPts val="120"/>
              </a:spcBef>
            </a:pPr>
            <a:r>
              <a:rPr lang="it-IT" sz="6000" spc="-250" dirty="0"/>
              <a:t>Verso</a:t>
            </a:r>
            <a:r>
              <a:rPr lang="it-IT" sz="6000" b="0" dirty="0"/>
              <a:t> </a:t>
            </a:r>
            <a:r>
              <a:rPr lang="it-IT" sz="6000" spc="-250" dirty="0"/>
              <a:t>un welfare di prossimità, preventivo, integrato e centrato sulle famiglie</a:t>
            </a:r>
            <a:br>
              <a:rPr lang="it-IT" sz="5000" b="0" dirty="0"/>
            </a:br>
            <a:r>
              <a:rPr lang="it-IT" spc="-250" dirty="0"/>
              <a:t>                                                                                                                </a:t>
            </a:r>
            <a:endParaRPr lang="it-IT" spc="-105" dirty="0"/>
          </a:p>
          <a:p>
            <a:pPr marL="12700">
              <a:lnSpc>
                <a:spcPts val="5765"/>
              </a:lnSpc>
            </a:pPr>
            <a:r>
              <a:rPr lang="it-IT" sz="4850" dirty="0">
                <a:solidFill>
                  <a:schemeClr val="tx1"/>
                </a:solidFill>
              </a:rPr>
              <a:t>                 </a:t>
            </a:r>
            <a:endParaRPr sz="4850" dirty="0">
              <a:solidFill>
                <a:schemeClr val="tx1"/>
              </a:solidFill>
            </a:endParaRPr>
          </a:p>
        </p:txBody>
      </p:sp>
      <p:sp>
        <p:nvSpPr>
          <p:cNvPr id="6" name="object 2">
            <a:extLst>
              <a:ext uri="{FF2B5EF4-FFF2-40B4-BE49-F238E27FC236}">
                <a16:creationId xmlns:a16="http://schemas.microsoft.com/office/drawing/2014/main" id="{098D2F86-5820-FB74-C03E-4276E9D791B2}"/>
              </a:ext>
            </a:extLst>
          </p:cNvPr>
          <p:cNvSpPr/>
          <p:nvPr/>
        </p:nvSpPr>
        <p:spPr>
          <a:xfrm>
            <a:off x="1898650" y="4032250"/>
            <a:ext cx="8610600" cy="5334000"/>
          </a:xfrm>
          <a:custGeom>
            <a:avLst/>
            <a:gdLst/>
            <a:ahLst/>
            <a:cxnLst/>
            <a:rect l="l" t="t" r="r" b="b"/>
            <a:pathLst>
              <a:path w="19869785" h="3404870">
                <a:moveTo>
                  <a:pt x="19869423" y="0"/>
                </a:moveTo>
                <a:lnTo>
                  <a:pt x="0" y="0"/>
                </a:lnTo>
                <a:lnTo>
                  <a:pt x="0" y="3404605"/>
                </a:lnTo>
                <a:lnTo>
                  <a:pt x="19869423" y="3404605"/>
                </a:lnTo>
                <a:lnTo>
                  <a:pt x="19869423" y="0"/>
                </a:lnTo>
                <a:close/>
              </a:path>
            </a:pathLst>
          </a:custGeom>
          <a:solidFill>
            <a:schemeClr val="bg1">
              <a:lumMod val="85000"/>
            </a:schemeClr>
          </a:solidFill>
        </p:spPr>
        <p:txBody>
          <a:bodyPr wrap="square" lIns="0" tIns="0" rIns="0" bIns="0" rtlCol="0"/>
          <a:lstStyle/>
          <a:p>
            <a:endParaRPr dirty="0"/>
          </a:p>
        </p:txBody>
      </p:sp>
      <p:pic>
        <p:nvPicPr>
          <p:cNvPr id="12" name="Immagine 11">
            <a:extLst>
              <a:ext uri="{FF2B5EF4-FFF2-40B4-BE49-F238E27FC236}">
                <a16:creationId xmlns:a16="http://schemas.microsoft.com/office/drawing/2014/main" id="{9F6130C8-DE1C-73F0-A41F-77C2C6BCD7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1450" y="4032250"/>
            <a:ext cx="7861302" cy="4800600"/>
          </a:xfrm>
          <a:prstGeom prst="rect">
            <a:avLst/>
          </a:prstGeom>
        </p:spPr>
      </p:pic>
      <p:sp>
        <p:nvSpPr>
          <p:cNvPr id="15" name="CasellaDiTesto 14">
            <a:extLst>
              <a:ext uri="{FF2B5EF4-FFF2-40B4-BE49-F238E27FC236}">
                <a16:creationId xmlns:a16="http://schemas.microsoft.com/office/drawing/2014/main" id="{2C7EA440-8426-B71E-CCF1-68AADEBEC3E0}"/>
              </a:ext>
            </a:extLst>
          </p:cNvPr>
          <p:cNvSpPr txBox="1"/>
          <p:nvPr/>
        </p:nvSpPr>
        <p:spPr>
          <a:xfrm flipH="1">
            <a:off x="11347450" y="4032251"/>
            <a:ext cx="8305799" cy="7363554"/>
          </a:xfrm>
          <a:prstGeom prst="rect">
            <a:avLst/>
          </a:prstGeom>
          <a:noFill/>
        </p:spPr>
        <p:txBody>
          <a:bodyPr wrap="square">
            <a:spAutoFit/>
          </a:bodyPr>
          <a:lstStyle/>
          <a:p>
            <a:pPr marL="12700" fontAlgn="t">
              <a:lnSpc>
                <a:spcPct val="100000"/>
              </a:lnSpc>
              <a:spcBef>
                <a:spcPts val="120"/>
              </a:spcBef>
              <a:buNone/>
            </a:pPr>
            <a:r>
              <a:rPr lang="it-IT" sz="4000" b="1" spc="-250" dirty="0">
                <a:solidFill>
                  <a:srgbClr val="231F20"/>
                </a:solidFill>
                <a:latin typeface="Arial"/>
                <a:ea typeface="+mn-ea"/>
                <a:cs typeface="Arial"/>
              </a:rPr>
              <a:t>CONSOLIDARE</a:t>
            </a:r>
            <a:br>
              <a:rPr lang="it-IT" sz="4000" spc="-250" dirty="0">
                <a:solidFill>
                  <a:srgbClr val="231F20"/>
                </a:solidFill>
                <a:latin typeface="Arial"/>
                <a:ea typeface="+mn-ea"/>
                <a:cs typeface="Arial"/>
              </a:rPr>
            </a:br>
            <a:r>
              <a:rPr lang="it-IT" sz="4000" spc="-250" dirty="0">
                <a:solidFill>
                  <a:srgbClr val="231F20"/>
                </a:solidFill>
                <a:latin typeface="Arial"/>
                <a:ea typeface="+mn-ea"/>
                <a:cs typeface="Arial"/>
              </a:rPr>
              <a:t>la rete territoriale dei Centri</a:t>
            </a:r>
          </a:p>
          <a:p>
            <a:pPr marL="12700" fontAlgn="t">
              <a:lnSpc>
                <a:spcPct val="100000"/>
              </a:lnSpc>
              <a:spcBef>
                <a:spcPts val="120"/>
              </a:spcBef>
              <a:buNone/>
            </a:pPr>
            <a:r>
              <a:rPr lang="it-IT" sz="4000" b="1" spc="-250" dirty="0">
                <a:solidFill>
                  <a:srgbClr val="231F20"/>
                </a:solidFill>
                <a:latin typeface="Arial"/>
                <a:ea typeface="+mn-ea"/>
                <a:cs typeface="Arial"/>
              </a:rPr>
              <a:t>PREVENIRE</a:t>
            </a:r>
            <a:br>
              <a:rPr lang="it-IT" sz="4000" spc="-250" dirty="0">
                <a:solidFill>
                  <a:srgbClr val="231F20"/>
                </a:solidFill>
                <a:latin typeface="Arial"/>
                <a:ea typeface="+mn-ea"/>
                <a:cs typeface="Arial"/>
              </a:rPr>
            </a:br>
            <a:r>
              <a:rPr lang="it-IT" sz="4000" spc="-250" dirty="0">
                <a:solidFill>
                  <a:srgbClr val="231F20"/>
                </a:solidFill>
                <a:latin typeface="Arial"/>
                <a:ea typeface="+mn-ea"/>
                <a:cs typeface="Arial"/>
              </a:rPr>
              <a:t>fragilità e vulnerabilità attraverso l'intercettazione precoce</a:t>
            </a:r>
          </a:p>
          <a:p>
            <a:pPr marL="12700" fontAlgn="t">
              <a:lnSpc>
                <a:spcPct val="100000"/>
              </a:lnSpc>
              <a:spcBef>
                <a:spcPts val="120"/>
              </a:spcBef>
              <a:buNone/>
            </a:pPr>
            <a:r>
              <a:rPr lang="it-IT" sz="4000" b="1" spc="-250" dirty="0">
                <a:solidFill>
                  <a:srgbClr val="231F20"/>
                </a:solidFill>
                <a:latin typeface="Arial"/>
                <a:ea typeface="+mn-ea"/>
                <a:cs typeface="Arial"/>
              </a:rPr>
              <a:t>INTEGRARE</a:t>
            </a:r>
            <a:br>
              <a:rPr lang="it-IT" sz="4000" spc="-250" dirty="0">
                <a:solidFill>
                  <a:srgbClr val="231F20"/>
                </a:solidFill>
                <a:latin typeface="Arial"/>
                <a:ea typeface="+mn-ea"/>
                <a:cs typeface="Arial"/>
              </a:rPr>
            </a:br>
            <a:r>
              <a:rPr lang="it-IT" sz="4000" spc="-250" dirty="0">
                <a:solidFill>
                  <a:srgbClr val="231F20"/>
                </a:solidFill>
                <a:latin typeface="Arial"/>
                <a:ea typeface="+mn-ea"/>
                <a:cs typeface="Arial"/>
              </a:rPr>
              <a:t>servizi, istituzioni, scuola e Terzo Settore</a:t>
            </a:r>
          </a:p>
          <a:p>
            <a:pPr marL="12700" fontAlgn="t">
              <a:spcBef>
                <a:spcPts val="120"/>
              </a:spcBef>
            </a:pPr>
            <a:r>
              <a:rPr lang="it-IT" sz="4000" b="1" spc="-250" dirty="0">
                <a:solidFill>
                  <a:srgbClr val="231F20"/>
                </a:solidFill>
                <a:latin typeface="Arial"/>
                <a:ea typeface="+mn-ea"/>
                <a:cs typeface="Arial"/>
              </a:rPr>
              <a:t>SVILUPPARE</a:t>
            </a:r>
            <a:br>
              <a:rPr lang="it-IT" sz="4000" spc="-250">
                <a:solidFill>
                  <a:srgbClr val="231F20"/>
                </a:solidFill>
                <a:latin typeface="Arial"/>
                <a:ea typeface="+mn-ea"/>
                <a:cs typeface="Arial"/>
              </a:rPr>
            </a:br>
            <a:r>
              <a:rPr lang="it-IT" sz="4000" spc="-250">
                <a:solidFill>
                  <a:srgbClr val="231F20"/>
                </a:solidFill>
                <a:latin typeface="Arial"/>
                <a:ea typeface="+mn-ea"/>
                <a:cs typeface="Arial"/>
              </a:rPr>
              <a:t> il </a:t>
            </a:r>
            <a:r>
              <a:rPr lang="it-IT" sz="4000" spc="-250" dirty="0">
                <a:solidFill>
                  <a:srgbClr val="231F20"/>
                </a:solidFill>
                <a:latin typeface="Arial"/>
                <a:ea typeface="+mn-ea"/>
                <a:cs typeface="Arial"/>
              </a:rPr>
              <a:t>lavoro di comunità, valorizzando reti formali e informali</a:t>
            </a:r>
          </a:p>
          <a:p>
            <a:pPr fontAlgn="t"/>
            <a:endParaRPr lang="it-IT" sz="3500" dirty="0">
              <a:solidFill>
                <a:srgbClr val="231F20"/>
              </a:solidFill>
              <a:latin typeface="Arial"/>
              <a:ea typeface="+mn-ea"/>
              <a:cs typeface="Arial"/>
            </a:endParaRPr>
          </a:p>
          <a:p>
            <a:pPr fontAlgn="t">
              <a:lnSpc>
                <a:spcPct val="100000"/>
              </a:lnSpc>
              <a:buNone/>
            </a:pPr>
            <a:endParaRPr lang="it-IT" sz="3500" b="0" i="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0567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CDCF70E-6717-7B3A-7008-9F94D28610B7}"/>
              </a:ext>
            </a:extLst>
          </p:cNvPr>
          <p:cNvSpPr>
            <a:spLocks noGrp="1"/>
          </p:cNvSpPr>
          <p:nvPr>
            <p:ph type="title" idx="4294967295"/>
          </p:nvPr>
        </p:nvSpPr>
        <p:spPr>
          <a:xfrm>
            <a:off x="1891576" y="450850"/>
            <a:ext cx="17304608" cy="3147015"/>
          </a:xfrm>
        </p:spPr>
        <p:txBody>
          <a:bodyPr/>
          <a:lstStyle/>
          <a:p>
            <a:r>
              <a:rPr lang="it-IT" dirty="0"/>
              <a:t>Programmazione Regionale</a:t>
            </a:r>
            <a:br>
              <a:rPr lang="it-IT" dirty="0"/>
            </a:br>
            <a:r>
              <a:rPr lang="it-IT" sz="4850" dirty="0">
                <a:solidFill>
                  <a:schemeClr val="tx1"/>
                </a:solidFill>
              </a:rPr>
              <a:t>Fondo Nazionale Politiche per la famiglia 2024 </a:t>
            </a:r>
            <a:br>
              <a:rPr lang="it-IT" sz="4000" dirty="0">
                <a:solidFill>
                  <a:schemeClr val="tx1"/>
                </a:solidFill>
              </a:rPr>
            </a:br>
            <a:br>
              <a:rPr lang="it-IT" sz="4000" dirty="0">
                <a:solidFill>
                  <a:schemeClr val="tx1"/>
                </a:solidFill>
              </a:rPr>
            </a:br>
            <a:endParaRPr lang="it-IT" sz="4000" dirty="0">
              <a:solidFill>
                <a:schemeClr val="tx1"/>
              </a:solidFill>
            </a:endParaRPr>
          </a:p>
        </p:txBody>
      </p:sp>
      <p:sp>
        <p:nvSpPr>
          <p:cNvPr id="3" name="Segnaposto testo 2">
            <a:extLst>
              <a:ext uri="{FF2B5EF4-FFF2-40B4-BE49-F238E27FC236}">
                <a16:creationId xmlns:a16="http://schemas.microsoft.com/office/drawing/2014/main" id="{26560DDF-19B0-A337-21D3-AF0C539C503C}"/>
              </a:ext>
            </a:extLst>
          </p:cNvPr>
          <p:cNvSpPr>
            <a:spLocks noGrp="1"/>
          </p:cNvSpPr>
          <p:nvPr>
            <p:ph type="body" idx="4294967295"/>
          </p:nvPr>
        </p:nvSpPr>
        <p:spPr>
          <a:xfrm>
            <a:off x="1886781" y="3263900"/>
            <a:ext cx="17456874" cy="5801588"/>
          </a:xfrm>
        </p:spPr>
        <p:txBody>
          <a:bodyPr/>
          <a:lstStyle/>
          <a:p>
            <a:r>
              <a:rPr lang="it-IT" sz="6000" dirty="0"/>
              <a:t>Risorse destinate al potenziamento dei C.F.</a:t>
            </a:r>
          </a:p>
          <a:p>
            <a:pPr algn="ctr"/>
            <a:r>
              <a:rPr lang="it-IT" sz="4400" dirty="0"/>
              <a:t>€ 229.597,44 (da riparto del F.N.P.F)</a:t>
            </a:r>
          </a:p>
          <a:p>
            <a:pPr algn="ctr"/>
            <a:r>
              <a:rPr lang="it-IT" sz="4400" dirty="0"/>
              <a:t>da ripartire per i 3 ATS</a:t>
            </a:r>
          </a:p>
          <a:p>
            <a:pPr algn="ctr"/>
            <a:endParaRPr lang="it-IT" sz="4400" dirty="0"/>
          </a:p>
          <a:p>
            <a:pPr algn="ctr"/>
            <a:endParaRPr lang="it-IT" sz="4400" b="0" dirty="0"/>
          </a:p>
          <a:p>
            <a:pPr algn="l"/>
            <a:r>
              <a:rPr lang="it-IT" sz="3500" b="0" dirty="0"/>
              <a:t>DGR n. 240/2025: approvazione piano operativo degli interventi e delle attività su riparto di cui al decreto 23 dicembre 2024</a:t>
            </a:r>
          </a:p>
          <a:p>
            <a:endParaRPr lang="it-IT" sz="3500" b="0" dirty="0"/>
          </a:p>
          <a:p>
            <a:endParaRPr lang="it-IT" sz="3500" b="0" dirty="0"/>
          </a:p>
        </p:txBody>
      </p:sp>
    </p:spTree>
    <p:extLst>
      <p:ext uri="{BB962C8B-B14F-4D97-AF65-F5344CB8AC3E}">
        <p14:creationId xmlns:p14="http://schemas.microsoft.com/office/powerpoint/2010/main" val="1583228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81210-A890-89D7-B3EF-2E713CC40491}"/>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F16C5943-0E77-F636-5BB4-B2D6A0EF02FA}"/>
              </a:ext>
            </a:extLst>
          </p:cNvPr>
          <p:cNvSpPr>
            <a:spLocks noGrp="1"/>
          </p:cNvSpPr>
          <p:nvPr>
            <p:ph type="title" idx="4294967295"/>
          </p:nvPr>
        </p:nvSpPr>
        <p:spPr>
          <a:xfrm>
            <a:off x="1891576" y="450850"/>
            <a:ext cx="17304608" cy="3147015"/>
          </a:xfrm>
        </p:spPr>
        <p:txBody>
          <a:bodyPr/>
          <a:lstStyle/>
          <a:p>
            <a:r>
              <a:rPr lang="it-IT" dirty="0"/>
              <a:t>Programmazione Regionale</a:t>
            </a:r>
            <a:br>
              <a:rPr lang="it-IT" dirty="0"/>
            </a:br>
            <a:r>
              <a:rPr lang="it-IT" sz="4850" dirty="0">
                <a:solidFill>
                  <a:schemeClr val="tx1"/>
                </a:solidFill>
              </a:rPr>
              <a:t>Fondo Nazionale Politiche per la famiglia 2025</a:t>
            </a:r>
            <a:br>
              <a:rPr lang="it-IT" sz="4000" dirty="0">
                <a:solidFill>
                  <a:schemeClr val="tx1"/>
                </a:solidFill>
              </a:rPr>
            </a:br>
            <a:br>
              <a:rPr lang="it-IT" sz="4000" dirty="0">
                <a:solidFill>
                  <a:schemeClr val="tx1"/>
                </a:solidFill>
              </a:rPr>
            </a:br>
            <a:endParaRPr lang="it-IT" sz="4000" dirty="0">
              <a:solidFill>
                <a:schemeClr val="tx1"/>
              </a:solidFill>
            </a:endParaRPr>
          </a:p>
        </p:txBody>
      </p:sp>
      <p:sp>
        <p:nvSpPr>
          <p:cNvPr id="3" name="Segnaposto testo 2">
            <a:extLst>
              <a:ext uri="{FF2B5EF4-FFF2-40B4-BE49-F238E27FC236}">
                <a16:creationId xmlns:a16="http://schemas.microsoft.com/office/drawing/2014/main" id="{9DB12D8C-A8B3-AC83-BBAA-5707744B7526}"/>
              </a:ext>
            </a:extLst>
          </p:cNvPr>
          <p:cNvSpPr>
            <a:spLocks noGrp="1"/>
          </p:cNvSpPr>
          <p:nvPr>
            <p:ph type="body" idx="4294967295"/>
          </p:nvPr>
        </p:nvSpPr>
        <p:spPr>
          <a:xfrm>
            <a:off x="1891576" y="3263900"/>
            <a:ext cx="16085274" cy="8848576"/>
          </a:xfrm>
        </p:spPr>
        <p:txBody>
          <a:bodyPr/>
          <a:lstStyle/>
          <a:p>
            <a:pPr algn="ctr"/>
            <a:r>
              <a:rPr lang="it-IT" sz="6000" dirty="0"/>
              <a:t>Risorse destinate al potenziamento dei C.F.</a:t>
            </a:r>
          </a:p>
          <a:p>
            <a:pPr algn="ctr"/>
            <a:r>
              <a:rPr lang="it-IT" sz="4400" dirty="0"/>
              <a:t>€ 256.000,00 (da riparto del F.N.P.F)</a:t>
            </a:r>
          </a:p>
          <a:p>
            <a:pPr algn="ctr"/>
            <a:r>
              <a:rPr lang="it-IT" sz="4400" dirty="0"/>
              <a:t>da ripartire per i 3 ATS</a:t>
            </a:r>
          </a:p>
          <a:p>
            <a:pPr algn="ctr"/>
            <a:endParaRPr lang="it-IT" sz="4400" dirty="0"/>
          </a:p>
          <a:p>
            <a:pPr algn="l"/>
            <a:r>
              <a:rPr lang="it-IT" sz="3500" b="0" dirty="0"/>
              <a:t>DGR n. 240/2025: approvazione piano operativo degli interventi e delle attività su riparto di cui al decreto 23 dicembre 2024</a:t>
            </a:r>
          </a:p>
          <a:p>
            <a:pPr algn="l"/>
            <a:endParaRPr lang="it-IT" sz="3500" dirty="0"/>
          </a:p>
          <a:p>
            <a:r>
              <a:rPr lang="it-IT" sz="3500" b="0" dirty="0"/>
              <a:t>DGR n. 347/2025: approvazione del Piano Operativo Regionale degli interventi Politiche per la Famiglia.</a:t>
            </a:r>
          </a:p>
          <a:p>
            <a:endParaRPr lang="it-IT" sz="3500" b="0" dirty="0"/>
          </a:p>
          <a:p>
            <a:r>
              <a:rPr lang="it-IT" sz="3500" b="0" dirty="0"/>
              <a:t>DGR n. 178/2026: approvazione linee guida per la sperimentazione dei C.F. nella regione Molise.</a:t>
            </a:r>
          </a:p>
          <a:p>
            <a:endParaRPr lang="it-IT" sz="3500" b="0" dirty="0"/>
          </a:p>
          <a:p>
            <a:endParaRPr lang="it-IT" sz="2400" b="0" dirty="0"/>
          </a:p>
          <a:p>
            <a:endParaRPr lang="it-IT" sz="4400" b="0" dirty="0"/>
          </a:p>
        </p:txBody>
      </p:sp>
    </p:spTree>
    <p:extLst>
      <p:ext uri="{BB962C8B-B14F-4D97-AF65-F5344CB8AC3E}">
        <p14:creationId xmlns:p14="http://schemas.microsoft.com/office/powerpoint/2010/main" val="903132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31D823F-7285-C02C-ADC2-7043FB9BE7C5}"/>
              </a:ext>
            </a:extLst>
          </p:cNvPr>
          <p:cNvSpPr>
            <a:spLocks noGrp="1"/>
          </p:cNvSpPr>
          <p:nvPr>
            <p:ph type="title" idx="4294967295"/>
          </p:nvPr>
        </p:nvSpPr>
        <p:spPr>
          <a:xfrm>
            <a:off x="1891576" y="450850"/>
            <a:ext cx="17304608" cy="2323713"/>
          </a:xfrm>
        </p:spPr>
        <p:txBody>
          <a:bodyPr/>
          <a:lstStyle/>
          <a:p>
            <a:r>
              <a:rPr lang="it-IT" dirty="0"/>
              <a:t>Descrizione delle attività previste nell’intervento 2024/2025 </a:t>
            </a:r>
          </a:p>
        </p:txBody>
      </p:sp>
      <p:sp>
        <p:nvSpPr>
          <p:cNvPr id="3" name="Segnaposto testo 2">
            <a:extLst>
              <a:ext uri="{FF2B5EF4-FFF2-40B4-BE49-F238E27FC236}">
                <a16:creationId xmlns:a16="http://schemas.microsoft.com/office/drawing/2014/main" id="{D81D0721-33CD-17E8-5A30-DE2B887F3B80}"/>
              </a:ext>
            </a:extLst>
          </p:cNvPr>
          <p:cNvSpPr>
            <a:spLocks noGrp="1"/>
          </p:cNvSpPr>
          <p:nvPr>
            <p:ph type="body" idx="4294967295"/>
          </p:nvPr>
        </p:nvSpPr>
        <p:spPr>
          <a:xfrm>
            <a:off x="1886781" y="3263900"/>
            <a:ext cx="17456874" cy="6940361"/>
          </a:xfrm>
        </p:spPr>
        <p:txBody>
          <a:bodyPr/>
          <a:lstStyle/>
          <a:p>
            <a:pPr algn="just"/>
            <a:r>
              <a:rPr lang="it-IT" sz="2500" dirty="0"/>
              <a:t>AREA DELL’INFORMAZIONE</a:t>
            </a:r>
          </a:p>
          <a:p>
            <a:pPr algn="just"/>
            <a:r>
              <a:rPr lang="it-IT" sz="2500" b="0" dirty="0"/>
              <a:t>1.1. Accoglienza e prima informazione sui servizi erogati nel CPF;</a:t>
            </a:r>
          </a:p>
          <a:p>
            <a:pPr algn="just"/>
            <a:r>
              <a:rPr lang="it-IT" sz="2500" b="0" dirty="0"/>
              <a:t>1.2. Informazioni sulla rete dei servizi competenti in ottica di cooperazione con la rete (ASREM, ATS, CAV, enti del terzo</a:t>
            </a:r>
          </a:p>
          <a:p>
            <a:pPr algn="just"/>
            <a:r>
              <a:rPr lang="it-IT" sz="2500" b="0" dirty="0"/>
              <a:t>settore ecc.);</a:t>
            </a:r>
          </a:p>
          <a:p>
            <a:pPr algn="just"/>
            <a:r>
              <a:rPr lang="it-IT" sz="2500" b="0" dirty="0"/>
              <a:t>1.3. Orientamento sui servizi e opportunità istituzionali e informali (educative, sociali, sanitarie, scolastiche e del tempo</a:t>
            </a:r>
          </a:p>
          <a:p>
            <a:pPr algn="just"/>
            <a:r>
              <a:rPr lang="it-IT" sz="2500" b="0" dirty="0"/>
              <a:t>libero) del territorio, per l’organizzazione della vita quotidiana delle famiglie;</a:t>
            </a:r>
          </a:p>
          <a:p>
            <a:pPr algn="just"/>
            <a:r>
              <a:rPr lang="it-IT" sz="2500" b="0" dirty="0"/>
              <a:t>1.4. Centro di rilevazione dei fabbisogni espressi dalle famiglie;</a:t>
            </a:r>
          </a:p>
          <a:p>
            <a:pPr algn="just"/>
            <a:r>
              <a:rPr lang="it-IT" sz="2500" dirty="0"/>
              <a:t>AREA DI ORIENTAMENTO E CONSULENZA</a:t>
            </a:r>
          </a:p>
          <a:p>
            <a:pPr algn="just"/>
            <a:r>
              <a:rPr lang="it-IT" sz="2500" b="0" dirty="0"/>
              <a:t>2.1. Attività di ascolto dei fabbisogni familiari attraverso spazi dedicati di colloquio e consulenza educativa;</a:t>
            </a:r>
          </a:p>
          <a:p>
            <a:pPr algn="just"/>
            <a:r>
              <a:rPr lang="it-IT" sz="2500" b="0" dirty="0"/>
              <a:t>2.2. Interventi mirati sui temi delle relazioni familiari e della genitorialità;</a:t>
            </a:r>
          </a:p>
          <a:p>
            <a:pPr algn="just"/>
            <a:r>
              <a:rPr lang="it-IT" sz="2500" b="0" dirty="0"/>
              <a:t>2.3. Orientamento sui servizi per affido e adozione;</a:t>
            </a:r>
          </a:p>
          <a:p>
            <a:pPr algn="just"/>
            <a:r>
              <a:rPr lang="it-IT" sz="2500" b="0" dirty="0"/>
              <a:t>2.4. Counseling di coppia, genitoriale, individuale;</a:t>
            </a:r>
          </a:p>
          <a:p>
            <a:pPr algn="just"/>
            <a:r>
              <a:rPr lang="it-IT" sz="2500" b="0" dirty="0"/>
              <a:t>2.5. Attività laboratoriali ed eventi per sostenere la relazione adulto-bambino e la valorizzazione e cura dei legami.</a:t>
            </a:r>
          </a:p>
          <a:p>
            <a:pPr algn="just"/>
            <a:r>
              <a:rPr lang="it-IT" sz="2500" dirty="0"/>
              <a:t>AREA DELLO SVILUPPO DELLE RISORSE FAMILIARI E COMUNITARIE</a:t>
            </a:r>
          </a:p>
          <a:p>
            <a:pPr algn="just"/>
            <a:r>
              <a:rPr lang="it-IT" sz="2500" b="0" dirty="0"/>
              <a:t>3.1. Attività per rafforzare le risorse e le competenze delle famiglie, il ruolo di cura e il ruolo del care-</a:t>
            </a:r>
            <a:r>
              <a:rPr lang="it-IT" sz="2500" b="0" dirty="0" err="1"/>
              <a:t>giver</a:t>
            </a:r>
            <a:r>
              <a:rPr lang="it-IT" sz="2500" b="0" dirty="0"/>
              <a:t>;</a:t>
            </a:r>
          </a:p>
          <a:p>
            <a:pPr algn="just"/>
            <a:r>
              <a:rPr lang="it-IT" sz="2500" b="0" dirty="0"/>
              <a:t>3.2. Azioni di animazione territoriale o eventi finalizzati a promuovere l’iniziativa e il protagonismo delle famiglie, in una logica di partecipazione attiva alla vita della comunità.</a:t>
            </a:r>
          </a:p>
          <a:p>
            <a:endParaRPr lang="it-IT" sz="2500" b="0" dirty="0"/>
          </a:p>
        </p:txBody>
      </p:sp>
    </p:spTree>
    <p:extLst>
      <p:ext uri="{BB962C8B-B14F-4D97-AF65-F5344CB8AC3E}">
        <p14:creationId xmlns:p14="http://schemas.microsoft.com/office/powerpoint/2010/main" val="6966926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F02ED-9F2F-C131-9713-00D1628A5C65}"/>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5F2121B1-DDED-2026-8008-4EB982AEB724}"/>
              </a:ext>
            </a:extLst>
          </p:cNvPr>
          <p:cNvSpPr>
            <a:spLocks noGrp="1"/>
          </p:cNvSpPr>
          <p:nvPr>
            <p:ph type="title" idx="4294967295"/>
          </p:nvPr>
        </p:nvSpPr>
        <p:spPr>
          <a:xfrm>
            <a:off x="1891576" y="450850"/>
            <a:ext cx="17304608" cy="1154162"/>
          </a:xfrm>
        </p:spPr>
        <p:txBody>
          <a:bodyPr/>
          <a:lstStyle/>
          <a:p>
            <a:r>
              <a:rPr lang="it-IT" dirty="0"/>
              <a:t>Risultati attesi 2024</a:t>
            </a:r>
          </a:p>
        </p:txBody>
      </p:sp>
      <p:sp>
        <p:nvSpPr>
          <p:cNvPr id="3" name="Segnaposto testo 2">
            <a:extLst>
              <a:ext uri="{FF2B5EF4-FFF2-40B4-BE49-F238E27FC236}">
                <a16:creationId xmlns:a16="http://schemas.microsoft.com/office/drawing/2014/main" id="{4D236110-B1E8-60FA-2304-EDB30CBFD936}"/>
              </a:ext>
            </a:extLst>
          </p:cNvPr>
          <p:cNvSpPr>
            <a:spLocks noGrp="1"/>
          </p:cNvSpPr>
          <p:nvPr>
            <p:ph type="body" idx="4294967295"/>
          </p:nvPr>
        </p:nvSpPr>
        <p:spPr>
          <a:xfrm>
            <a:off x="1886781" y="3263900"/>
            <a:ext cx="17456874" cy="3924151"/>
          </a:xfrm>
        </p:spPr>
        <p:txBody>
          <a:bodyPr/>
          <a:lstStyle/>
          <a:p>
            <a:pPr algn="just"/>
            <a:r>
              <a:rPr lang="it-IT" sz="4000" dirty="0"/>
              <a:t>Risultati riferiti all’obiettivo generale:</a:t>
            </a:r>
          </a:p>
          <a:p>
            <a:pPr algn="just"/>
            <a:endParaRPr lang="it-IT" sz="4000" dirty="0"/>
          </a:p>
          <a:p>
            <a:pPr algn="just"/>
            <a:r>
              <a:rPr lang="it-IT" sz="2500" b="0" dirty="0"/>
              <a:t>- </a:t>
            </a:r>
            <a:r>
              <a:rPr lang="it-IT" sz="3500" b="0" dirty="0"/>
              <a:t>Miglioramento delle relazioni e delle condizioni familiari e del minore;</a:t>
            </a:r>
          </a:p>
          <a:p>
            <a:pPr algn="just"/>
            <a:r>
              <a:rPr lang="it-IT" sz="3500" b="0" dirty="0"/>
              <a:t>- Rafforzamento delle competenze genitoriali in situazioni specifiche;</a:t>
            </a:r>
          </a:p>
          <a:p>
            <a:pPr algn="just"/>
            <a:r>
              <a:rPr lang="it-IT" sz="3500" b="0" dirty="0"/>
              <a:t>- Miglioramento delle relazioni comunitarie;</a:t>
            </a:r>
          </a:p>
          <a:p>
            <a:pPr algn="just"/>
            <a:r>
              <a:rPr lang="it-IT" sz="3500" b="0" dirty="0"/>
              <a:t>- Rafforzamento dell’empowerment delle famiglie;</a:t>
            </a:r>
          </a:p>
          <a:p>
            <a:pPr algn="just"/>
            <a:r>
              <a:rPr lang="it-IT" sz="3500" b="0" dirty="0"/>
              <a:t>- Miglioramento dei rapporti intergenerazionali</a:t>
            </a:r>
          </a:p>
        </p:txBody>
      </p:sp>
    </p:spTree>
    <p:extLst>
      <p:ext uri="{BB962C8B-B14F-4D97-AF65-F5344CB8AC3E}">
        <p14:creationId xmlns:p14="http://schemas.microsoft.com/office/powerpoint/2010/main" val="5868932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1F34DE0-4E00-807E-C815-DC465986A543}"/>
              </a:ext>
            </a:extLst>
          </p:cNvPr>
          <p:cNvSpPr>
            <a:spLocks noGrp="1"/>
          </p:cNvSpPr>
          <p:nvPr>
            <p:ph type="title" idx="4294967295"/>
          </p:nvPr>
        </p:nvSpPr>
        <p:spPr>
          <a:xfrm>
            <a:off x="1891576" y="450850"/>
            <a:ext cx="17304608" cy="1169551"/>
          </a:xfrm>
        </p:spPr>
        <p:txBody>
          <a:bodyPr/>
          <a:lstStyle/>
          <a:p>
            <a:r>
              <a:rPr lang="it-IT" dirty="0"/>
              <a:t>Risultati attesi 2025</a:t>
            </a:r>
          </a:p>
        </p:txBody>
      </p:sp>
      <p:sp>
        <p:nvSpPr>
          <p:cNvPr id="3" name="Segnaposto testo 2">
            <a:extLst>
              <a:ext uri="{FF2B5EF4-FFF2-40B4-BE49-F238E27FC236}">
                <a16:creationId xmlns:a16="http://schemas.microsoft.com/office/drawing/2014/main" id="{B5EBE410-7DFA-D1F0-4199-AF09F9086B9E}"/>
              </a:ext>
            </a:extLst>
          </p:cNvPr>
          <p:cNvSpPr>
            <a:spLocks noGrp="1"/>
          </p:cNvSpPr>
          <p:nvPr>
            <p:ph type="body" idx="4294967295"/>
          </p:nvPr>
        </p:nvSpPr>
        <p:spPr>
          <a:xfrm>
            <a:off x="1886781" y="3263900"/>
            <a:ext cx="17456874" cy="7402026"/>
          </a:xfrm>
        </p:spPr>
        <p:txBody>
          <a:bodyPr/>
          <a:lstStyle/>
          <a:p>
            <a:pPr algn="just"/>
            <a:r>
              <a:rPr lang="it-IT" sz="3000" dirty="0"/>
              <a:t>Risultati riferiti all’obiettivo generale</a:t>
            </a:r>
          </a:p>
          <a:p>
            <a:pPr algn="just"/>
            <a:endParaRPr lang="it-IT" sz="3000" dirty="0"/>
          </a:p>
          <a:p>
            <a:pPr algn="just"/>
            <a:r>
              <a:rPr lang="it-IT" sz="3000" b="0" dirty="0"/>
              <a:t>1) evidenza di interventi e azioni per la tutela della famiglia, in un’ottica di miglioramento delle relazioni e delle condizioni</a:t>
            </a:r>
          </a:p>
          <a:p>
            <a:pPr algn="just"/>
            <a:r>
              <a:rPr lang="it-IT" sz="3000" b="0" dirty="0"/>
              <a:t>familiari e del minore;</a:t>
            </a:r>
          </a:p>
          <a:p>
            <a:pPr algn="just"/>
            <a:r>
              <a:rPr lang="it-IT" sz="3000" b="0" dirty="0"/>
              <a:t>2) potenziamento degli interventi professionali di tipo socio-psicopedagogico dedicati;</a:t>
            </a:r>
          </a:p>
          <a:p>
            <a:pPr algn="just"/>
            <a:r>
              <a:rPr lang="it-IT" sz="3000" b="0" dirty="0"/>
              <a:t>3) evidenza di momenti di informazione/formazione/sostegno alle famiglie;</a:t>
            </a:r>
          </a:p>
          <a:p>
            <a:pPr algn="just"/>
            <a:r>
              <a:rPr lang="it-IT" sz="3000" b="0" dirty="0"/>
              <a:t>4) evidenza di percorsi specifici di presa in carico di preadolescenti e adolescenti a rischio e/o in situazioni di grave di</a:t>
            </a:r>
          </a:p>
          <a:p>
            <a:pPr algn="just"/>
            <a:r>
              <a:rPr lang="it-IT" sz="3000" b="0" dirty="0"/>
              <a:t>vulnerabilità;</a:t>
            </a:r>
          </a:p>
          <a:p>
            <a:pPr algn="just"/>
            <a:r>
              <a:rPr lang="it-IT" sz="3000" b="0" dirty="0"/>
              <a:t>5) promozione e sensibilizzazione sui temi della alfabetizzazione mediatica e digitale dei minori, sull’assunzione di sostanze</a:t>
            </a:r>
          </a:p>
          <a:p>
            <a:pPr algn="just"/>
            <a:r>
              <a:rPr lang="it-IT" sz="3000" b="0" dirty="0"/>
              <a:t>psicotrope; Atto: GIUNTA 2025/347 del 14-10-2025</a:t>
            </a:r>
          </a:p>
          <a:p>
            <a:pPr algn="just"/>
            <a:r>
              <a:rPr lang="it-IT" sz="3000" b="0" dirty="0"/>
              <a:t>6) evidenza di attività di rafforzamento dell’empowerment delle persone anziane e di miglioramento dei rapporti</a:t>
            </a:r>
          </a:p>
          <a:p>
            <a:pPr algn="just"/>
            <a:r>
              <a:rPr lang="it-IT" sz="3000" b="0" dirty="0"/>
              <a:t>intergenerazionali, anche in un’ottica di mutuo aiuto.</a:t>
            </a:r>
          </a:p>
        </p:txBody>
      </p:sp>
    </p:spTree>
    <p:extLst>
      <p:ext uri="{BB962C8B-B14F-4D97-AF65-F5344CB8AC3E}">
        <p14:creationId xmlns:p14="http://schemas.microsoft.com/office/powerpoint/2010/main" val="3863333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931720-1F27-CB7F-0163-EB729DD2BF9D}"/>
              </a:ext>
            </a:extLst>
          </p:cNvPr>
          <p:cNvSpPr>
            <a:spLocks noGrp="1"/>
          </p:cNvSpPr>
          <p:nvPr>
            <p:ph type="title" idx="4294967295"/>
          </p:nvPr>
        </p:nvSpPr>
        <p:spPr>
          <a:xfrm>
            <a:off x="1891576" y="450850"/>
            <a:ext cx="17304608" cy="2323713"/>
          </a:xfrm>
        </p:spPr>
        <p:txBody>
          <a:bodyPr/>
          <a:lstStyle/>
          <a:p>
            <a:r>
              <a:rPr lang="it-IT" dirty="0"/>
              <a:t>Rafforzamento della rete dei Centri Famiglia </a:t>
            </a:r>
          </a:p>
        </p:txBody>
      </p:sp>
      <p:sp>
        <p:nvSpPr>
          <p:cNvPr id="3" name="Segnaposto testo 2">
            <a:extLst>
              <a:ext uri="{FF2B5EF4-FFF2-40B4-BE49-F238E27FC236}">
                <a16:creationId xmlns:a16="http://schemas.microsoft.com/office/drawing/2014/main" id="{E9DA2C16-7199-512C-5C99-E990485B5F6A}"/>
              </a:ext>
            </a:extLst>
          </p:cNvPr>
          <p:cNvSpPr>
            <a:spLocks noGrp="1"/>
          </p:cNvSpPr>
          <p:nvPr>
            <p:ph type="body" idx="4294967295"/>
          </p:nvPr>
        </p:nvSpPr>
        <p:spPr>
          <a:xfrm>
            <a:off x="1886781" y="3263900"/>
            <a:ext cx="17456874" cy="7494359"/>
          </a:xfrm>
        </p:spPr>
        <p:txBody>
          <a:bodyPr/>
          <a:lstStyle/>
          <a:p>
            <a:r>
              <a:rPr lang="it-IT" sz="6000" dirty="0"/>
              <a:t>Risorse destinate al rafforzamento dei C.F.</a:t>
            </a:r>
          </a:p>
          <a:p>
            <a:pPr algn="ctr"/>
            <a:r>
              <a:rPr lang="it-IT" sz="4400" dirty="0"/>
              <a:t>€ 445.500,00 (da riparto del F.N.P.F) </a:t>
            </a:r>
          </a:p>
          <a:p>
            <a:pPr algn="ctr"/>
            <a:r>
              <a:rPr lang="it-IT" sz="4400" dirty="0"/>
              <a:t>da ripartire per i 3 ATS</a:t>
            </a:r>
          </a:p>
          <a:p>
            <a:pPr algn="ctr"/>
            <a:endParaRPr lang="it-IT" sz="4400" dirty="0"/>
          </a:p>
          <a:p>
            <a:pPr algn="l"/>
            <a:r>
              <a:rPr lang="it-IT" sz="3500" b="0" dirty="0"/>
              <a:t>DGR n. 315/2025: avviso pubblico – manifestazione di interesse per il rafforzamento della rete dei C.F.</a:t>
            </a:r>
          </a:p>
          <a:p>
            <a:pPr algn="l"/>
            <a:endParaRPr lang="it-IT" sz="3500" b="0" dirty="0"/>
          </a:p>
          <a:p>
            <a:pPr algn="l"/>
            <a:r>
              <a:rPr lang="it-IT" sz="3500" b="0" dirty="0"/>
              <a:t>Prossimi passi: impegno e liquidazione delle somme</a:t>
            </a:r>
          </a:p>
          <a:p>
            <a:pPr algn="l"/>
            <a:endParaRPr lang="it-IT" sz="3500" b="0" dirty="0"/>
          </a:p>
          <a:p>
            <a:pPr algn="ctr"/>
            <a:endParaRPr lang="it-IT" sz="4400" dirty="0"/>
          </a:p>
          <a:p>
            <a:endParaRPr lang="it-IT" dirty="0"/>
          </a:p>
        </p:txBody>
      </p:sp>
    </p:spTree>
    <p:extLst>
      <p:ext uri="{BB962C8B-B14F-4D97-AF65-F5344CB8AC3E}">
        <p14:creationId xmlns:p14="http://schemas.microsoft.com/office/powerpoint/2010/main" val="4898837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C50AE7-B408-1DB9-A282-CE352FE197D0}"/>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0EA9B2C7-2D0B-C5EF-FECF-7AFF09034326}"/>
              </a:ext>
            </a:extLst>
          </p:cNvPr>
          <p:cNvSpPr>
            <a:spLocks noGrp="1"/>
          </p:cNvSpPr>
          <p:nvPr>
            <p:ph type="title" idx="4294967295"/>
          </p:nvPr>
        </p:nvSpPr>
        <p:spPr>
          <a:xfrm>
            <a:off x="1891576" y="450850"/>
            <a:ext cx="17304608" cy="1154162"/>
          </a:xfrm>
        </p:spPr>
        <p:txBody>
          <a:bodyPr/>
          <a:lstStyle/>
          <a:p>
            <a:r>
              <a:rPr lang="it-IT" dirty="0"/>
              <a:t>Descrizione delle attività previste</a:t>
            </a:r>
          </a:p>
        </p:txBody>
      </p:sp>
      <p:sp>
        <p:nvSpPr>
          <p:cNvPr id="3" name="Segnaposto testo 2">
            <a:extLst>
              <a:ext uri="{FF2B5EF4-FFF2-40B4-BE49-F238E27FC236}">
                <a16:creationId xmlns:a16="http://schemas.microsoft.com/office/drawing/2014/main" id="{CD71B8ED-8A15-F63C-B68F-530FE4B44D33}"/>
              </a:ext>
            </a:extLst>
          </p:cNvPr>
          <p:cNvSpPr>
            <a:spLocks noGrp="1"/>
          </p:cNvSpPr>
          <p:nvPr>
            <p:ph type="body" idx="4294967295"/>
          </p:nvPr>
        </p:nvSpPr>
        <p:spPr>
          <a:xfrm>
            <a:off x="1886781" y="3263900"/>
            <a:ext cx="17456874" cy="6386364"/>
          </a:xfrm>
        </p:spPr>
        <p:txBody>
          <a:bodyPr/>
          <a:lstStyle/>
          <a:p>
            <a:pPr algn="just"/>
            <a:r>
              <a:rPr lang="it-IT" sz="3000" b="0" dirty="0"/>
              <a:t>1) attivazione di sportelli informativi dedicati, accessibili non esclusivamente per via informatica; </a:t>
            </a:r>
          </a:p>
          <a:p>
            <a:pPr algn="just"/>
            <a:endParaRPr lang="it-IT" sz="3000" b="0" dirty="0"/>
          </a:p>
          <a:p>
            <a:pPr algn="just"/>
            <a:r>
              <a:rPr lang="it-IT" sz="3000" b="0" dirty="0"/>
              <a:t>2) erogazione di servizi per l’ascolto e il counseling dedicati agli adolescenti e ai loro genitori; </a:t>
            </a:r>
          </a:p>
          <a:p>
            <a:pPr algn="just"/>
            <a:endParaRPr lang="it-IT" sz="3000" b="0" dirty="0"/>
          </a:p>
          <a:p>
            <a:pPr algn="just"/>
            <a:r>
              <a:rPr lang="it-IT" sz="3000" b="0" dirty="0"/>
              <a:t>3) sensibilizzazione sul valore dell’affidamento familiare e dell’adozione attraverso le esperienze delle famiglie affidatarie e adottive e la promozione di una formazione continua degli operatori e delle famiglie stesse;</a:t>
            </a:r>
          </a:p>
          <a:p>
            <a:pPr algn="just"/>
            <a:endParaRPr lang="it-IT" sz="3000" b="0" dirty="0"/>
          </a:p>
          <a:p>
            <a:pPr algn="just"/>
            <a:r>
              <a:rPr lang="it-IT" sz="3000" b="0" dirty="0"/>
              <a:t>3) promozione dell’utilizzo di figure di sostegno alla maternità e alla famiglia, nei primi mille giorni, quali, ad esempio, l’assistente materna, le cui funzioni sono, in ambito sociale, di sostegno relazionale alla donna in gravidanza e alla famiglia fino al primo anno di vita del bambino, offrendo presenza e vicinanza anche a domicilio, con l’ascolto, il supporto, l’aiuto nella quotidianità e l’orientamento non direttivo, nel pieno rispetto delle scelte delle persone che accompagna. </a:t>
            </a:r>
          </a:p>
          <a:p>
            <a:endParaRPr lang="it-IT" sz="2500" b="0" dirty="0"/>
          </a:p>
        </p:txBody>
      </p:sp>
    </p:spTree>
    <p:extLst>
      <p:ext uri="{BB962C8B-B14F-4D97-AF65-F5344CB8AC3E}">
        <p14:creationId xmlns:p14="http://schemas.microsoft.com/office/powerpoint/2010/main" val="15997138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BDFC3-B81E-EA48-94F9-62CA52BFD79C}"/>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4002FAFE-F67F-0C61-C133-EF88C0EF5310}"/>
              </a:ext>
            </a:extLst>
          </p:cNvPr>
          <p:cNvSpPr>
            <a:spLocks noGrp="1"/>
          </p:cNvSpPr>
          <p:nvPr>
            <p:ph type="title" idx="4294967295"/>
          </p:nvPr>
        </p:nvSpPr>
        <p:spPr>
          <a:xfrm>
            <a:off x="1891576" y="450850"/>
            <a:ext cx="17304608" cy="1169551"/>
          </a:xfrm>
        </p:spPr>
        <p:txBody>
          <a:bodyPr/>
          <a:lstStyle/>
          <a:p>
            <a:r>
              <a:rPr lang="it-IT" dirty="0"/>
              <a:t>Risultati attesi</a:t>
            </a:r>
          </a:p>
        </p:txBody>
      </p:sp>
      <p:sp>
        <p:nvSpPr>
          <p:cNvPr id="3" name="Segnaposto testo 2">
            <a:extLst>
              <a:ext uri="{FF2B5EF4-FFF2-40B4-BE49-F238E27FC236}">
                <a16:creationId xmlns:a16="http://schemas.microsoft.com/office/drawing/2014/main" id="{76920B93-EB31-0E86-296B-B7E7351B2F11}"/>
              </a:ext>
            </a:extLst>
          </p:cNvPr>
          <p:cNvSpPr>
            <a:spLocks noGrp="1"/>
          </p:cNvSpPr>
          <p:nvPr>
            <p:ph type="body" idx="4294967295"/>
          </p:nvPr>
        </p:nvSpPr>
        <p:spPr>
          <a:xfrm>
            <a:off x="1886781" y="3263900"/>
            <a:ext cx="17456874" cy="7848302"/>
          </a:xfrm>
        </p:spPr>
        <p:txBody>
          <a:bodyPr/>
          <a:lstStyle/>
          <a:p>
            <a:pPr marL="514350" indent="-514350" algn="just">
              <a:buAutoNum type="arabicParenR"/>
            </a:pPr>
            <a:r>
              <a:rPr lang="it-IT" sz="3000" dirty="0"/>
              <a:t>Sportello informativo e prima accoglienza:</a:t>
            </a:r>
          </a:p>
          <a:p>
            <a:pPr algn="just"/>
            <a:r>
              <a:rPr lang="it-IT" sz="3000" b="0" dirty="0"/>
              <a:t>Miglioramento dell’accessibilità delle famiglie alle informazioni sui servizi territoriali; incremento della capacità di orientamento iniziale e aumento degli accessi ai servizi da parte dei nuclei in condizioni di vulnerabilità sociale, educativa e relazionale </a:t>
            </a:r>
          </a:p>
          <a:p>
            <a:pPr algn="just"/>
            <a:endParaRPr lang="it-IT" sz="3000" b="0" dirty="0"/>
          </a:p>
          <a:p>
            <a:pPr algn="just"/>
            <a:r>
              <a:rPr lang="it-IT" sz="3000" b="0" dirty="0"/>
              <a:t>2)</a:t>
            </a:r>
            <a:r>
              <a:rPr lang="it-IT" sz="3000" dirty="0"/>
              <a:t>Orientamento e accompagnamento ai servizi del territorio </a:t>
            </a:r>
          </a:p>
          <a:p>
            <a:pPr algn="just"/>
            <a:r>
              <a:rPr lang="it-IT" sz="3000" b="0" dirty="0"/>
              <a:t>Incremento dell’appropriatezza degli invii ai servizi competenti; riduzione delle barriere di accesso e miglioramento della presa in carico integrata delle famiglie. </a:t>
            </a:r>
          </a:p>
          <a:p>
            <a:pPr algn="just"/>
            <a:endParaRPr lang="it-IT" sz="3000" b="0" dirty="0"/>
          </a:p>
          <a:p>
            <a:pPr algn="just"/>
            <a:r>
              <a:rPr lang="it-IT" sz="3000" b="0" dirty="0"/>
              <a:t>3) </a:t>
            </a:r>
            <a:r>
              <a:rPr lang="it-IT" sz="3000" dirty="0"/>
              <a:t>Informazione sulle misure di sostegno e sulle opportunità per le famiglie </a:t>
            </a:r>
          </a:p>
          <a:p>
            <a:pPr algn="just"/>
            <a:r>
              <a:rPr lang="it-IT" sz="3000" b="0" dirty="0"/>
              <a:t>aumento del livello di conoscenza e del tasso </a:t>
            </a:r>
          </a:p>
          <a:p>
            <a:pPr algn="just"/>
            <a:endParaRPr lang="it-IT" sz="3000" b="0" dirty="0"/>
          </a:p>
          <a:p>
            <a:pPr algn="just"/>
            <a:r>
              <a:rPr lang="it-IT" sz="3000" b="0" dirty="0"/>
              <a:t>4)</a:t>
            </a:r>
            <a:r>
              <a:rPr lang="it-IT" sz="3000" dirty="0"/>
              <a:t>Attività di informazione multicanale </a:t>
            </a:r>
          </a:p>
          <a:p>
            <a:pPr algn="just"/>
            <a:r>
              <a:rPr lang="it-IT" sz="3000" b="0" dirty="0"/>
              <a:t>ampliamento della platea dei destinatari raggiunti e miglioramento dell’accessibilità ai servizi informativi, anche nelle aree interne degli ATS. </a:t>
            </a:r>
          </a:p>
          <a:p>
            <a:endParaRPr lang="it-IT" sz="3000" b="0" dirty="0"/>
          </a:p>
          <a:p>
            <a:endParaRPr lang="it-IT" sz="3000" b="0" dirty="0"/>
          </a:p>
        </p:txBody>
      </p:sp>
    </p:spTree>
    <p:extLst>
      <p:ext uri="{BB962C8B-B14F-4D97-AF65-F5344CB8AC3E}">
        <p14:creationId xmlns:p14="http://schemas.microsoft.com/office/powerpoint/2010/main" val="1015018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327</TotalTime>
  <Words>1260</Words>
  <Application>Microsoft Office PowerPoint</Application>
  <PresentationFormat>Personalizzato</PresentationFormat>
  <Paragraphs>135</Paragraphs>
  <Slides>13</Slides>
  <Notes>3</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13</vt:i4>
      </vt:variant>
    </vt:vector>
  </HeadingPairs>
  <TitlesOfParts>
    <vt:vector size="16" baseType="lpstr">
      <vt:lpstr>Arial</vt:lpstr>
      <vt:lpstr>Calibri</vt:lpstr>
      <vt:lpstr>Office Theme</vt:lpstr>
      <vt:lpstr>I Centri per la famiglia in Molise</vt:lpstr>
      <vt:lpstr>La rete regionale di prossimità Centri famiglia di nuova attivazione</vt:lpstr>
      <vt:lpstr>Dalla programmazione all’attuazione Analisi di contesto</vt:lpstr>
      <vt:lpstr>Potenziamento dei Centri per la Famiglia Ascoltare, informare, orientare e accompagnare</vt:lpstr>
      <vt:lpstr>Verso un welfare di prossimità, preventivo, integrato e centrato sulle famiglie                                                                                                                                   </vt:lpstr>
      <vt:lpstr>Programmazione Regionale Fondo Nazionale Politiche per la famiglia 2024   </vt:lpstr>
      <vt:lpstr>Programmazione Regionale Fondo Nazionale Politiche per la famiglia 2025  </vt:lpstr>
      <vt:lpstr>Descrizione delle attività previste nell’intervento 2024/2025 </vt:lpstr>
      <vt:lpstr>Risultati attesi 2024</vt:lpstr>
      <vt:lpstr>Risultati attesi 2025</vt:lpstr>
      <vt:lpstr>Rafforzamento della rete dei Centri Famiglia </vt:lpstr>
      <vt:lpstr>Descrizione delle attività previste</vt:lpstr>
      <vt:lpstr>Risultati attesi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Slides</dc:title>
  <dc:creator>Haunag</dc:creator>
  <cp:lastModifiedBy>Programmazione sociali</cp:lastModifiedBy>
  <cp:revision>27</cp:revision>
  <dcterms:created xsi:type="dcterms:W3CDTF">2026-09-21T14:45:11Z</dcterms:created>
  <dcterms:modified xsi:type="dcterms:W3CDTF">2026-10-05T17:20:12Z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2026-09-18T00:00:00Z</vt:filetime>
  </property>
  <property fmtid="{D5CDD505-2E9C-101B-9397-08002B2CF9AE}" pid="3" name="Creator">
    <vt:lpwstr>QuarkXPress(R) 20.02</vt:lpwstr>
  </property>
  <property fmtid="{D5CDD505-2E9C-101B-9397-08002B2CF9AE}" pid="4" name="LastSaved">
    <vt:filetime>2026-09-21T00:00:00Z</vt:filetime>
  </property>
  <property fmtid="{D5CDD505-2E9C-101B-9397-08002B2CF9AE}" pid="5" name="Producer">
    <vt:lpwstr>QuarkXPress(R) 20.02</vt:lpwstr>
  </property>
  <property fmtid="{D5CDD505-2E9C-101B-9397-08002B2CF9AE}" pid="6" name="XPressPrivate">
    <vt:lpwstr>%%DocumentProcessColors: Cyan Magenta Yellow Black %%EndComments</vt:lpwstr>
  </property>
</Properties>
</file>