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20104100" cy="114173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72" d="100"/>
          <a:sy n="72" d="100"/>
        </p:scale>
        <p:origin x="55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Elena Macchioni, Presidente del Comitato tecnico-scientifico dell’Osservatorio nazionale sulla famiglia. Il Piano Nazionale per la Famiglia e i Centri per la Famiglia. Milano, 8 ottobre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 dei contenuti: Elena Macchioni, ULTIMO centriEM.pptx, slide 2. Infografica adattata alla grafica del template Milano. Riferimento: Piano nazionale per la famiglia 2025–2027.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 dei contenuti: Elena Macchioni, ULTIMO centriEM.pptx, slide 3. Infografica adattata alla grafica del template Milano. Riferimento: Piano nazionale per la famiglia 2025–2027.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 dei contenuti: Elena Macchioni, ULTIMO centriEM.pptx, slide 4. Infografica adattata alla grafica del template Milano. Riferimento: Piano nazionale per la famiglia 2025–2027.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 dei contenuti: Elena Macchioni, ULTIMO centriEM.pptx, slide 5. Infografica adattata alla grafica del template Milano. Riferimento: Piano nazionale per la famiglia 2025–2027.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 dei contenuti: Elena Macchioni, ULTIMO centriEM.pptx, slide 6. Infografica adattata alla grafica del template Milano. Riferimento: Piano nazionale per la famiglia 2025–2027.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 dei contenuti: Elena Macchioni, ULTIMO centriEM.pptx, slide 7. Infografica adattata alla grafica del template Milano. Riferimento: Piano nazionale per la famiglia 2025–2027.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 dei contenuti: Elena Macchioni, ULTIMO centriEM.pptx, slide 8. Infografica adattata alla grafica del template Milano. Riferimento: Piano nazionale per la famiglia 2025–2027.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 dei contenuti: Elena Macchioni, ULTIMO centriEM.pptx, slide 9. Infografica adattata alla grafica del template Milano. Riferimento: Piano nazionale per la famiglia 2025–2027.</a:t>
            </a:r>
          </a:p>
          <a:p>
            <a:r>
              <a:t>Il caso rappresenta un esempio illustrativo, non un caso documentato.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 dei contenuti: Elena Macchioni, ULTIMO centriEM.pptx, slide 10. Infografica adattata alla grafica del template Milano. Riferimento: Piano nazionale per la famiglia 2025–2027.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 dei contenuti: Elena Macchioni, ULTIMO centriEM.pptx, slide 11. Infografica adattata alla grafica del template Milano. Riferimento: Piano nazionale per la famiglia 2025–2027.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 dei contenuti: Elena Macchioni, ULTIMO centriEM.pptx, slide 12. Infografica adattata alla grafica del template Milano. Riferimento: Piano nazionale per la famiglia 2025–2027.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Contenuto conclusivo fornito da Elena Macchioni. La Conferenza nazionale sulla famiglia come laboratorio di ascolto delle esperienze regionali. Obiettivo: Linee di indirizzo nazionali nel 2027. Una costruzione comune per definire un modello unitario capace di apprendere, rispettando e valorizzando le specificità di ogni territorio.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F1DCF9D3-8E7F-2CBF-A34F-E0C83D5C6381}"/>
              </a:ext>
            </a:extLst>
          </p:cNvPr>
          <p:cNvSpPr>
            <a:spLocks noGrp="1"/>
          </p:cNvSpPr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C10410DE-02BC-14A3-20F1-2DA1DF5268D0}"/>
              </a:ext>
            </a:extLst>
          </p:cNvPr>
          <p:cNvSpPr>
            <a:spLocks noGrp="1"/>
          </p:cNvSpPr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81709926-BA7F-5F53-0ADA-8B9234FF7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  <a:buNone/>
            </a:pPr>
            <a:endParaRPr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1270DC99-FA8B-1BFE-BB70-D4892A01ECF6}"/>
              </a:ext>
            </a:extLst>
          </p:cNvPr>
          <p:cNvSpPr>
            <a:spLocks noGrp="1"/>
          </p:cNvSpPr>
          <p:nvPr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  <a:buNone/>
            </a:pPr>
            <a:endParaRPr/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5C89F837-6762-BCC1-8250-65FF695F9C7E}"/>
              </a:ext>
            </a:extLst>
          </p:cNvPr>
          <p:cNvSpPr>
            <a:spLocks noGrp="1"/>
          </p:cNvSpPr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  <a:buNone/>
            </a:pPr>
            <a:endParaRPr sz="2450" b="1">
              <a:latin typeface="Arial"/>
              <a:ea typeface="Arial"/>
              <a:cs typeface="Arial"/>
            </a:endParaRPr>
          </a:p>
        </p:txBody>
      </p:sp>
      <p:pic>
        <p:nvPicPr>
          <p:cNvPr id="23" name="object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3" name="object 10">
            <a:extLst>
              <a:ext uri="{FF2B5EF4-FFF2-40B4-BE49-F238E27FC236}">
                <a16:creationId xmlns:a16="http://schemas.microsoft.com/office/drawing/2014/main" id="{5C0FB2A6-051A-886C-4187-696BC7BB1989}"/>
              </a:ext>
            </a:extLst>
          </p:cNvPr>
          <p:cNvSpPr>
            <a:spLocks noGrp="1"/>
          </p:cNvSpPr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55024D49-B24E-6F9B-89E0-3FDBC7E66573}"/>
              </a:ext>
            </a:extLst>
          </p:cNvPr>
          <p:cNvSpPr>
            <a:spLocks noGrp="1"/>
          </p:cNvSpPr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  <a:buNone/>
            </a:pPr>
            <a:endParaRPr sz="2450" b="1">
              <a:latin typeface="Arial"/>
              <a:ea typeface="Arial"/>
              <a:cs typeface="Arial"/>
            </a:endParaRP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0294D5D3-BBC7-12A3-A2D4-0B6BACEACE13}"/>
              </a:ext>
            </a:extLst>
          </p:cNvPr>
          <p:cNvSpPr>
            <a:spLocks noGrp="1"/>
          </p:cNvSpPr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buNone/>
            </a:pPr>
            <a:endParaRPr sz="3300" b="1">
              <a:latin typeface="Arial"/>
              <a:ea typeface="Arial"/>
              <a:cs typeface="Arial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434ED428-A8FC-520E-626B-ABE06293A559}"/>
              </a:ext>
            </a:extLst>
          </p:cNvPr>
          <p:cNvSpPr>
            <a:spLocks noGrp="1"/>
          </p:cNvSpPr>
          <p:nvPr/>
        </p:nvSpPr>
        <p:spPr>
          <a:xfrm>
            <a:off x="2501303" y="5924557"/>
            <a:ext cx="9758680" cy="1740861"/>
          </a:xfrm>
          <a:prstGeom prst="rect">
            <a:avLst/>
          </a:prstGeom>
        </p:spPr>
        <p:txBody>
          <a:bodyPr vert="horz" wrap="square" lIns="0" tIns="136525" rIns="0" bIns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  <a:buNone/>
            </a:pPr>
            <a:endParaRPr sz="565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DF00FF0D-4EAC-D89A-11C1-3113FE37D91B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7FC3CB89-B13D-B48D-BACD-11345AABA6E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  <a:buNone/>
            </a:pPr>
            <a:endParaRPr spc="-105"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D99C67DC-CBC3-A2DE-6644-600CE5C95181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 con immagine o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>
            <a:extLst>
              <a:ext uri="{FF2B5EF4-FFF2-40B4-BE49-F238E27FC236}">
                <a16:creationId xmlns:a16="http://schemas.microsoft.com/office/drawing/2014/main" id="{56B98760-13AA-4E13-971B-B6A44EF1ACC1}"/>
              </a:ext>
            </a:extLst>
          </p:cNvPr>
          <p:cNvSpPr>
            <a:spLocks noGrp="1"/>
          </p:cNvSpPr>
          <p:nvPr>
            <p:ph idx="3"/>
          </p:nvPr>
        </p:nvSpPr>
        <p:spPr>
          <a:xfrm>
            <a:off x="10509249" y="2813051"/>
            <a:ext cx="9594851" cy="8604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CF11AFB8-8016-AF11-3AA9-B5CE74C4B9A8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36B06C68-A02C-95BB-F90E-D17E484F2B4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  <a:buNone/>
            </a:pPr>
            <a:endParaRPr spc="-105"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20CA3C3B-29DD-9F43-B495-757837567C0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886781" y="3263900"/>
            <a:ext cx="8165269" cy="6014467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0DA22501-A5EB-4DD8-B87C-E0E98F0D4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442" y="739064"/>
            <a:ext cx="10758805" cy="18980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7500" b="1" i="0">
                <a:solidFill>
                  <a:schemeClr val="bg1"/>
                </a:solidFill>
                <a:latin typeface="Arial"/>
                <a:ea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D8436727-85DF-489D-9C12-F7569AF18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91576" y="4115460"/>
            <a:ext cx="10972165" cy="366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7500" b="1" i="0">
                <a:solidFill>
                  <a:srgbClr val="231F20"/>
                </a:solidFill>
                <a:latin typeface="Arial"/>
                <a:ea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79570318-2A34-41E4-89B2-729AEC3FA9C2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835394" y="10618089"/>
            <a:ext cx="6433312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D596089D-3EDB-496F-BA70-5BB06EA04E53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xfrm>
            <a:off x="1005205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12E2B-5798-15BD-1E8D-CC63C2A86A67}" type="datetimeFigureOut">
              <a:t>04/10/26</a:t>
            </a:fld>
            <a:endParaRPr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1800CE85-E44B-4795-81AC-F402493C5F57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xfrm>
            <a:off x="14474953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DA83D-DF77-AA76-6DA0-7A70CD7A4D20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>
        <a:buNone/>
        <a:defRPr>
          <a:latin typeface="+mj-lt"/>
          <a:ea typeface="+mj-lt"/>
          <a:cs typeface="+mj-lt"/>
        </a:defRPr>
      </a:lvl1pPr>
    </p:titleStyle>
    <p:body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bodyStyle>
    <p:other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FB4F962B-C750-441E-83D4-26A7F03B61BF}"/>
              </a:ext>
            </a:extLst>
          </p:cNvPr>
          <p:cNvSpPr>
            <a:spLocks noGrp="1"/>
          </p:cNvSpPr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78E33E3-4AC5-498E-93B0-15C630B812C8}"/>
              </a:ext>
            </a:extLst>
          </p:cNvPr>
          <p:cNvSpPr>
            <a:spLocks noGrp="1"/>
          </p:cNvSpPr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614CAD6-3761-42AF-8F84-F92F95C3008F}"/>
              </a:ext>
            </a:extLst>
          </p:cNvPr>
          <p:cNvSpPr>
            <a:spLocks noGrp="1"/>
          </p:cNvSpPr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  <a:buNone/>
            </a:pPr>
            <a:r>
              <a:rPr sz="2450" b="1" spc="-12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Conferenza</a:t>
            </a:r>
            <a:r>
              <a:rPr sz="2450" b="1" spc="-24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110">
                <a:solidFill>
                  <a:srgbClr val="FFFFFF"/>
                </a:solidFill>
                <a:latin typeface="Arial"/>
                <a:ea typeface="Arial"/>
                <a:cs typeface="Arial"/>
              </a:rPr>
              <a:t>nazionale</a:t>
            </a:r>
            <a:r>
              <a:rPr sz="2450" b="1" spc="-23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114">
                <a:solidFill>
                  <a:srgbClr val="FFFFFF"/>
                </a:solidFill>
                <a:latin typeface="Arial"/>
                <a:ea typeface="Arial"/>
                <a:cs typeface="Arial"/>
              </a:rPr>
              <a:t>sulla</a:t>
            </a:r>
            <a:r>
              <a:rPr sz="2450" b="1" spc="-23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65">
                <a:solidFill>
                  <a:srgbClr val="FFFFFF"/>
                </a:solidFill>
                <a:latin typeface="Arial"/>
                <a:ea typeface="Arial"/>
                <a:cs typeface="Arial"/>
              </a:rPr>
              <a:t>famiglia</a:t>
            </a:r>
            <a:endParaRPr sz="2450" b="1">
              <a:latin typeface="Arial"/>
              <a:ea typeface="Arial"/>
              <a:cs typeface="Arial"/>
            </a:endParaRPr>
          </a:p>
          <a:p>
            <a:pPr marL="13970">
              <a:lnSpc>
                <a:spcPts val="2540"/>
              </a:lnSpc>
              <a:buNone/>
            </a:pPr>
            <a:r>
              <a:rPr sz="2200" spc="-70">
                <a:solidFill>
                  <a:srgbClr val="F17B00"/>
                </a:solidFill>
                <a:latin typeface="Arial"/>
                <a:ea typeface="Arial"/>
                <a:cs typeface="Arial"/>
              </a:rPr>
              <a:t>Ottobre</a:t>
            </a:r>
            <a:r>
              <a:rPr sz="2200" spc="-220">
                <a:solidFill>
                  <a:srgbClr val="F17B00"/>
                </a:solidFill>
                <a:latin typeface="Arial"/>
                <a:ea typeface="Arial"/>
                <a:cs typeface="Arial"/>
              </a:rPr>
              <a:t> </a:t>
            </a:r>
            <a:r>
              <a:rPr sz="2200" spc="-90">
                <a:solidFill>
                  <a:srgbClr val="F17B00"/>
                </a:solidFill>
                <a:latin typeface="Arial"/>
                <a:ea typeface="Arial"/>
                <a:cs typeface="Arial"/>
              </a:rPr>
              <a:t>-</a:t>
            </a:r>
            <a:r>
              <a:rPr sz="2200" spc="-215">
                <a:solidFill>
                  <a:srgbClr val="F17B00"/>
                </a:solidFill>
                <a:latin typeface="Arial"/>
                <a:ea typeface="Arial"/>
                <a:cs typeface="Arial"/>
              </a:rPr>
              <a:t> </a:t>
            </a:r>
            <a:r>
              <a:rPr sz="2200" spc="-55">
                <a:solidFill>
                  <a:srgbClr val="F17B00"/>
                </a:solidFill>
                <a:latin typeface="Arial"/>
                <a:ea typeface="Arial"/>
                <a:cs typeface="Arial"/>
              </a:rPr>
              <a:t>Dicembre</a:t>
            </a:r>
            <a:r>
              <a:rPr sz="2200" spc="-215">
                <a:solidFill>
                  <a:srgbClr val="F17B00"/>
                </a:solidFill>
                <a:latin typeface="Arial"/>
                <a:ea typeface="Arial"/>
                <a:cs typeface="Arial"/>
              </a:rPr>
              <a:t> </a:t>
            </a:r>
            <a:r>
              <a:rPr sz="2200" spc="-20">
                <a:solidFill>
                  <a:srgbClr val="F17B00"/>
                </a:solidFill>
                <a:latin typeface="Arial"/>
                <a:ea typeface="Arial"/>
                <a:cs typeface="Arial"/>
              </a:rPr>
              <a:t>2026</a:t>
            </a:r>
            <a:endParaRPr sz="2200">
              <a:solidFill>
                <a:srgbClr val="F17B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2" name="object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2206AABE-A635-4F0B-A865-3C858B72CAE2}"/>
              </a:ext>
            </a:extLst>
          </p:cNvPr>
          <p:cNvSpPr>
            <a:spLocks noGrp="1"/>
          </p:cNvSpPr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BC5992DE-67C4-4776-9C46-1E59D10920CD}"/>
              </a:ext>
            </a:extLst>
          </p:cNvPr>
          <p:cNvSpPr>
            <a:spLocks noGrp="1"/>
          </p:cNvSpPr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  <a:buNone/>
            </a:pPr>
            <a:r>
              <a:rPr sz="2450" b="1" spc="-80">
                <a:solidFill>
                  <a:srgbClr val="FFFFFF"/>
                </a:solidFill>
                <a:latin typeface="Arial"/>
                <a:ea typeface="Arial"/>
                <a:cs typeface="Arial"/>
              </a:rPr>
              <a:t>Presidenza</a:t>
            </a:r>
            <a:r>
              <a:rPr sz="2450" b="1" spc="-1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60">
                <a:solidFill>
                  <a:srgbClr val="FFFFFF"/>
                </a:solidFill>
                <a:latin typeface="Arial"/>
                <a:ea typeface="Arial"/>
                <a:cs typeface="Arial"/>
              </a:rPr>
              <a:t>del</a:t>
            </a:r>
            <a:r>
              <a:rPr sz="2450" b="1" spc="-9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75">
                <a:solidFill>
                  <a:srgbClr val="FFFFFF"/>
                </a:solidFill>
                <a:latin typeface="Arial"/>
                <a:ea typeface="Arial"/>
                <a:cs typeface="Arial"/>
              </a:rPr>
              <a:t>Consiglio</a:t>
            </a:r>
            <a:r>
              <a:rPr sz="2450" b="1" spc="-9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60">
                <a:solidFill>
                  <a:srgbClr val="FFFFFF"/>
                </a:solidFill>
                <a:latin typeface="Arial"/>
                <a:ea typeface="Arial"/>
                <a:cs typeface="Arial"/>
              </a:rPr>
              <a:t>dei</a:t>
            </a:r>
            <a:r>
              <a:rPr sz="2450" b="1" spc="-1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10">
                <a:solidFill>
                  <a:srgbClr val="FFFFFF"/>
                </a:solidFill>
                <a:latin typeface="Arial"/>
                <a:ea typeface="Arial"/>
                <a:cs typeface="Arial"/>
              </a:rPr>
              <a:t>Ministri </a:t>
            </a:r>
            <a:r>
              <a:rPr sz="2450" b="1" spc="-75">
                <a:solidFill>
                  <a:srgbClr val="FFFFFF"/>
                </a:solidFill>
                <a:latin typeface="Arial"/>
                <a:ea typeface="Arial"/>
                <a:cs typeface="Arial"/>
              </a:rPr>
              <a:t>Dipartimento</a:t>
            </a:r>
            <a:r>
              <a:rPr sz="2450" b="1" spc="-10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65">
                <a:solidFill>
                  <a:srgbClr val="FFFFFF"/>
                </a:solidFill>
                <a:latin typeface="Arial"/>
                <a:ea typeface="Arial"/>
                <a:cs typeface="Arial"/>
              </a:rPr>
              <a:t>per</a:t>
            </a:r>
            <a:r>
              <a:rPr sz="2450" b="1" spc="-1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50">
                <a:solidFill>
                  <a:srgbClr val="FFFFFF"/>
                </a:solidFill>
                <a:latin typeface="Arial"/>
                <a:ea typeface="Arial"/>
                <a:cs typeface="Arial"/>
              </a:rPr>
              <a:t>le</a:t>
            </a:r>
            <a:r>
              <a:rPr sz="2450" b="1" spc="-1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70">
                <a:solidFill>
                  <a:srgbClr val="FFFFFF"/>
                </a:solidFill>
                <a:latin typeface="Arial"/>
                <a:ea typeface="Arial"/>
                <a:cs typeface="Arial"/>
              </a:rPr>
              <a:t>politiche</a:t>
            </a:r>
            <a:r>
              <a:rPr sz="2450" b="1" spc="-10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70">
                <a:solidFill>
                  <a:srgbClr val="FFFFFF"/>
                </a:solidFill>
                <a:latin typeface="Arial"/>
                <a:ea typeface="Arial"/>
                <a:cs typeface="Arial"/>
              </a:rPr>
              <a:t>della</a:t>
            </a:r>
            <a:r>
              <a:rPr sz="2450" b="1" spc="-1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450" b="1" spc="-40">
                <a:solidFill>
                  <a:srgbClr val="FFFFFF"/>
                </a:solidFill>
                <a:latin typeface="Arial"/>
                <a:ea typeface="Arial"/>
                <a:cs typeface="Arial"/>
              </a:rPr>
              <a:t>famiglia</a:t>
            </a:r>
            <a:endParaRPr sz="2450" b="1">
              <a:latin typeface="Arial"/>
              <a:ea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1190E88F-124D-437E-8618-111BBFCCBE53}"/>
              </a:ext>
            </a:extLst>
          </p:cNvPr>
          <p:cNvSpPr>
            <a:spLocks noGrp="1"/>
          </p:cNvSpPr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buNone/>
            </a:pPr>
            <a:r>
              <a:rPr sz="3300" b="1" spc="105">
                <a:solidFill>
                  <a:srgbClr val="FFFFFF"/>
                </a:solidFill>
                <a:latin typeface="Arial"/>
                <a:ea typeface="Arial"/>
                <a:cs typeface="Arial"/>
              </a:rPr>
              <a:t>I</a:t>
            </a:r>
            <a:r>
              <a:rPr sz="3300" b="1" spc="-37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spc="-120">
                <a:solidFill>
                  <a:srgbClr val="FFFFFF"/>
                </a:solidFill>
                <a:latin typeface="Arial"/>
                <a:ea typeface="Arial"/>
                <a:cs typeface="Arial"/>
              </a:rPr>
              <a:t>Centri</a:t>
            </a:r>
            <a:r>
              <a:rPr sz="3300" b="1" spc="-37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spc="-85">
                <a:solidFill>
                  <a:srgbClr val="FFFFFF"/>
                </a:solidFill>
                <a:latin typeface="Arial"/>
                <a:ea typeface="Arial"/>
                <a:cs typeface="Arial"/>
              </a:rPr>
              <a:t>per</a:t>
            </a:r>
            <a:r>
              <a:rPr sz="3300" b="1" spc="-37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spc="-95">
                <a:solidFill>
                  <a:srgbClr val="FFFFFF"/>
                </a:solidFill>
                <a:latin typeface="Arial"/>
                <a:ea typeface="Arial"/>
                <a:cs typeface="Arial"/>
              </a:rPr>
              <a:t>la</a:t>
            </a:r>
            <a:r>
              <a:rPr sz="3300" b="1" spc="-37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 spc="-110">
                <a:solidFill>
                  <a:srgbClr val="FFFFFF"/>
                </a:solidFill>
                <a:latin typeface="Arial"/>
                <a:ea typeface="Arial"/>
                <a:cs typeface="Arial"/>
              </a:rPr>
              <a:t>famiglia</a:t>
            </a:r>
            <a:endParaRPr sz="3300" b="1">
              <a:latin typeface="Arial"/>
              <a:ea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  <a:buNone/>
            </a:pPr>
            <a:r>
              <a:rPr sz="2850" spc="-20">
                <a:solidFill>
                  <a:srgbClr val="FFFFFF"/>
                </a:solidFill>
                <a:latin typeface="Arial"/>
                <a:ea typeface="Arial"/>
                <a:cs typeface="Arial"/>
              </a:rPr>
              <a:t>Milano</a:t>
            </a:r>
            <a:r>
              <a:rPr sz="2850" spc="-3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850">
                <a:solidFill>
                  <a:srgbClr val="FFFFFF"/>
                </a:solidFill>
                <a:latin typeface="Arial"/>
                <a:ea typeface="Arial"/>
                <a:cs typeface="Arial"/>
              </a:rPr>
              <a:t>8</a:t>
            </a:r>
            <a:r>
              <a:rPr sz="2850" spc="-3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850" spc="-55">
                <a:solidFill>
                  <a:srgbClr val="FFFFFF"/>
                </a:solidFill>
                <a:latin typeface="Arial"/>
                <a:ea typeface="Arial"/>
                <a:cs typeface="Arial"/>
              </a:rPr>
              <a:t>ottobre</a:t>
            </a:r>
            <a:r>
              <a:rPr sz="2850" spc="-29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2850" spc="-2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2026</a:t>
            </a:r>
            <a:endParaRPr sz="2850">
              <a:latin typeface="Arial"/>
              <a:ea typeface="Arial"/>
              <a:cs typeface="Arial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C7A7D35-6A49-4F4E-91DD-73558496149D}"/>
              </a:ext>
            </a:extLst>
          </p:cNvPr>
          <p:cNvSpPr>
            <a:spLocks noGrp="1"/>
          </p:cNvSpPr>
          <p:nvPr/>
        </p:nvSpPr>
        <p:spPr>
          <a:xfrm>
            <a:off x="2501265" y="3095625"/>
            <a:ext cx="16573500" cy="2333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5700" b="1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Il Piano Nazionale per la Famiglia</a:t>
            </a:r>
          </a:p>
          <a:p>
            <a:pPr>
              <a:buNone/>
              <a:defRPr sz="5700" b="1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e i Centri per la Famiglia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97E05BC-5101-4C98-997D-3D0905420AF2}"/>
              </a:ext>
            </a:extLst>
          </p:cNvPr>
          <p:cNvSpPr>
            <a:spLocks noGrp="1"/>
          </p:cNvSpPr>
          <p:nvPr/>
        </p:nvSpPr>
        <p:spPr>
          <a:xfrm>
            <a:off x="2501265" y="6048375"/>
            <a:ext cx="16573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5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Elena Macchioni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AE855DC6-7CF1-47D6-83BC-A982FD4474F0}"/>
              </a:ext>
            </a:extLst>
          </p:cNvPr>
          <p:cNvSpPr>
            <a:spLocks noGrp="1"/>
          </p:cNvSpPr>
          <p:nvPr/>
        </p:nvSpPr>
        <p:spPr>
          <a:xfrm>
            <a:off x="2501265" y="7096125"/>
            <a:ext cx="16192500" cy="1285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3375" b="1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Presidente del Comitato tecnico-scientifico</a:t>
            </a:r>
          </a:p>
          <a:p>
            <a:pPr>
              <a:buNone/>
              <a:defRPr sz="3375" b="1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dell’Osservatorio nazionale sulla famiglia</a:t>
            </a:r>
          </a:p>
        </p:txBody>
      </p:sp>
    </p:spTree>
    <p:extLst>
      <p:ext uri="{BB962C8B-B14F-4D97-AF65-F5344CB8AC3E}">
        <p14:creationId xmlns:p14="http://schemas.microsoft.com/office/powerpoint/2010/main" val="1028166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F7BED38-917B-4D9C-AC53-518C18458C82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19F73EE-3E4B-479D-BFD8-2A68AF08B687}"/>
              </a:ext>
            </a:extLst>
          </p:cNvPr>
          <p:cNvSpPr>
            <a:spLocks noGrp="1"/>
          </p:cNvSpPr>
          <p:nvPr/>
        </p:nvSpPr>
        <p:spPr>
          <a:xfrm>
            <a:off x="1891570" y="609600"/>
            <a:ext cx="17304639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4850" b="1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485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Il Piano Nazionale per la Famiglia in prospettiva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325F373-6B47-42BC-8B11-4D0307DDF971}"/>
              </a:ext>
            </a:extLst>
          </p:cNvPr>
          <p:cNvSpPr>
            <a:spLocks noGrp="1"/>
          </p:cNvSpPr>
          <p:nvPr/>
        </p:nvSpPr>
        <p:spPr>
          <a:xfrm>
            <a:off x="1891570" y="1809750"/>
            <a:ext cx="17304639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775" b="0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31F20"/>
                </a:solidFill>
                <a:latin typeface="Arial"/>
                <a:ea typeface="Arial"/>
                <a:cs typeface="Arial"/>
              </a:rPr>
              <a:t>Un documento programmatico e plurale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20403" y="3095625"/>
            <a:ext cx="17466469" cy="776287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97B7D3EB-ABE5-48E8-8412-7C254826B227}"/>
              </a:ext>
            </a:extLst>
          </p:cNvPr>
          <p:cNvSpPr>
            <a:spLocks noGrp="1"/>
          </p:cNvSpPr>
          <p:nvPr/>
        </p:nvSpPr>
        <p:spPr>
          <a:xfrm>
            <a:off x="18716625" y="1095375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725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07831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F7BED38-917B-4D9C-AC53-518C18458C82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067B14F-3100-4D20-984B-416860F33255}"/>
              </a:ext>
            </a:extLst>
          </p:cNvPr>
          <p:cNvSpPr>
            <a:spLocks noGrp="1"/>
          </p:cNvSpPr>
          <p:nvPr/>
        </p:nvSpPr>
        <p:spPr>
          <a:xfrm>
            <a:off x="1891570" y="609600"/>
            <a:ext cx="17304639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4850" b="1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485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L’architettura del Piano 2025–2027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25C1BEB-4E5B-4754-8464-600D8760F4C8}"/>
              </a:ext>
            </a:extLst>
          </p:cNvPr>
          <p:cNvSpPr>
            <a:spLocks noGrp="1"/>
          </p:cNvSpPr>
          <p:nvPr/>
        </p:nvSpPr>
        <p:spPr>
          <a:xfrm>
            <a:off x="1891570" y="1809750"/>
            <a:ext cx="17304639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775" b="0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31F20"/>
                </a:solidFill>
                <a:latin typeface="Arial"/>
                <a:ea typeface="Arial"/>
                <a:cs typeface="Arial"/>
              </a:rPr>
              <a:t>Le 14 schede-azione e gli ambiti di intervento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20403" y="3095625"/>
            <a:ext cx="17466469" cy="776287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9B35C140-CFB7-4BBF-B0D3-3F04D4F678DA}"/>
              </a:ext>
            </a:extLst>
          </p:cNvPr>
          <p:cNvSpPr>
            <a:spLocks noGrp="1"/>
          </p:cNvSpPr>
          <p:nvPr/>
        </p:nvSpPr>
        <p:spPr>
          <a:xfrm>
            <a:off x="18716625" y="1095375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725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07831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F7BED38-917B-4D9C-AC53-518C18458C82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EBA11E4-6C5A-400E-AEDE-37895FCB0971}"/>
              </a:ext>
            </a:extLst>
          </p:cNvPr>
          <p:cNvSpPr>
            <a:spLocks noGrp="1"/>
          </p:cNvSpPr>
          <p:nvPr/>
        </p:nvSpPr>
        <p:spPr>
          <a:xfrm>
            <a:off x="1891570" y="609600"/>
            <a:ext cx="17304639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4850" b="1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485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Il welfare capacitante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20447E3-699F-46D5-B30B-B006E06BFF0A}"/>
              </a:ext>
            </a:extLst>
          </p:cNvPr>
          <p:cNvSpPr>
            <a:spLocks noGrp="1"/>
          </p:cNvSpPr>
          <p:nvPr/>
        </p:nvSpPr>
        <p:spPr>
          <a:xfrm>
            <a:off x="1891570" y="1809750"/>
            <a:ext cx="17304639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775" b="0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31F20"/>
                </a:solidFill>
                <a:latin typeface="Arial"/>
                <a:ea typeface="Arial"/>
                <a:cs typeface="Arial"/>
              </a:rPr>
              <a:t>La famiglia come soggetto attivo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20403" y="3095625"/>
            <a:ext cx="17466469" cy="776287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8B596CCA-243D-401E-A9CB-7E556404C49E}"/>
              </a:ext>
            </a:extLst>
          </p:cNvPr>
          <p:cNvSpPr>
            <a:spLocks noGrp="1"/>
          </p:cNvSpPr>
          <p:nvPr/>
        </p:nvSpPr>
        <p:spPr>
          <a:xfrm>
            <a:off x="18716625" y="1095375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725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07831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F7BED38-917B-4D9C-AC53-518C18458C82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E856A55-9111-45B1-92C0-0E2A5457A938}"/>
              </a:ext>
            </a:extLst>
          </p:cNvPr>
          <p:cNvSpPr>
            <a:spLocks noGrp="1"/>
          </p:cNvSpPr>
          <p:nvPr/>
        </p:nvSpPr>
        <p:spPr>
          <a:xfrm>
            <a:off x="1891570" y="609600"/>
            <a:ext cx="17304639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4850" b="1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485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La governance del Piano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9B8C76A-346F-42DD-8497-455166197F78}"/>
              </a:ext>
            </a:extLst>
          </p:cNvPr>
          <p:cNvSpPr>
            <a:spLocks noGrp="1"/>
          </p:cNvSpPr>
          <p:nvPr/>
        </p:nvSpPr>
        <p:spPr>
          <a:xfrm>
            <a:off x="1891570" y="1809750"/>
            <a:ext cx="17304639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775" b="0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31F20"/>
                </a:solidFill>
                <a:latin typeface="Arial"/>
                <a:ea typeface="Arial"/>
                <a:cs typeface="Arial"/>
              </a:rPr>
              <a:t>Sperimentazione, pluralità degli attori e confronto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20403" y="3095625"/>
            <a:ext cx="17466469" cy="776287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5692BF2E-F73C-422C-972E-C35711D3564A}"/>
              </a:ext>
            </a:extLst>
          </p:cNvPr>
          <p:cNvSpPr>
            <a:spLocks noGrp="1"/>
          </p:cNvSpPr>
          <p:nvPr/>
        </p:nvSpPr>
        <p:spPr>
          <a:xfrm>
            <a:off x="18716625" y="1095375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725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07831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F7BED38-917B-4D9C-AC53-518C18458C82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3E99BBE-9C2B-40D6-87BF-3F33E5950F0D}"/>
              </a:ext>
            </a:extLst>
          </p:cNvPr>
          <p:cNvSpPr>
            <a:spLocks noGrp="1"/>
          </p:cNvSpPr>
          <p:nvPr/>
        </p:nvSpPr>
        <p:spPr>
          <a:xfrm>
            <a:off x="1891570" y="609600"/>
            <a:ext cx="17304639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4850" b="1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485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Il territorio come ecosistema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6D7BE9F-F8CE-40BC-858B-CE41DF09709D}"/>
              </a:ext>
            </a:extLst>
          </p:cNvPr>
          <p:cNvSpPr>
            <a:spLocks noGrp="1"/>
          </p:cNvSpPr>
          <p:nvPr/>
        </p:nvSpPr>
        <p:spPr>
          <a:xfrm>
            <a:off x="1891570" y="1809750"/>
            <a:ext cx="17304639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775" b="0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31F20"/>
                </a:solidFill>
                <a:latin typeface="Arial"/>
                <a:ea typeface="Arial"/>
                <a:cs typeface="Arial"/>
              </a:rPr>
              <a:t>La famiglia partecipa alla costruzione delle risposte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20403" y="3095625"/>
            <a:ext cx="17466469" cy="776287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A978C38B-8E2F-4F61-AE56-40CAD0657445}"/>
              </a:ext>
            </a:extLst>
          </p:cNvPr>
          <p:cNvSpPr>
            <a:spLocks noGrp="1"/>
          </p:cNvSpPr>
          <p:nvPr/>
        </p:nvSpPr>
        <p:spPr>
          <a:xfrm>
            <a:off x="18716625" y="1095375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725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507831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F7BED38-917B-4D9C-AC53-518C18458C82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D3B62CB-1128-40B9-A9BC-DCA964DDD505}"/>
              </a:ext>
            </a:extLst>
          </p:cNvPr>
          <p:cNvSpPr>
            <a:spLocks noGrp="1"/>
          </p:cNvSpPr>
          <p:nvPr/>
        </p:nvSpPr>
        <p:spPr>
          <a:xfrm>
            <a:off x="1891570" y="609600"/>
            <a:ext cx="17304639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4850" b="1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485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L’azione 5: i Centri per la Famiglia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1663CA0-6386-4741-809F-12811BFA8CF0}"/>
              </a:ext>
            </a:extLst>
          </p:cNvPr>
          <p:cNvSpPr>
            <a:spLocks noGrp="1"/>
          </p:cNvSpPr>
          <p:nvPr/>
        </p:nvSpPr>
        <p:spPr>
          <a:xfrm>
            <a:off x="1891570" y="1809750"/>
            <a:ext cx="17304639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775" b="0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31F20"/>
                </a:solidFill>
                <a:latin typeface="Arial"/>
                <a:ea typeface="Arial"/>
                <a:cs typeface="Arial"/>
              </a:rPr>
              <a:t>La scheda madre e il raccordo delle risorse territoriali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20403" y="3095625"/>
            <a:ext cx="17466469" cy="776287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406F632D-109F-434B-843F-11159B0042E3}"/>
              </a:ext>
            </a:extLst>
          </p:cNvPr>
          <p:cNvSpPr>
            <a:spLocks noGrp="1"/>
          </p:cNvSpPr>
          <p:nvPr/>
        </p:nvSpPr>
        <p:spPr>
          <a:xfrm>
            <a:off x="18716625" y="1095375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725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507831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F7BED38-917B-4D9C-AC53-518C18458C82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FB5059C-7287-4282-9E9F-C8B1AA0A7007}"/>
              </a:ext>
            </a:extLst>
          </p:cNvPr>
          <p:cNvSpPr>
            <a:spLocks noGrp="1"/>
          </p:cNvSpPr>
          <p:nvPr/>
        </p:nvSpPr>
        <p:spPr>
          <a:xfrm>
            <a:off x="1891570" y="609600"/>
            <a:ext cx="17304639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4850" b="1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485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Le cinque azioni di sistema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1DC73685-0EDF-4A18-A5EB-0CCF250FB840}"/>
              </a:ext>
            </a:extLst>
          </p:cNvPr>
          <p:cNvSpPr>
            <a:spLocks noGrp="1"/>
          </p:cNvSpPr>
          <p:nvPr/>
        </p:nvSpPr>
        <p:spPr>
          <a:xfrm>
            <a:off x="1891570" y="1809750"/>
            <a:ext cx="17304639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775" b="0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31F20"/>
                </a:solidFill>
                <a:latin typeface="Arial"/>
                <a:ea typeface="Arial"/>
                <a:cs typeface="Arial"/>
              </a:rPr>
              <a:t>Welfare aziendale, enti locali, Terzo settore e Centri per la famiglia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20403" y="3095625"/>
            <a:ext cx="17466469" cy="776287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E721C8C8-EDF1-4347-9A1C-1B46BF717BC4}"/>
              </a:ext>
            </a:extLst>
          </p:cNvPr>
          <p:cNvSpPr>
            <a:spLocks noGrp="1"/>
          </p:cNvSpPr>
          <p:nvPr/>
        </p:nvSpPr>
        <p:spPr>
          <a:xfrm>
            <a:off x="18716625" y="1095375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725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507831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F7BED38-917B-4D9C-AC53-518C18458C82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BEE2020-721F-4CAF-9A10-31CCF37F38CD}"/>
              </a:ext>
            </a:extLst>
          </p:cNvPr>
          <p:cNvSpPr>
            <a:spLocks noGrp="1"/>
          </p:cNvSpPr>
          <p:nvPr/>
        </p:nvSpPr>
        <p:spPr>
          <a:xfrm>
            <a:off x="1891570" y="609600"/>
            <a:ext cx="17304639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4850" b="1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485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Il percorso di una famiglia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3F90EC5-7FC2-4FD7-8B59-7398AAE317FB}"/>
              </a:ext>
            </a:extLst>
          </p:cNvPr>
          <p:cNvSpPr>
            <a:spLocks noGrp="1"/>
          </p:cNvSpPr>
          <p:nvPr/>
        </p:nvSpPr>
        <p:spPr>
          <a:xfrm>
            <a:off x="1891570" y="1809750"/>
            <a:ext cx="17304639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775" b="0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31F20"/>
                </a:solidFill>
                <a:latin typeface="Arial"/>
                <a:ea typeface="Arial"/>
                <a:cs typeface="Arial"/>
              </a:rPr>
              <a:t>Un esempio illustrativo di accompagnamento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098532" y="3095625"/>
            <a:ext cx="13910210" cy="776287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92EE792B-3EDF-46A9-ABE8-F88113A68D8D}"/>
              </a:ext>
            </a:extLst>
          </p:cNvPr>
          <p:cNvSpPr>
            <a:spLocks noGrp="1"/>
          </p:cNvSpPr>
          <p:nvPr/>
        </p:nvSpPr>
        <p:spPr>
          <a:xfrm>
            <a:off x="18716625" y="1095375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725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507831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F7BED38-917B-4D9C-AC53-518C18458C82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D19CFFB-E841-4D77-BC82-6364DFB35089}"/>
              </a:ext>
            </a:extLst>
          </p:cNvPr>
          <p:cNvSpPr>
            <a:spLocks noGrp="1"/>
          </p:cNvSpPr>
          <p:nvPr/>
        </p:nvSpPr>
        <p:spPr>
          <a:xfrm>
            <a:off x="1891570" y="609600"/>
            <a:ext cx="17304639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4850" b="1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485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Le competenze e la cura delle reti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995A3D8-4A34-4872-B090-E39D023E1551}"/>
              </a:ext>
            </a:extLst>
          </p:cNvPr>
          <p:cNvSpPr>
            <a:spLocks noGrp="1"/>
          </p:cNvSpPr>
          <p:nvPr/>
        </p:nvSpPr>
        <p:spPr>
          <a:xfrm>
            <a:off x="1891570" y="1809750"/>
            <a:ext cx="17304639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775" b="0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31F20"/>
                </a:solidFill>
                <a:latin typeface="Arial"/>
                <a:ea typeface="Arial"/>
                <a:cs typeface="Arial"/>
              </a:rPr>
              <a:t>Il contributo delle schede 6 e 7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20403" y="3095625"/>
            <a:ext cx="17466469" cy="776287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DFE1A0A2-8CF8-4D3E-8A27-0E945BB3A85B}"/>
              </a:ext>
            </a:extLst>
          </p:cNvPr>
          <p:cNvSpPr>
            <a:spLocks noGrp="1"/>
          </p:cNvSpPr>
          <p:nvPr/>
        </p:nvSpPr>
        <p:spPr>
          <a:xfrm>
            <a:off x="18716625" y="1095375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725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507831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F7BED38-917B-4D9C-AC53-518C18458C82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5C4F42A-5C93-4392-BD91-8ED6FABAB730}"/>
              </a:ext>
            </a:extLst>
          </p:cNvPr>
          <p:cNvSpPr>
            <a:spLocks noGrp="1"/>
          </p:cNvSpPr>
          <p:nvPr/>
        </p:nvSpPr>
        <p:spPr>
          <a:xfrm>
            <a:off x="1891570" y="609600"/>
            <a:ext cx="17304639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4850" b="1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485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Le connessioni del Centro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02F0C3F-26EE-41EE-9C5E-B06D0290ECC1}"/>
              </a:ext>
            </a:extLst>
          </p:cNvPr>
          <p:cNvSpPr>
            <a:spLocks noGrp="1"/>
          </p:cNvSpPr>
          <p:nvPr/>
        </p:nvSpPr>
        <p:spPr>
          <a:xfrm>
            <a:off x="1891570" y="1809750"/>
            <a:ext cx="17304639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775" b="0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31F20"/>
                </a:solidFill>
                <a:latin typeface="Arial"/>
                <a:ea typeface="Arial"/>
                <a:cs typeface="Arial"/>
              </a:rPr>
              <a:t>Il filo comune è la vita quotidiana delle famiglie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20403" y="3095625"/>
            <a:ext cx="17466469" cy="776287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B4C575B6-7A42-4046-96C8-DBE0862C7BA8}"/>
              </a:ext>
            </a:extLst>
          </p:cNvPr>
          <p:cNvSpPr>
            <a:spLocks noGrp="1"/>
          </p:cNvSpPr>
          <p:nvPr/>
        </p:nvSpPr>
        <p:spPr>
          <a:xfrm>
            <a:off x="18716625" y="1095375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725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507831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F7BED38-917B-4D9C-AC53-518C18458C82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0453E08-CC54-408E-85C6-D1E56FC52634}"/>
              </a:ext>
            </a:extLst>
          </p:cNvPr>
          <p:cNvSpPr>
            <a:spLocks noGrp="1"/>
          </p:cNvSpPr>
          <p:nvPr/>
        </p:nvSpPr>
        <p:spPr>
          <a:xfrm>
            <a:off x="1891570" y="609600"/>
            <a:ext cx="17304639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4850" b="1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485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La sussidiarietà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E0B6EE5-600D-4373-BE67-6FBF878AAC45}"/>
              </a:ext>
            </a:extLst>
          </p:cNvPr>
          <p:cNvSpPr>
            <a:spLocks noGrp="1"/>
          </p:cNvSpPr>
          <p:nvPr/>
        </p:nvSpPr>
        <p:spPr>
          <a:xfrm>
            <a:off x="1891570" y="1809750"/>
            <a:ext cx="17304639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775" b="0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31F20"/>
                </a:solidFill>
                <a:latin typeface="Arial"/>
                <a:ea typeface="Arial"/>
                <a:cs typeface="Arial"/>
              </a:rPr>
              <a:t>Il percorso verso le Linee di indirizzo nazionali</a:t>
            </a: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445544" y="3095625"/>
            <a:ext cx="15216188" cy="6762750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E59BAFE6-9B2D-47C0-B666-D257BC459E7C}"/>
              </a:ext>
            </a:extLst>
          </p:cNvPr>
          <p:cNvSpPr>
            <a:spLocks noGrp="1"/>
          </p:cNvSpPr>
          <p:nvPr/>
        </p:nvSpPr>
        <p:spPr>
          <a:xfrm>
            <a:off x="1428750" y="10096500"/>
            <a:ext cx="1724025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2625" b="0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1F20"/>
                </a:solidFill>
                <a:latin typeface="Arial"/>
                <a:ea typeface="Arial"/>
                <a:cs typeface="Arial"/>
              </a:rPr>
              <a:t>Le Linee di indirizzo nazionali si costruiscono a partire dalle esperienze regionali,</a:t>
            </a:r>
          </a:p>
          <a:p>
            <a:pPr>
              <a:buNone/>
              <a:defRPr sz="2625" b="0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1F20"/>
                </a:solidFill>
                <a:latin typeface="Arial"/>
                <a:ea typeface="Arial"/>
                <a:cs typeface="Arial"/>
              </a:rPr>
              <a:t>con riferimenti condivisi capaci di evolvere e rispettare le specificità dei territori.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F7AABC5-225E-43B4-9417-1564E2568BB4}"/>
              </a:ext>
            </a:extLst>
          </p:cNvPr>
          <p:cNvSpPr>
            <a:spLocks noGrp="1"/>
          </p:cNvSpPr>
          <p:nvPr/>
        </p:nvSpPr>
        <p:spPr>
          <a:xfrm>
            <a:off x="18716625" y="1095375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725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507831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F7BED38-917B-4D9C-AC53-518C18458C82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28472AC-86C0-4F1E-A533-67DEE0533133}"/>
              </a:ext>
            </a:extLst>
          </p:cNvPr>
          <p:cNvSpPr>
            <a:spLocks noGrp="1"/>
          </p:cNvSpPr>
          <p:nvPr/>
        </p:nvSpPr>
        <p:spPr>
          <a:xfrm>
            <a:off x="1891570" y="609600"/>
            <a:ext cx="17304639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4850" b="1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4850" b="1">
                <a:solidFill>
                  <a:srgbClr val="231F20"/>
                </a:solidFill>
                <a:latin typeface="Arial"/>
                <a:ea typeface="Arial"/>
                <a:cs typeface="Arial"/>
              </a:rPr>
              <a:t>Verso le Linee di indirizzo nazionali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0432A5A-69E4-4F29-BB0E-7FE82EF4C9F9}"/>
              </a:ext>
            </a:extLst>
          </p:cNvPr>
          <p:cNvSpPr>
            <a:spLocks noGrp="1"/>
          </p:cNvSpPr>
          <p:nvPr/>
        </p:nvSpPr>
        <p:spPr>
          <a:xfrm>
            <a:off x="1891570" y="1809750"/>
            <a:ext cx="17304639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775" b="0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31F20"/>
                </a:solidFill>
                <a:latin typeface="Arial"/>
                <a:ea typeface="Arial"/>
                <a:cs typeface="Arial"/>
              </a:rPr>
              <a:t>Il prossimo passo per i Centri per la famiglia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4AD1716-3A3E-4ECA-9231-D0A540743C9E}"/>
              </a:ext>
            </a:extLst>
          </p:cNvPr>
          <p:cNvSpPr>
            <a:spLocks noGrp="1"/>
          </p:cNvSpPr>
          <p:nvPr/>
        </p:nvSpPr>
        <p:spPr>
          <a:xfrm>
            <a:off x="1891570" y="8810625"/>
            <a:ext cx="17304639" cy="1905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3450" b="0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231F20"/>
                </a:solidFill>
                <a:latin typeface="Arial"/>
                <a:ea typeface="Arial"/>
                <a:cs typeface="Arial"/>
              </a:rPr>
              <a:t>Una costruzione comune per definire un modello unitario</a:t>
            </a:r>
          </a:p>
          <a:p>
            <a:pPr>
              <a:defRPr sz="3450" b="0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231F20"/>
                </a:solidFill>
                <a:latin typeface="Arial"/>
                <a:ea typeface="Arial"/>
                <a:cs typeface="Arial"/>
              </a:rPr>
              <a:t>capace di apprendere, rispettando e valorizzando</a:t>
            </a:r>
          </a:p>
          <a:p>
            <a:pPr>
              <a:defRPr sz="3450" b="0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231F20"/>
                </a:solidFill>
                <a:latin typeface="Arial"/>
                <a:ea typeface="Arial"/>
                <a:cs typeface="Arial"/>
              </a:rPr>
              <a:t>le specificità di ogni territorio.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E78EFBB-16F0-4ED1-A9B2-3E222930034B}"/>
              </a:ext>
            </a:extLst>
          </p:cNvPr>
          <p:cNvSpPr>
            <a:spLocks noGrp="1"/>
          </p:cNvSpPr>
          <p:nvPr/>
        </p:nvSpPr>
        <p:spPr>
          <a:xfrm>
            <a:off x="18716625" y="10953750"/>
            <a:ext cx="571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0">
                <a:solidFill>
                  <a:srgbClr val="231F2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31F20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E119EDE-2346-F68F-8275-EB104A6D9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881" y="3422650"/>
            <a:ext cx="15580659" cy="538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831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706</Words>
  <Application>Microsoft Macintosh PowerPoint</Application>
  <DocSecurity>0</DocSecurity>
  <PresentationFormat>Personalizzato</PresentationFormat>
  <Paragraphs>65</Paragraphs>
  <Slides>13</Slides>
  <Notes>13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Elena Macchioni</cp:lastModifiedBy>
  <cp:revision>1</cp:revision>
  <dcterms:created xsi:type="dcterms:W3CDTF">2026-10-04T14:24:05Z</dcterms:created>
  <dcterms:modified xsi:type="dcterms:W3CDTF">2026-10-04T14:42:36Z</dcterms:modified>
</cp:coreProperties>
</file>