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</p:sldIdLst>
  <p:sldSz cx="20104100" cy="11417300"/>
  <p:notesSz cx="20104100" cy="11417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A2C7"/>
    <a:srgbClr val="4BACC6"/>
    <a:srgbClr val="FCD5B5"/>
    <a:srgbClr val="FFC000"/>
    <a:srgbClr val="92D050"/>
    <a:srgbClr val="F17B00"/>
    <a:srgbClr val="BA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053B23-99B0-450B-9C46-75BBC9FCA88B}" v="4085" dt="2026-10-01T16:29:40.48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91"/>
    <p:restoredTop sz="94626"/>
  </p:normalViewPr>
  <p:slideViewPr>
    <p:cSldViewPr>
      <p:cViewPr varScale="1">
        <p:scale>
          <a:sx n="72" d="100"/>
          <a:sy n="72" d="100"/>
        </p:scale>
        <p:origin x="1320" y="2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F1DCF9D3-8E7F-2CBF-A34F-E0C83D5C6381}"/>
              </a:ext>
            </a:extLst>
          </p:cNvPr>
          <p:cNvSpPr/>
          <p:nvPr userDrawn="1"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C10410DE-02BC-14A3-20F1-2DA1DF5268D0}"/>
              </a:ext>
            </a:extLst>
          </p:cNvPr>
          <p:cNvSpPr/>
          <p:nvPr userDrawn="1"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 descr="$PPTXTitle">
            <a:extLst>
              <a:ext uri="{FF2B5EF4-FFF2-40B4-BE49-F238E27FC236}">
                <a16:creationId xmlns:a16="http://schemas.microsoft.com/office/drawing/2014/main" id="{81709926-BA7F-5F53-0ADA-8B9234FF7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dirty="0"/>
              <a:t>Titolo della presentazione</a:t>
            </a:r>
            <a:endParaRPr dirty="0"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1270DC99-FA8B-1BFE-BB70-D4892A01ECF6}"/>
              </a:ext>
            </a:extLst>
          </p:cNvPr>
          <p:cNvSpPr txBox="1"/>
          <p:nvPr userDrawn="1"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 della presentazione, prima riga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Sottotitolo, seconda riga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5C89F837-6762-BCC1-8250-65FF695F9C7E}"/>
              </a:ext>
            </a:extLst>
          </p:cNvPr>
          <p:cNvSpPr txBox="1"/>
          <p:nvPr userDrawn="1"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bject 9">
            <a:extLst>
              <a:ext uri="{FF2B5EF4-FFF2-40B4-BE49-F238E27FC236}">
                <a16:creationId xmlns:a16="http://schemas.microsoft.com/office/drawing/2014/main" id="{A1C13E01-8258-44DC-3208-01AF828F6628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3" name="object 10">
            <a:extLst>
              <a:ext uri="{FF2B5EF4-FFF2-40B4-BE49-F238E27FC236}">
                <a16:creationId xmlns:a16="http://schemas.microsoft.com/office/drawing/2014/main" id="{5C0FB2A6-051A-886C-4187-696BC7BB1989}"/>
              </a:ext>
            </a:extLst>
          </p:cNvPr>
          <p:cNvSpPr/>
          <p:nvPr userDrawn="1"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55024D49-B24E-6F9B-89E0-3FDBC7E66573}"/>
              </a:ext>
            </a:extLst>
          </p:cNvPr>
          <p:cNvSpPr txBox="1"/>
          <p:nvPr userDrawn="1"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0294D5D3-BBC7-12A3-A2D4-0B6BACEACE13}"/>
              </a:ext>
            </a:extLst>
          </p:cNvPr>
          <p:cNvSpPr txBox="1"/>
          <p:nvPr userDrawn="1"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434ED428-A8FC-520E-626B-ABE06293A559}"/>
              </a:ext>
            </a:extLst>
          </p:cNvPr>
          <p:cNvSpPr txBox="1"/>
          <p:nvPr userDrawn="1"/>
        </p:nvSpPr>
        <p:spPr>
          <a:xfrm>
            <a:off x="2501303" y="5924557"/>
            <a:ext cx="9758680" cy="1740861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/>
                <a:cs typeface="Arial"/>
              </a:rPr>
              <a:t>Relatore/Relatrice</a:t>
            </a:r>
            <a:endParaRPr sz="565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Qualifica</a:t>
            </a:r>
            <a:r>
              <a:rPr lang="it-IT" sz="4800" b="1" spc="-3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4800" dirty="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DF00FF0D-4EAC-D89A-11C1-3113FE37D91B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 descr="$PPTXTitle">
            <a:extLst>
              <a:ext uri="{FF2B5EF4-FFF2-40B4-BE49-F238E27FC236}">
                <a16:creationId xmlns:a16="http://schemas.microsoft.com/office/drawing/2014/main" id="{7FC3CB89-B13D-B48D-BACD-11345AABA6E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D99C67DC-CBC3-A2DE-6644-600CE5C9518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 con immagine o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509249" y="2813051"/>
            <a:ext cx="9594851" cy="8604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CF11AFB8-8016-AF11-3AA9-B5CE74C4B9A8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" descr="$PPTXTitle">
            <a:extLst>
              <a:ext uri="{FF2B5EF4-FFF2-40B4-BE49-F238E27FC236}">
                <a16:creationId xmlns:a16="http://schemas.microsoft.com/office/drawing/2014/main" id="{36B06C68-A02C-95BB-F90E-D17E484F2B4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 con immagine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20CA3C3B-29DD-9F43-B495-757837567C0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8165269" cy="601446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1442" y="739064"/>
            <a:ext cx="10758805" cy="18980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1576" y="4115460"/>
            <a:ext cx="10972165" cy="366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618089"/>
            <a:ext cx="6433312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>
              <a:spcBef>
                <a:spcPts val="120"/>
              </a:spcBef>
            </a:pPr>
            <a:r>
              <a:rPr lang="it-IT" dirty="0" err="1"/>
              <a:t>CpF</a:t>
            </a:r>
            <a:r>
              <a:rPr lang="it-IT" dirty="0"/>
              <a:t> </a:t>
            </a:r>
            <a:r>
              <a:rPr lang="it-IT" dirty="0" err="1"/>
              <a:t>SpazioFamiglia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01302" y="3629227"/>
            <a:ext cx="16618547" cy="1394613"/>
          </a:xfrm>
          <a:prstGeom prst="rect">
            <a:avLst/>
          </a:prstGeom>
        </p:spPr>
        <p:txBody>
          <a:bodyPr vert="horz" wrap="square" lIns="0" tIns="136525" rIns="0" bIns="0" rtlCol="0" anchor="t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Azienda Speciale per i Servizi Sociali- Comune di Montesilvano</a:t>
            </a:r>
            <a:endParaRPr lang="it-IT" dirty="0"/>
          </a:p>
        </p:txBody>
      </p:sp>
      <p:sp>
        <p:nvSpPr>
          <p:cNvPr id="7" name="object 7"/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70ED5F5C-8A42-0910-78FC-C336C233FE8F}"/>
              </a:ext>
            </a:extLst>
          </p:cNvPr>
          <p:cNvSpPr txBox="1"/>
          <p:nvPr/>
        </p:nvSpPr>
        <p:spPr>
          <a:xfrm>
            <a:off x="2501303" y="5924557"/>
            <a:ext cx="9758680" cy="2484655"/>
          </a:xfrm>
          <a:prstGeom prst="rect">
            <a:avLst/>
          </a:prstGeom>
        </p:spPr>
        <p:txBody>
          <a:bodyPr vert="horz" wrap="square" lIns="0" tIns="136525" rIns="0" bIns="0" rtlCol="0" anchor="t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/>
                <a:cs typeface="Arial"/>
              </a:rPr>
              <a:t>Relatrice</a:t>
            </a:r>
            <a:endParaRPr sz="565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spc="-310" dirty="0">
                <a:solidFill>
                  <a:srgbClr val="231F20"/>
                </a:solidFill>
                <a:latin typeface="Arial"/>
                <a:cs typeface="Arial"/>
              </a:rPr>
              <a:t>Dott.ssa Alessandra Paolini</a:t>
            </a: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spc="-310" dirty="0">
                <a:solidFill>
                  <a:srgbClr val="231F20"/>
                </a:solidFill>
                <a:latin typeface="Arial"/>
                <a:cs typeface="Arial"/>
              </a:rPr>
              <a:t>Psicologa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156727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Come nasce </a:t>
            </a:r>
            <a:r>
              <a:rPr lang="it-IT" spc="-250" dirty="0" err="1"/>
              <a:t>SpazioFamiglia</a:t>
            </a:r>
            <a:r>
              <a:rPr lang="it-IT" spc="-250" dirty="0"/>
              <a:t>?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549252" y="3204365"/>
            <a:ext cx="17456874" cy="7478970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algn="just"/>
            <a:r>
              <a:rPr lang="it-IT" sz="4000" b="0" dirty="0" err="1">
                <a:solidFill>
                  <a:schemeClr val="tx1"/>
                </a:solidFill>
              </a:rPr>
              <a:t>SpazioFamiglia</a:t>
            </a:r>
            <a:r>
              <a:rPr lang="it-IT" sz="4000" b="0" dirty="0">
                <a:solidFill>
                  <a:schemeClr val="tx1"/>
                </a:solidFill>
              </a:rPr>
              <a:t> nasce nel 2022 con l'obiettivo, da parte del Comune di Montesilvano, di fornire un presidio di ascolto e vicinanza fondamentale per il supporto, l'orientamento e la tutela dei nuclei familiari presenti sul territorio comunale in risposta alla difficoltà emotive, personali e relazionali emerse durante e post pandemia.</a:t>
            </a:r>
            <a:endParaRPr lang="it-IT" sz="400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000" b="0" dirty="0"/>
          </a:p>
          <a:p>
            <a:pPr>
              <a:spcBef>
                <a:spcPts val="120"/>
              </a:spcBef>
            </a:pPr>
            <a:r>
              <a:rPr lang="it-IT" sz="4000" b="0" dirty="0"/>
              <a:t>LA NOSTRA VISION</a:t>
            </a:r>
          </a:p>
          <a:p>
            <a:pPr marL="685800" indent="-685800"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000" b="0" dirty="0"/>
              <a:t>Promuovere il benessere della famiglia e dei singoli cittadini</a:t>
            </a:r>
            <a:endParaRPr lang="it-IT" sz="4000"/>
          </a:p>
          <a:p>
            <a:pPr marL="685800" indent="-685800"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000" b="0" dirty="0"/>
              <a:t>Intercettare i bisogni emergenti della cittadinanza</a:t>
            </a:r>
          </a:p>
          <a:p>
            <a:pPr marL="685800" indent="-685800"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000" b="0" dirty="0"/>
              <a:t>Superare le fragilità attraverso l'attivazione di servizi e progetti individualizzati</a:t>
            </a:r>
            <a:endParaRPr lang="it-IT" sz="4000"/>
          </a:p>
          <a:p>
            <a:pPr marL="685800" indent="-685800"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000" b="0" dirty="0"/>
              <a:t>Accompagnare ogni persona nel proprio processo di empowerment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97838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900520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I servizi offerti da </a:t>
            </a:r>
            <a:r>
              <a:rPr lang="it-IT" spc="-250" dirty="0" err="1"/>
              <a:t>SpazioFamiglia</a:t>
            </a:r>
          </a:p>
          <a:p>
            <a:pPr marL="12700">
              <a:lnSpc>
                <a:spcPts val="5765"/>
              </a:lnSpc>
            </a:pPr>
            <a:endParaRPr lang="it-IT" sz="485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886781" y="2854372"/>
            <a:ext cx="14351146" cy="8551059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3600" spc="-250" dirty="0">
                <a:solidFill>
                  <a:schemeClr val="tx1"/>
                </a:solidFill>
              </a:rPr>
              <a:t>Direzione e Coordinamento</a:t>
            </a:r>
          </a:p>
          <a:p>
            <a:pPr marL="584200" indent="-571500">
              <a:spcBef>
                <a:spcPts val="120"/>
              </a:spcBef>
              <a:buFont typeface="Arial"/>
              <a:buChar char="•"/>
            </a:pPr>
            <a:r>
              <a:rPr lang="it-IT" sz="3600" spc="-250" dirty="0">
                <a:solidFill>
                  <a:schemeClr val="tx1"/>
                </a:solidFill>
              </a:rPr>
              <a:t>Dott. Eros Donatelli,</a:t>
            </a:r>
            <a:r>
              <a:rPr lang="it-IT" sz="3600" b="0" spc="-250" dirty="0">
                <a:solidFill>
                  <a:schemeClr val="tx1"/>
                </a:solidFill>
              </a:rPr>
              <a:t> Direttore dell'Azienda Speciale per i servizi sociali</a:t>
            </a:r>
          </a:p>
          <a:p>
            <a:pPr marL="584200" indent="-571500">
              <a:spcBef>
                <a:spcPts val="120"/>
              </a:spcBef>
              <a:buFont typeface="Arial"/>
              <a:buChar char="•"/>
            </a:pPr>
            <a:r>
              <a:rPr lang="it-IT" sz="3600" spc="-250" dirty="0">
                <a:solidFill>
                  <a:schemeClr val="tx1"/>
                </a:solidFill>
              </a:rPr>
              <a:t>Dott.ssa Maria Paola Ruggieri,</a:t>
            </a:r>
            <a:r>
              <a:rPr lang="it-IT" sz="3600" b="0" spc="-250" dirty="0">
                <a:solidFill>
                  <a:schemeClr val="tx1"/>
                </a:solidFill>
              </a:rPr>
              <a:t> Coordinatrice </a:t>
            </a:r>
            <a:r>
              <a:rPr lang="it-IT" sz="3600" b="0" spc="-250" dirty="0" err="1">
                <a:solidFill>
                  <a:schemeClr val="tx1"/>
                </a:solidFill>
              </a:rPr>
              <a:t>CpF</a:t>
            </a:r>
            <a:r>
              <a:rPr lang="it-IT" sz="3600" b="0" spc="-250" dirty="0">
                <a:solidFill>
                  <a:schemeClr val="tx1"/>
                </a:solidFill>
              </a:rPr>
              <a:t> (Psicologa) e Responsabile Macrostruttura 3</a:t>
            </a:r>
          </a:p>
          <a:p>
            <a:pPr marL="685800" indent="-685800">
              <a:spcBef>
                <a:spcPts val="120"/>
              </a:spcBef>
              <a:buFont typeface="Arial" panose="020B0604020202020204" pitchFamily="34" charset="0"/>
              <a:buChar char="•"/>
            </a:pPr>
            <a:endParaRPr lang="it-IT" sz="4400" b="0" dirty="0">
              <a:solidFill>
                <a:schemeClr val="tx1"/>
              </a:solidFill>
            </a:endParaRPr>
          </a:p>
          <a:p>
            <a:pPr marL="571500" indent="-571500">
              <a:spcBef>
                <a:spcPts val="120"/>
              </a:spcBef>
              <a:buFont typeface="Arial"/>
              <a:buChar char="•"/>
            </a:pPr>
            <a:r>
              <a:rPr lang="it-IT" sz="3600" dirty="0">
                <a:solidFill>
                  <a:schemeClr val="tx1"/>
                </a:solidFill>
              </a:rPr>
              <a:t>Front office e accoglienza:</a:t>
            </a:r>
            <a:r>
              <a:rPr lang="it-IT" sz="3600" b="0" dirty="0">
                <a:solidFill>
                  <a:schemeClr val="tx1"/>
                </a:solidFill>
              </a:rPr>
              <a:t> servizio di orientamento professionale</a:t>
            </a:r>
            <a:endParaRPr lang="it-IT" sz="3600" dirty="0">
              <a:solidFill>
                <a:schemeClr val="tx1"/>
              </a:solidFill>
            </a:endParaRPr>
          </a:p>
          <a:p>
            <a:pPr marL="571500" indent="-571500">
              <a:spcBef>
                <a:spcPts val="120"/>
              </a:spcBef>
              <a:buFont typeface="Arial"/>
              <a:buChar char="•"/>
            </a:pPr>
            <a:r>
              <a:rPr lang="it-IT" sz="3600" dirty="0">
                <a:solidFill>
                  <a:schemeClr val="tx1"/>
                </a:solidFill>
              </a:rPr>
              <a:t>Sostegno psicologico</a:t>
            </a:r>
            <a:r>
              <a:rPr lang="it-IT" sz="3600" b="0" dirty="0">
                <a:solidFill>
                  <a:schemeClr val="tx1"/>
                </a:solidFill>
              </a:rPr>
              <a:t>: consulenza specialistica orientata al benessere emotivo e relazionale di singoli individui, coppie e famiglie</a:t>
            </a:r>
          </a:p>
          <a:p>
            <a:pPr marL="571500" indent="-571500">
              <a:spcBef>
                <a:spcPts val="120"/>
              </a:spcBef>
              <a:buFont typeface="Arial"/>
              <a:buChar char="•"/>
            </a:pPr>
            <a:r>
              <a:rPr lang="it-IT" sz="3600" dirty="0">
                <a:solidFill>
                  <a:schemeClr val="tx1"/>
                </a:solidFill>
              </a:rPr>
              <a:t>Laboratori "Spazio-studio"</a:t>
            </a:r>
            <a:r>
              <a:rPr lang="it-IT" sz="3600" b="0" dirty="0">
                <a:solidFill>
                  <a:schemeClr val="tx1"/>
                </a:solidFill>
              </a:rPr>
              <a:t>: laboratori didattici e ludico/ricreativi rivolti alla fascia 6/14 anni </a:t>
            </a:r>
            <a:endParaRPr lang="it-IT" sz="3600" dirty="0">
              <a:solidFill>
                <a:schemeClr val="tx1"/>
              </a:solidFill>
            </a:endParaRPr>
          </a:p>
          <a:p>
            <a:pPr marL="571500" indent="-571500">
              <a:spcBef>
                <a:spcPts val="120"/>
              </a:spcBef>
              <a:buFont typeface="Arial"/>
              <a:buChar char="•"/>
            </a:pPr>
            <a:r>
              <a:rPr lang="it-IT" sz="3600" dirty="0">
                <a:solidFill>
                  <a:schemeClr val="tx1"/>
                </a:solidFill>
              </a:rPr>
              <a:t>Mediazione Familiare</a:t>
            </a:r>
            <a:r>
              <a:rPr lang="it-IT" sz="3600" b="0" dirty="0">
                <a:solidFill>
                  <a:schemeClr val="tx1"/>
                </a:solidFill>
              </a:rPr>
              <a:t>: servizio rivolto a coppie genitoriali in fase di separazione per la gestione dei conflitti</a:t>
            </a:r>
            <a:endParaRPr lang="it-IT" sz="3600" dirty="0">
              <a:solidFill>
                <a:schemeClr val="tx1"/>
              </a:solidFill>
            </a:endParaRPr>
          </a:p>
          <a:p>
            <a:pPr marL="571500" indent="-571500">
              <a:spcBef>
                <a:spcPts val="120"/>
              </a:spcBef>
              <a:buFont typeface="Arial"/>
              <a:buChar char="•"/>
            </a:pPr>
            <a:r>
              <a:rPr lang="it-IT" sz="3600" dirty="0">
                <a:solidFill>
                  <a:schemeClr val="tx1"/>
                </a:solidFill>
              </a:rPr>
              <a:t>Campus estivi:</a:t>
            </a:r>
            <a:r>
              <a:rPr lang="it-IT" sz="3600" dirty="0"/>
              <a:t> </a:t>
            </a:r>
            <a:r>
              <a:rPr lang="it-IT" sz="3600" b="0" dirty="0"/>
              <a:t>organizzati nel periodo estivo, rivolti a ragazzi di età compresa tra i 6 e i 13 anni</a:t>
            </a:r>
            <a:endParaRPr lang="it-IT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93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I NUMERI DI SPAZIOFAMIGLIA</a:t>
            </a:r>
            <a:endParaRPr lang="it-IT" dirty="0"/>
          </a:p>
          <a:p>
            <a:pPr marL="12700">
              <a:lnSpc>
                <a:spcPts val="5765"/>
              </a:lnSpc>
            </a:pPr>
            <a:r>
              <a:rPr lang="it-IT" sz="4400" dirty="0"/>
              <a:t>(al 31/12/2025)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794480" y="4355382"/>
            <a:ext cx="8464616" cy="4142160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>
                <a:solidFill>
                  <a:schemeClr val="tx1"/>
                </a:solidFill>
                <a:highlight>
                  <a:srgbClr val="92D050"/>
                </a:highlight>
              </a:rPr>
              <a:t>Front office</a:t>
            </a:r>
          </a:p>
          <a:p>
            <a:pPr marL="571500" indent="-571500">
              <a:spcBef>
                <a:spcPts val="120"/>
              </a:spcBef>
              <a:buFont typeface="Arial"/>
              <a:buChar char="•"/>
            </a:pPr>
            <a:r>
              <a:rPr lang="it-IT" sz="4400" b="0" dirty="0">
                <a:highlight>
                  <a:srgbClr val="FFC000"/>
                </a:highlight>
              </a:rPr>
              <a:t>Consulenze psicologiche</a:t>
            </a:r>
          </a:p>
          <a:p>
            <a:pPr marL="571500" indent="-571500">
              <a:spcBef>
                <a:spcPts val="120"/>
              </a:spcBef>
              <a:buFont typeface="Arial"/>
              <a:buChar char="•"/>
            </a:pPr>
            <a:r>
              <a:rPr lang="it-IT" sz="4400" b="0" dirty="0">
                <a:highlight>
                  <a:srgbClr val="FCD5B5"/>
                </a:highlight>
              </a:rPr>
              <a:t>Laboratori Spazio-studio</a:t>
            </a:r>
          </a:p>
          <a:p>
            <a:pPr marL="571500" indent="-571500">
              <a:spcBef>
                <a:spcPts val="120"/>
              </a:spcBef>
              <a:buFont typeface="Arial"/>
              <a:buChar char="•"/>
            </a:pPr>
            <a:r>
              <a:rPr lang="it-IT" sz="4400" b="0" dirty="0">
                <a:highlight>
                  <a:srgbClr val="4BACC6"/>
                </a:highlight>
              </a:rPr>
              <a:t>Mediazione Familiare</a:t>
            </a:r>
          </a:p>
          <a:p>
            <a:pPr marL="685800" indent="-685800"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>
                <a:highlight>
                  <a:srgbClr val="B3A2C7"/>
                </a:highlight>
              </a:rPr>
              <a:t>Campus estivi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B3A22290-A78C-6440-3EDA-0393A69FC9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797391"/>
              </p:ext>
            </p:extLst>
          </p:nvPr>
        </p:nvGraphicFramePr>
        <p:xfrm>
          <a:off x="10727484" y="3057850"/>
          <a:ext cx="7774362" cy="8105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7181">
                  <a:extLst>
                    <a:ext uri="{9D8B030D-6E8A-4147-A177-3AD203B41FA5}">
                      <a16:colId xmlns:a16="http://schemas.microsoft.com/office/drawing/2014/main" val="1432890547"/>
                    </a:ext>
                  </a:extLst>
                </a:gridCol>
                <a:gridCol w="3887181">
                  <a:extLst>
                    <a:ext uri="{9D8B030D-6E8A-4147-A177-3AD203B41FA5}">
                      <a16:colId xmlns:a16="http://schemas.microsoft.com/office/drawing/2014/main" val="2722922268"/>
                    </a:ext>
                  </a:extLst>
                </a:gridCol>
              </a:tblGrid>
              <a:tr h="1350877">
                <a:tc>
                  <a:txBody>
                    <a:bodyPr/>
                    <a:lstStyle/>
                    <a:p>
                      <a:r>
                        <a:rPr lang="it-IT" sz="32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Accessi al servizio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32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Operatori coinvolti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872846"/>
                  </a:ext>
                </a:extLst>
              </a:tr>
              <a:tr h="1350877">
                <a:tc>
                  <a:txBody>
                    <a:bodyPr/>
                    <a:lstStyle/>
                    <a:p>
                      <a:r>
                        <a:rPr lang="it-IT" sz="2400" dirty="0">
                          <a:latin typeface="Arial"/>
                          <a:cs typeface="Arial"/>
                        </a:rPr>
                        <a:t>710 richieste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400" dirty="0">
                          <a:latin typeface="Arial"/>
                          <a:cs typeface="Arial"/>
                        </a:rPr>
                        <a:t>2 operatori dell'accoglienza</a:t>
                      </a:r>
                    </a:p>
                    <a:p>
                      <a:pPr lvl="0">
                        <a:buNone/>
                      </a:pPr>
                      <a:r>
                        <a:rPr lang="it-IT" sz="2400" dirty="0">
                          <a:latin typeface="Arial"/>
                          <a:cs typeface="Arial"/>
                        </a:rPr>
                        <a:t>1 assistente sociale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0869084"/>
                  </a:ext>
                </a:extLst>
              </a:tr>
              <a:tr h="1350877">
                <a:tc>
                  <a:txBody>
                    <a:bodyPr/>
                    <a:lstStyle/>
                    <a:p>
                      <a:r>
                        <a:rPr lang="it-IT" sz="2400" dirty="0">
                          <a:latin typeface="Arial"/>
                          <a:cs typeface="Arial"/>
                        </a:rPr>
                        <a:t>69 nuclei familiari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400" dirty="0">
                          <a:latin typeface="Arial"/>
                          <a:cs typeface="Arial"/>
                        </a:rPr>
                        <a:t>2 psicologhe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299132"/>
                  </a:ext>
                </a:extLst>
              </a:tr>
              <a:tr h="135087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it-IT" sz="2400" dirty="0">
                          <a:latin typeface="Arial"/>
                          <a:cs typeface="Arial"/>
                        </a:rPr>
                        <a:t>60 ragazzi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it-IT" sz="2400" dirty="0">
                          <a:latin typeface="Arial"/>
                          <a:cs typeface="Arial"/>
                        </a:rPr>
                        <a:t>4 educatori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146715"/>
                  </a:ext>
                </a:extLst>
              </a:tr>
              <a:tr h="1350877">
                <a:tc>
                  <a:txBody>
                    <a:bodyPr/>
                    <a:lstStyle/>
                    <a:p>
                      <a:r>
                        <a:rPr lang="it-IT" sz="2400" dirty="0">
                          <a:latin typeface="Arial"/>
                          <a:cs typeface="Arial"/>
                        </a:rPr>
                        <a:t>16 accessi al servizio</a:t>
                      </a:r>
                    </a:p>
                    <a:p>
                      <a:pPr lvl="0">
                        <a:buNone/>
                      </a:pPr>
                      <a:r>
                        <a:rPr lang="it-IT" sz="2400" dirty="0">
                          <a:latin typeface="Arial"/>
                          <a:cs typeface="Arial"/>
                        </a:rPr>
                        <a:t> 6 coppie familiari prese in carico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400" dirty="0">
                          <a:latin typeface="Arial"/>
                          <a:cs typeface="Arial"/>
                        </a:rPr>
                        <a:t>1 mediatore familiare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426819"/>
                  </a:ext>
                </a:extLst>
              </a:tr>
              <a:tr h="1350877">
                <a:tc>
                  <a:txBody>
                    <a:bodyPr/>
                    <a:lstStyle/>
                    <a:p>
                      <a:r>
                        <a:rPr lang="it-IT" sz="2400" dirty="0">
                          <a:latin typeface="Arial"/>
                          <a:cs typeface="Arial"/>
                        </a:rPr>
                        <a:t>60 ragazzi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400" dirty="0">
                          <a:latin typeface="Arial"/>
                          <a:cs typeface="Arial"/>
                        </a:rPr>
                        <a:t>7 operatori</a:t>
                      </a:r>
                    </a:p>
                    <a:p>
                      <a:pPr lvl="0">
                        <a:buNone/>
                      </a:pPr>
                      <a:endParaRPr lang="it-IT" sz="24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049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0302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257078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 sz="720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037262" y="371403"/>
            <a:ext cx="18893864" cy="1509644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lnSpc>
                <a:spcPts val="5765"/>
              </a:lnSpc>
            </a:pPr>
            <a:r>
              <a:rPr lang="it-IT" sz="6600" dirty="0"/>
              <a:t>INSIEME PER LA FAMIGLIA: IL NOSTRO IMPEGNO</a:t>
            </a: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098D2F86-5820-FB74-C03E-4276E9D791B2}"/>
              </a:ext>
            </a:extLst>
          </p:cNvPr>
          <p:cNvSpPr/>
          <p:nvPr/>
        </p:nvSpPr>
        <p:spPr>
          <a:xfrm>
            <a:off x="0" y="2262808"/>
            <a:ext cx="7736308" cy="9154491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27BA3FF7-7EF4-7D0C-1EAC-D91BC03940D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89623" y="3243326"/>
            <a:ext cx="10807432" cy="6109365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algn="l"/>
            <a:r>
              <a:rPr lang="it-IT" sz="3600" b="0" dirty="0">
                <a:solidFill>
                  <a:schemeClr val="tx1"/>
                </a:solidFill>
              </a:rPr>
              <a:t>Come trasformiamo i nostri valori in azioni quotidiane</a:t>
            </a:r>
            <a:endParaRPr lang="it-IT" sz="36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sz="3600" b="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Font typeface="Arial"/>
              <a:buChar char="•"/>
            </a:pPr>
            <a:r>
              <a:rPr lang="it-IT" sz="3600" b="0" u="sng" dirty="0">
                <a:solidFill>
                  <a:schemeClr val="tx1"/>
                </a:solidFill>
              </a:rPr>
              <a:t>Approccio multidisciplinare</a:t>
            </a:r>
            <a:r>
              <a:rPr lang="it-IT" sz="3600" b="0" dirty="0">
                <a:solidFill>
                  <a:schemeClr val="tx1"/>
                </a:solidFill>
              </a:rPr>
              <a:t>: uniamo professionalità e competenze diverse per accogliere ogni famiglia nella sua complessità e unicità</a:t>
            </a:r>
            <a:endParaRPr lang="it-IT" sz="3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sz="3600" b="0" dirty="0">
              <a:solidFill>
                <a:schemeClr val="tx1"/>
              </a:solidFill>
            </a:endParaRPr>
          </a:p>
          <a:p>
            <a:pPr algn="l">
              <a:buFont typeface="Arial"/>
              <a:buChar char="•"/>
            </a:pPr>
            <a:r>
              <a:rPr lang="it-IT" sz="3600" b="0" u="sng" dirty="0">
                <a:solidFill>
                  <a:schemeClr val="tx1"/>
                </a:solidFill>
              </a:rPr>
              <a:t>Lavoro in rete</a:t>
            </a:r>
            <a:r>
              <a:rPr lang="it-IT" sz="3600" b="0" dirty="0">
                <a:solidFill>
                  <a:schemeClr val="tx1"/>
                </a:solidFill>
              </a:rPr>
              <a:t>: attivazione e coordinamento costante di tutte le risorse e i servizi del territorio</a:t>
            </a:r>
            <a:endParaRPr lang="it-IT" sz="3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it-IT" sz="3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Font typeface="Arial"/>
              <a:buChar char="•"/>
            </a:pPr>
            <a:endParaRPr lang="it-IT" sz="36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l">
              <a:buFont typeface="Arial"/>
              <a:buChar char="•"/>
            </a:pPr>
            <a:endParaRPr lang="it-IT" sz="3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87ADFAD-AC55-161C-CCEA-FFAB01FD0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4614" y="8023479"/>
            <a:ext cx="2649222" cy="26670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1B3BD4F-7227-69F0-8394-4BB3EA372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1588" y="4148331"/>
            <a:ext cx="7941063" cy="428529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EF19332D-F096-2521-4427-5EBBD2E945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7175" y="8752166"/>
            <a:ext cx="4841024" cy="192405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657CFCF5-5F4C-D398-E699-369B7D95EA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48982" y="8232242"/>
            <a:ext cx="2449101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567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126</Words>
  <Application>Microsoft Office PowerPoint</Application>
  <PresentationFormat>Personalizzato</PresentationFormat>
  <Paragraphs>46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Office Theme</vt:lpstr>
      <vt:lpstr>CpF SpazioFamiglia</vt:lpstr>
      <vt:lpstr>Come nasce SpazioFamiglia?</vt:lpstr>
      <vt:lpstr>I servizi offerti da SpazioFamiglia </vt:lpstr>
      <vt:lpstr>I NUMERI DI SPAZIOFAMIGLIA (al 31/12/2025)</vt:lpstr>
      <vt:lpstr>INSIEME PER LA FAMIGLIA: IL NOSTRO IMPEGNO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Haunag</dc:creator>
  <cp:lastModifiedBy>Haunag</cp:lastModifiedBy>
  <cp:revision>504</cp:revision>
  <dcterms:created xsi:type="dcterms:W3CDTF">2026-09-21T14:45:11Z</dcterms:created>
  <dcterms:modified xsi:type="dcterms:W3CDTF">2026-10-01T16:36:01Z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2026-09-18T00:00:00Z</vt:filetime>
  </property>
  <property fmtid="{D5CDD505-2E9C-101B-9397-08002B2CF9AE}" pid="3" name="Creator">
    <vt:lpwstr>QuarkXPress(R) 20.02</vt:lpwstr>
  </property>
  <property fmtid="{D5CDD505-2E9C-101B-9397-08002B2CF9AE}" pid="4" name="LastSaved">
    <vt:filetime>2026-09-21T00:00:00Z</vt:filetime>
  </property>
  <property fmtid="{D5CDD505-2E9C-101B-9397-08002B2CF9AE}" pid="5" name="Producer">
    <vt:lpwstr>QuarkXPress(R) 20.02</vt:lpwstr>
  </property>
  <property fmtid="{D5CDD505-2E9C-101B-9397-08002B2CF9AE}" pid="6" name="XPressPrivate">
    <vt:lpwstr>%%DocumentProcessColors: Cyan Magenta Yellow Black %%EndComments</vt:lpwstr>
  </property>
</Properties>
</file>