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20104100" cy="11417300"/>
  <p:notesSz cx="20104100" cy="11417300"/>
  <p:embeddedFontLst>
    <p:embeddedFont>
      <p:font typeface="Algerian" panose="020F0502020204030204" pitchFamily="82" charset="0"/>
      <p:regular r:id="rId12"/>
    </p:embeddedFont>
    <p:embeddedFont>
      <p:font typeface="Libre Baskerville" panose="020F0502020204030204" pitchFamily="2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90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9" autoAdjust="0"/>
    <p:restoredTop sz="94660"/>
  </p:normalViewPr>
  <p:slideViewPr>
    <p:cSldViewPr snapToGrid="0" showGuides="1">
      <p:cViewPr>
        <p:scale>
          <a:sx n="69" d="100"/>
          <a:sy n="69" d="100"/>
        </p:scale>
        <p:origin x="360" y="-126"/>
      </p:cViewPr>
      <p:guideLst>
        <p:guide orient="horz" pos="2903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56275"/>
            <a:ext cx="13403400" cy="4281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2010400" y="5423200"/>
            <a:ext cx="16083275" cy="5137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:notes"/>
          <p:cNvSpPr txBox="1">
            <a:spLocks noGrp="1"/>
          </p:cNvSpPr>
          <p:nvPr>
            <p:ph type="body" idx="1"/>
          </p:nvPr>
        </p:nvSpPr>
        <p:spPr>
          <a:xfrm>
            <a:off x="2010400" y="5423200"/>
            <a:ext cx="16083275" cy="5137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56275"/>
            <a:ext cx="13403400" cy="4281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:notes"/>
          <p:cNvSpPr txBox="1">
            <a:spLocks noGrp="1"/>
          </p:cNvSpPr>
          <p:nvPr>
            <p:ph type="body" idx="1"/>
          </p:nvPr>
        </p:nvSpPr>
        <p:spPr>
          <a:xfrm>
            <a:off x="2010400" y="5423200"/>
            <a:ext cx="16083275" cy="5137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56275"/>
            <a:ext cx="13403400" cy="4281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:notes"/>
          <p:cNvSpPr txBox="1">
            <a:spLocks noGrp="1"/>
          </p:cNvSpPr>
          <p:nvPr>
            <p:ph type="body" idx="1"/>
          </p:nvPr>
        </p:nvSpPr>
        <p:spPr>
          <a:xfrm>
            <a:off x="2010400" y="5423200"/>
            <a:ext cx="16083275" cy="5137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56275"/>
            <a:ext cx="13403400" cy="4281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h88310028cb940d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56275"/>
            <a:ext cx="13403400" cy="428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h88310028cb940d5_0_0:notes"/>
          <p:cNvSpPr txBox="1">
            <a:spLocks noGrp="1"/>
          </p:cNvSpPr>
          <p:nvPr>
            <p:ph type="body" idx="1"/>
          </p:nvPr>
        </p:nvSpPr>
        <p:spPr>
          <a:xfrm>
            <a:off x="2010400" y="5423200"/>
            <a:ext cx="16083300" cy="51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:notes"/>
          <p:cNvSpPr txBox="1">
            <a:spLocks noGrp="1"/>
          </p:cNvSpPr>
          <p:nvPr>
            <p:ph type="body" idx="1"/>
          </p:nvPr>
        </p:nvSpPr>
        <p:spPr>
          <a:xfrm>
            <a:off x="2010400" y="5423200"/>
            <a:ext cx="16083300" cy="51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56275"/>
            <a:ext cx="13403400" cy="428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:notes"/>
          <p:cNvSpPr txBox="1">
            <a:spLocks noGrp="1"/>
          </p:cNvSpPr>
          <p:nvPr>
            <p:ph type="body" idx="1"/>
          </p:nvPr>
        </p:nvSpPr>
        <p:spPr>
          <a:xfrm>
            <a:off x="2010400" y="5423200"/>
            <a:ext cx="16083275" cy="5137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56275"/>
            <a:ext cx="13403400" cy="4281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:notes"/>
          <p:cNvSpPr txBox="1">
            <a:spLocks noGrp="1"/>
          </p:cNvSpPr>
          <p:nvPr>
            <p:ph type="body" idx="1"/>
          </p:nvPr>
        </p:nvSpPr>
        <p:spPr>
          <a:xfrm>
            <a:off x="2010400" y="5423200"/>
            <a:ext cx="16083300" cy="51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56275"/>
            <a:ext cx="13403400" cy="428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h88310028cb940d5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56275"/>
            <a:ext cx="13403400" cy="4281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h88310028cb940d5_0_8:notes"/>
          <p:cNvSpPr txBox="1">
            <a:spLocks noGrp="1"/>
          </p:cNvSpPr>
          <p:nvPr>
            <p:ph type="body" idx="1"/>
          </p:nvPr>
        </p:nvSpPr>
        <p:spPr>
          <a:xfrm>
            <a:off x="2010400" y="5423200"/>
            <a:ext cx="16083300" cy="51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:notes"/>
          <p:cNvSpPr txBox="1">
            <a:spLocks noGrp="1"/>
          </p:cNvSpPr>
          <p:nvPr>
            <p:ph type="body" idx="1"/>
          </p:nvPr>
        </p:nvSpPr>
        <p:spPr>
          <a:xfrm>
            <a:off x="2010400" y="5423200"/>
            <a:ext cx="16083275" cy="5137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56275"/>
            <a:ext cx="13403400" cy="4281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ina contenuto testuale">
  <p:cSld name="Pagina contenuto testua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 extrusionOk="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10" descr="$PPTXTitle"/>
          <p:cNvSpPr txBox="1">
            <a:spLocks noGrp="1"/>
          </p:cNvSpPr>
          <p:nvPr>
            <p:ph type="title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body" idx="1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pertina">
  <p:cSld name="Copertina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 extrusionOk="0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11"/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 extrusionOk="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11" descr="$PPTXTitle"/>
          <p:cNvSpPr txBox="1"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/>
          <p:nvPr/>
        </p:nvSpPr>
        <p:spPr>
          <a:xfrm>
            <a:off x="2501302" y="3629227"/>
            <a:ext cx="16618547" cy="153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6525" rIns="0" bIns="0" anchor="t" anchorCtr="0">
            <a:spAutoFit/>
          </a:bodyPr>
          <a:lstStyle/>
          <a:p>
            <a:pPr marL="12700" marR="22860" lvl="0" indent="-635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50" b="1">
                <a:solidFill>
                  <a:srgbClr val="231F2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Sottotitolo della presentazione, prima riga</a:t>
            </a:r>
            <a:endParaRPr sz="4850" b="1">
              <a:solidFill>
                <a:srgbClr val="231F2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12700" marR="22860" lvl="0" indent="-635" algn="l" rtl="0">
              <a:lnSpc>
                <a:spcPct val="101000"/>
              </a:lnSpc>
              <a:spcBef>
                <a:spcPts val="1075"/>
              </a:spcBef>
              <a:spcAft>
                <a:spcPts val="0"/>
              </a:spcAft>
              <a:buNone/>
            </a:pPr>
            <a:r>
              <a:rPr lang="en-US" sz="4850" b="1">
                <a:solidFill>
                  <a:srgbClr val="231F2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Sottotitolo, seconda riga</a:t>
            </a:r>
            <a:endParaRPr sz="480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0" name="Google Shape;20;p11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 b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Conferenza nazionale sulla famiglia</a:t>
            </a:r>
            <a:endParaRPr sz="2450"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1397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17B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Ottobre - Dicembre 2026</a:t>
            </a:r>
            <a:endParaRPr sz="2200">
              <a:solidFill>
                <a:srgbClr val="F17B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1" name="Google Shape;21;p1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1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 extrusionOk="0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 b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Presidenza del Consiglio dei Ministri Dipartimento per le politiche della famiglia</a:t>
            </a:r>
            <a:endParaRPr sz="2450"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4" name="Google Shape;24;p11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I Centri per la famiglia</a:t>
            </a:r>
            <a:endParaRPr sz="3300"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en-US" sz="285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Milano 8 ottobre 2026</a:t>
            </a:r>
            <a:endParaRPr sz="285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5" name="Google Shape;25;p11"/>
          <p:cNvSpPr txBox="1"/>
          <p:nvPr/>
        </p:nvSpPr>
        <p:spPr>
          <a:xfrm>
            <a:off x="2501303" y="5924557"/>
            <a:ext cx="9758680" cy="174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6525" rIns="0" bIns="0" anchor="t" anchorCtr="0">
            <a:spAutoFit/>
          </a:bodyPr>
          <a:lstStyle/>
          <a:p>
            <a:pPr marL="1270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50" b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Relatore/Relatrice</a:t>
            </a:r>
            <a:endParaRPr sz="565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12700" marR="777240" lvl="0" indent="-635" algn="l" rtl="0">
              <a:lnSpc>
                <a:spcPct val="116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231F2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Qualifica </a:t>
            </a:r>
            <a:endParaRPr sz="480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ina contenuto testuale con immagine o grafico">
  <p:cSld name="Pagina contenuto testuale con immagine o grafic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"/>
          <p:cNvSpPr txBox="1">
            <a:spLocks noGrp="1"/>
          </p:cNvSpPr>
          <p:nvPr>
            <p:ph type="body" idx="1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 extrusionOk="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12" descr="$PPTXTitle"/>
          <p:cNvSpPr txBox="1">
            <a:spLocks noGrp="1"/>
          </p:cNvSpPr>
          <p:nvPr>
            <p:ph type="title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body" idx="2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>
            <a:spLocks noGrp="1"/>
          </p:cNvSpPr>
          <p:nvPr>
            <p:ph type="dt" idx="10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ftr" idx="11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sldNum" idx="12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0" b="1" i="0" u="none" strike="noStrike" cap="none">
                <a:solidFill>
                  <a:srgbClr val="231F2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ftr" idx="11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dt" idx="10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 extrusionOk="0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1"/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 extrusionOk="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1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501182" y="2492394"/>
            <a:ext cx="143676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Algerian" panose="04020705040A02060702"/>
                <a:ea typeface="Algerian" panose="04020705040A02060702"/>
                <a:cs typeface="Algerian" panose="04020705040A02060702"/>
                <a:sym typeface="Algerian" panose="04020705040A02060702"/>
              </a:rPr>
              <a:t>SPAZIO 099</a:t>
            </a:r>
            <a:endParaRPr>
              <a:solidFill>
                <a:schemeClr val="dk1"/>
              </a:solidFill>
              <a:latin typeface="Algerian" panose="04020705040A02060702"/>
              <a:ea typeface="Algerian" panose="04020705040A02060702"/>
              <a:cs typeface="Algerian" panose="04020705040A02060702"/>
              <a:sym typeface="Algerian" panose="04020705040A02060702"/>
            </a:endParaRPr>
          </a:p>
        </p:txBody>
      </p:sp>
      <p:sp>
        <p:nvSpPr>
          <p:cNvPr id="42" name="Google Shape;42;p1"/>
          <p:cNvSpPr txBox="1"/>
          <p:nvPr/>
        </p:nvSpPr>
        <p:spPr>
          <a:xfrm>
            <a:off x="2501302" y="3629227"/>
            <a:ext cx="16618500" cy="8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6525" rIns="0" bIns="0" anchor="t" anchorCtr="0">
            <a:spAutoFit/>
          </a:bodyPr>
          <a:lstStyle/>
          <a:p>
            <a:pPr marL="12700" marR="22860" lvl="0" indent="-635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i="1">
                <a:solidFill>
                  <a:schemeClr val="lt1"/>
                </a:solidFill>
                <a:latin typeface="Algerian" panose="04020705040A02060702"/>
                <a:ea typeface="Algerian" panose="04020705040A02060702"/>
                <a:cs typeface="Algerian" panose="04020705040A02060702"/>
                <a:sym typeface="Algerian" panose="04020705040A02060702"/>
              </a:rPr>
              <a:t>IL SERVIZIO SOCIALE E’ AL SERVIZIO DELLA COMUNITA’</a:t>
            </a:r>
            <a:endParaRPr sz="4800" i="1">
              <a:solidFill>
                <a:schemeClr val="lt1"/>
              </a:solidFill>
              <a:latin typeface="Algerian" panose="04020705040A02060702"/>
              <a:ea typeface="Algerian" panose="04020705040A02060702"/>
              <a:cs typeface="Algerian" panose="04020705040A02060702"/>
              <a:sym typeface="Algerian" panose="04020705040A02060702"/>
            </a:endParaRPr>
          </a:p>
        </p:txBody>
      </p:sp>
      <p:sp>
        <p:nvSpPr>
          <p:cNvPr id="43" name="Google Shape;43;p1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 b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Conferenza nazionale sulla famiglia</a:t>
            </a:r>
            <a:endParaRPr sz="2450"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1397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17B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Ottobre - Dicembre 2026</a:t>
            </a:r>
            <a:endParaRPr sz="2200">
              <a:solidFill>
                <a:srgbClr val="F17B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4" name="Google Shape;44;p1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 extrusionOk="0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 b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Presidenza del Consiglio dei Ministri Dipartimento per le politiche della famiglia</a:t>
            </a:r>
            <a:endParaRPr sz="2450"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Google Shape;47;p1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I Centri per la famiglia</a:t>
            </a:r>
            <a:endParaRPr sz="3300"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en-US" sz="285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Milano 8 ottobre 2026</a:t>
            </a:r>
            <a:endParaRPr sz="285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8" name="Google Shape;48;p1"/>
          <p:cNvSpPr txBox="1"/>
          <p:nvPr/>
        </p:nvSpPr>
        <p:spPr>
          <a:xfrm>
            <a:off x="2501265" y="5924550"/>
            <a:ext cx="14787300" cy="26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6525" rIns="0" bIns="0" anchor="t" anchorCtr="0">
            <a:spAutoFit/>
          </a:bodyPr>
          <a:lstStyle/>
          <a:p>
            <a:pPr marL="12700" lvl="0" indent="0" algn="l" rtl="0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dk1"/>
                </a:solidFill>
                <a:latin typeface="Algerian" panose="04020705040A02060702"/>
                <a:ea typeface="Algerian" panose="04020705040A02060702"/>
                <a:cs typeface="Algerian" panose="04020705040A02060702"/>
                <a:sym typeface="Algerian" panose="04020705040A02060702"/>
              </a:rPr>
              <a:t>Relatrice</a:t>
            </a:r>
            <a:endParaRPr sz="4000">
              <a:solidFill>
                <a:schemeClr val="dk1"/>
              </a:solidFill>
              <a:latin typeface="Algerian" panose="04020705040A02060702"/>
              <a:ea typeface="Algerian" panose="04020705040A02060702"/>
              <a:cs typeface="Algerian" panose="04020705040A02060702"/>
              <a:sym typeface="Algerian" panose="04020705040A02060702"/>
            </a:endParaRPr>
          </a:p>
          <a:p>
            <a:pPr marL="12700" marR="777240" lvl="0" indent="-635" algn="l" rtl="0">
              <a:lnSpc>
                <a:spcPct val="139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lgerian" panose="04020705040A02060702"/>
                <a:ea typeface="Algerian" panose="04020705040A02060702"/>
                <a:cs typeface="Algerian" panose="04020705040A02060702"/>
                <a:sym typeface="Algerian" panose="04020705040A02060702"/>
              </a:rPr>
              <a:t>Dott.ssa  Simona  Donati</a:t>
            </a:r>
            <a:endParaRPr sz="4000" b="1">
              <a:solidFill>
                <a:schemeClr val="lt1"/>
              </a:solidFill>
              <a:latin typeface="Algerian" panose="04020705040A02060702"/>
              <a:ea typeface="Algerian" panose="04020705040A02060702"/>
              <a:cs typeface="Algerian" panose="04020705040A02060702"/>
              <a:sym typeface="Algerian" panose="04020705040A02060702"/>
            </a:endParaRPr>
          </a:p>
          <a:p>
            <a:pPr marL="12700" marR="777240" lvl="0" indent="-635" algn="l" rtl="0">
              <a:lnSpc>
                <a:spcPct val="139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Direttore Sociale Dirigente ATS 2 Sanremese</a:t>
            </a:r>
            <a:r>
              <a:rPr lang="en-US" sz="4000" b="1">
                <a:solidFill>
                  <a:schemeClr val="lt1"/>
                </a:solidFill>
                <a:latin typeface="Algerian" panose="04020705040A02060702"/>
                <a:ea typeface="Algerian" panose="04020705040A02060702"/>
                <a:cs typeface="Algerian" panose="04020705040A02060702"/>
                <a:sym typeface="Algerian" panose="04020705040A02060702"/>
              </a:rPr>
              <a:t> </a:t>
            </a:r>
            <a:endParaRPr sz="4000">
              <a:solidFill>
                <a:schemeClr val="lt1"/>
              </a:solidFill>
              <a:latin typeface="Algerian" panose="04020705040A02060702"/>
              <a:ea typeface="Algerian" panose="04020705040A02060702"/>
              <a:cs typeface="Algerian" panose="04020705040A02060702"/>
              <a:sym typeface="Algerian" panose="04020705040A0206070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 extrusionOk="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901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lvl="0" indent="0" algn="ctr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Quadro Generale e Visione Strategica</a:t>
            </a:r>
          </a:p>
          <a:p>
            <a:pPr marL="12700" lvl="0" indent="0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50">
              <a:solidFill>
                <a:schemeClr val="dk1"/>
              </a:solidFill>
            </a:endParaRPr>
          </a:p>
        </p:txBody>
      </p:sp>
      <p:sp>
        <p:nvSpPr>
          <p:cNvPr id="55" name="Google Shape;55;p2"/>
          <p:cNvSpPr txBox="1">
            <a:spLocks noGrp="1"/>
          </p:cNvSpPr>
          <p:nvPr>
            <p:ph type="body" idx="4294967295"/>
          </p:nvPr>
        </p:nvSpPr>
        <p:spPr>
          <a:xfrm>
            <a:off x="1293691" y="3121660"/>
            <a:ext cx="17456874" cy="2553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dk1"/>
                </a:solidFill>
              </a:rPr>
              <a:t>La necessità di evolvere il welfare locale verso un modello preventivo, relazionale e partecipato.</a:t>
            </a:r>
            <a:endParaRPr sz="6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None/>
            </a:pPr>
            <a:endParaRPr sz="4400" b="0">
              <a:solidFill>
                <a:schemeClr val="dk1"/>
              </a:solidFill>
            </a:endParaRPr>
          </a:p>
        </p:txBody>
      </p:sp>
      <p:sp>
        <p:nvSpPr>
          <p:cNvPr id="56" name="Google Shape;56;p2"/>
          <p:cNvSpPr txBox="1"/>
          <p:nvPr/>
        </p:nvSpPr>
        <p:spPr>
          <a:xfrm>
            <a:off x="1370330" y="5480050"/>
            <a:ext cx="16606500" cy="2305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La nostra visione mette al centro la famiglia come risorsa sociale, lavorando sulla prevenzione primaria e sul benessere relazionale di tutto il nucleo.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pic>
        <p:nvPicPr>
          <p:cNvPr id="57" name="Google Shape;57;p2" descr="Logo centro famiglia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783840" y="7421880"/>
            <a:ext cx="14665325" cy="3995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 extrusionOk="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901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lvl="0" indent="0" algn="ctr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Che cos'è lo Spazio 099</a:t>
            </a:r>
          </a:p>
          <a:p>
            <a:pPr marL="12700" lvl="0" indent="0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50">
              <a:solidFill>
                <a:schemeClr val="dk1"/>
              </a:solidFill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5036414" y="8389488"/>
            <a:ext cx="3551905" cy="249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262626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262626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Lo Spazio 099</a:t>
            </a:r>
            <a:r>
              <a:rPr lang="en-US" sz="2800">
                <a:solidFill>
                  <a:srgbClr val="262626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è un presidio fisico nel centro della città di Sanremo.</a:t>
            </a:r>
            <a:r>
              <a:rPr lang="en-US" sz="1200">
                <a:solidFill>
                  <a:srgbClr val="262626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endParaRPr sz="1200">
              <a:solidFill>
                <a:srgbClr val="262626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65" name="Google Shape;65;p3" descr="C:/Users/sdonati/Downloads/Foto_centro_famiglia/52ef9999-f578-4153-b4eb-61b57598b467.JPG52ef9999-f578-4153-b4eb-61b57598b467"/>
          <p:cNvPicPr preferRelativeResize="0"/>
          <p:nvPr/>
        </p:nvPicPr>
        <p:blipFill rotWithShape="1">
          <a:blip r:embed="rId3"/>
          <a:srcRect t="9504" b="9504"/>
          <a:stretch>
            <a:fillRect/>
          </a:stretch>
        </p:blipFill>
        <p:spPr>
          <a:xfrm>
            <a:off x="5464074" y="3030503"/>
            <a:ext cx="3552000" cy="55182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rgbClr val="999999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6" name="Google Shape;66;p3" descr="C:/Users/sdonati/Downloads/Foto_centro_famiglia/6b0aee31-367f-4a34-ab79-2e82c985278e.JPG6b0aee31-367f-4a34-ab79-2e82c985278e"/>
          <p:cNvPicPr preferRelativeResize="0"/>
          <p:nvPr/>
        </p:nvPicPr>
        <p:blipFill rotWithShape="1">
          <a:blip r:embed="rId4"/>
          <a:srcRect l="22792" r="47492"/>
          <a:stretch>
            <a:fillRect/>
          </a:stretch>
        </p:blipFill>
        <p:spPr>
          <a:xfrm>
            <a:off x="12100501" y="3030501"/>
            <a:ext cx="3122400" cy="48507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rgbClr val="999999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7" name="Google Shape;67;p3"/>
          <p:cNvSpPr/>
          <p:nvPr/>
        </p:nvSpPr>
        <p:spPr>
          <a:xfrm>
            <a:off x="10872750" y="7765925"/>
            <a:ext cx="5836500" cy="31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60">
              <a:solidFill>
                <a:srgbClr val="262626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60">
                <a:solidFill>
                  <a:srgbClr val="262626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È un luogo ad accesso </a:t>
            </a:r>
            <a:r>
              <a:rPr lang="en-US" sz="2360" b="1">
                <a:solidFill>
                  <a:srgbClr val="262626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libero e gratuito </a:t>
            </a:r>
            <a:r>
              <a:rPr lang="en-US" sz="2360">
                <a:solidFill>
                  <a:srgbClr val="262626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dove le </a:t>
            </a:r>
            <a:r>
              <a:rPr lang="it-IT" altLang="en-US" sz="2360">
                <a:solidFill>
                  <a:srgbClr val="262626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persone</a:t>
            </a:r>
            <a:r>
              <a:rPr lang="en-US" sz="2360">
                <a:solidFill>
                  <a:srgbClr val="262626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possono entrare senza formalità per trovare ascolto, informazioni e p</a:t>
            </a:r>
            <a:r>
              <a:rPr lang="it-IT" altLang="en-US" sz="2360">
                <a:solidFill>
                  <a:srgbClr val="262626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roporre iniziative da sviluppare insieme</a:t>
            </a:r>
            <a:r>
              <a:rPr lang="en-US" sz="1240">
                <a:solidFill>
                  <a:srgbClr val="262626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.</a:t>
            </a:r>
            <a:endParaRPr sz="1240">
              <a:solidFill>
                <a:srgbClr val="262626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h88310028cb940d5_0_0" descr="Migliora l’aspetto di questa slide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-181588" y="-3121"/>
            <a:ext cx="20461554" cy="11417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"/>
          <p:cNvSpPr/>
          <p:nvPr/>
        </p:nvSpPr>
        <p:spPr>
          <a:xfrm>
            <a:off x="0" y="1"/>
            <a:ext cx="20118157" cy="2809018"/>
          </a:xfrm>
          <a:custGeom>
            <a:avLst/>
            <a:gdLst/>
            <a:ahLst/>
            <a:cxnLst/>
            <a:rect l="l" t="t" r="r" b="b"/>
            <a:pathLst>
              <a:path w="19869785" h="3404870" extrusionOk="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400086" y="984250"/>
            <a:ext cx="173046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lvl="0" indent="0" algn="ctr" rtl="0">
              <a:lnSpc>
                <a:spcPct val="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 tre aree di intervento</a:t>
            </a:r>
            <a:endParaRPr sz="4850">
              <a:solidFill>
                <a:schemeClr val="dk1"/>
              </a:solidFill>
            </a:endParaRPr>
          </a:p>
        </p:txBody>
      </p:sp>
      <p:sp>
        <p:nvSpPr>
          <p:cNvPr id="79" name="Google Shape;79;p5"/>
          <p:cNvSpPr/>
          <p:nvPr/>
        </p:nvSpPr>
        <p:spPr>
          <a:xfrm>
            <a:off x="2731691" y="3602191"/>
            <a:ext cx="4166400" cy="4329300"/>
          </a:xfrm>
          <a:prstGeom prst="trapezoid">
            <a:avLst>
              <a:gd name="adj" fmla="val 25000"/>
            </a:avLst>
          </a:prstGeom>
          <a:solidFill>
            <a:srgbClr val="FFFFFF"/>
          </a:solidFill>
          <a:ln>
            <a:noFill/>
          </a:ln>
          <a:effectLst>
            <a:outerShdw blurRad="127000" dist="38100" dir="2700000" algn="tl" rotWithShape="0">
              <a:srgbClr val="244061">
                <a:alpha val="1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0" name="Google Shape;80;p5"/>
          <p:cNvSpPr txBox="1"/>
          <p:nvPr/>
        </p:nvSpPr>
        <p:spPr>
          <a:xfrm>
            <a:off x="2924594" y="8755138"/>
            <a:ext cx="3780600" cy="14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262626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 prima infanzia e la primissima genitorialità (0-6 anni)</a:t>
            </a:r>
            <a:r>
              <a:rPr lang="en-US" sz="1600">
                <a:solidFill>
                  <a:srgbClr val="262626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endParaRPr sz="1600">
              <a:solidFill>
                <a:srgbClr val="262626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1" name="Google Shape;81;p5"/>
          <p:cNvSpPr txBox="1"/>
          <p:nvPr/>
        </p:nvSpPr>
        <p:spPr>
          <a:xfrm>
            <a:off x="7687114" y="3480904"/>
            <a:ext cx="3780600" cy="14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altLang="en-US" sz="2000" b="1">
                <a:solidFill>
                  <a:srgbClr val="262626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Area 7 - 17 anni</a:t>
            </a:r>
            <a:endParaRPr lang="en-US" sz="2000" b="1">
              <a:solidFill>
                <a:srgbClr val="262626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262626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 prevenzione e il sostegno nei momenti di fragilità o conflitto</a:t>
            </a:r>
            <a:endParaRPr sz="2000" b="1">
              <a:solidFill>
                <a:srgbClr val="262626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2" name="Google Shape;82;p5"/>
          <p:cNvSpPr txBox="1"/>
          <p:nvPr/>
        </p:nvSpPr>
        <p:spPr>
          <a:xfrm>
            <a:off x="12396498" y="8755138"/>
            <a:ext cx="3780600" cy="14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lnSpcReduction="20000"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262626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l'animazione di comunità per stimolare il mutuo aiuto tra </a:t>
            </a:r>
            <a:r>
              <a:rPr lang="it-IT" altLang="en-US" sz="2000" b="1">
                <a:solidFill>
                  <a:srgbClr val="262626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 componeneti delle famiglie nelle varie fasi della vita</a:t>
            </a:r>
          </a:p>
        </p:txBody>
      </p:sp>
      <p:sp>
        <p:nvSpPr>
          <p:cNvPr id="83" name="Google Shape;83;p5"/>
          <p:cNvSpPr/>
          <p:nvPr/>
        </p:nvSpPr>
        <p:spPr>
          <a:xfrm rot="10800000">
            <a:off x="7494293" y="5478143"/>
            <a:ext cx="4166400" cy="4329300"/>
          </a:xfrm>
          <a:prstGeom prst="trapezoid">
            <a:avLst>
              <a:gd name="adj" fmla="val 25000"/>
            </a:avLst>
          </a:prstGeom>
          <a:solidFill>
            <a:srgbClr val="FFFFFF"/>
          </a:solidFill>
          <a:ln>
            <a:noFill/>
          </a:ln>
          <a:effectLst>
            <a:outerShdw blurRad="127000" dist="38100" dir="2700000" algn="tl" rotWithShape="0">
              <a:srgbClr val="632423">
                <a:alpha val="1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4" name="Google Shape;84;p5"/>
          <p:cNvSpPr/>
          <p:nvPr/>
        </p:nvSpPr>
        <p:spPr>
          <a:xfrm>
            <a:off x="12203595" y="3602191"/>
            <a:ext cx="4166400" cy="4329300"/>
          </a:xfrm>
          <a:prstGeom prst="trapezoid">
            <a:avLst>
              <a:gd name="adj" fmla="val 25000"/>
            </a:avLst>
          </a:prstGeom>
          <a:solidFill>
            <a:srgbClr val="FFFFFF"/>
          </a:solidFill>
          <a:ln>
            <a:noFill/>
          </a:ln>
          <a:effectLst>
            <a:outerShdw blurRad="127000" dist="38100" dir="2700000" algn="tl" rotWithShape="0">
              <a:srgbClr val="4F6128">
                <a:alpha val="1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5" name="Google Shape;85;p5" descr="C:/Users/sdonati/Desktop/Sala riunioni Centro Famiglia.pngSala riunioni Centro Famiglia"/>
          <p:cNvPicPr preferRelativeResize="0"/>
          <p:nvPr/>
        </p:nvPicPr>
        <p:blipFill rotWithShape="1">
          <a:blip r:embed="rId3"/>
          <a:srcRect t="26376"/>
          <a:stretch>
            <a:fillRect/>
          </a:stretch>
        </p:blipFill>
        <p:spPr>
          <a:xfrm>
            <a:off x="12740576" y="3984959"/>
            <a:ext cx="3629356" cy="3945856"/>
          </a:xfrm>
          <a:custGeom>
            <a:avLst/>
            <a:gdLst/>
            <a:ahLst/>
            <a:cxnLst/>
            <a:rect l="l" t="t" r="r" b="b"/>
            <a:pathLst>
              <a:path w="3142" h="3416" extrusionOk="0">
                <a:moveTo>
                  <a:pt x="799" y="0"/>
                </a:moveTo>
                <a:lnTo>
                  <a:pt x="2344" y="0"/>
                </a:lnTo>
                <a:lnTo>
                  <a:pt x="3142" y="3416"/>
                </a:lnTo>
                <a:lnTo>
                  <a:pt x="0" y="3416"/>
                </a:lnTo>
                <a:lnTo>
                  <a:pt x="799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86" name="Google Shape;86;p5" descr="C:/Users/sdonati/Downloads/Foto_centro_famiglia/Senza titolo.jpgSenza titolo"/>
          <p:cNvPicPr preferRelativeResize="0"/>
          <p:nvPr/>
        </p:nvPicPr>
        <p:blipFill rotWithShape="1">
          <a:blip r:embed="rId4"/>
          <a:srcRect t="19109" b="19109"/>
          <a:stretch>
            <a:fillRect/>
          </a:stretch>
        </p:blipFill>
        <p:spPr>
          <a:xfrm>
            <a:off x="3320595" y="3986114"/>
            <a:ext cx="3629356" cy="3945856"/>
          </a:xfrm>
          <a:custGeom>
            <a:avLst/>
            <a:gdLst/>
            <a:ahLst/>
            <a:cxnLst/>
            <a:rect l="l" t="t" r="r" b="b"/>
            <a:pathLst>
              <a:path w="3142" h="3416" extrusionOk="0">
                <a:moveTo>
                  <a:pt x="799" y="0"/>
                </a:moveTo>
                <a:lnTo>
                  <a:pt x="2344" y="0"/>
                </a:lnTo>
                <a:lnTo>
                  <a:pt x="3142" y="3416"/>
                </a:lnTo>
                <a:lnTo>
                  <a:pt x="0" y="3416"/>
                </a:lnTo>
                <a:lnTo>
                  <a:pt x="799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87" name="Google Shape;87;p5" descr="C:/Users/sdonati/Downloads/Foto_centro_famiglia/899095ac-675a-45cf-ac91-9df86025da15.JPG899095ac-675a-45cf-ac91-9df86025da15"/>
          <p:cNvPicPr preferRelativeResize="0"/>
          <p:nvPr/>
        </p:nvPicPr>
        <p:blipFill rotWithShape="1">
          <a:blip r:embed="rId5"/>
          <a:srcRect l="27659" r="29855"/>
          <a:stretch>
            <a:fillRect/>
          </a:stretch>
        </p:blipFill>
        <p:spPr>
          <a:xfrm>
            <a:off x="7762196" y="5669838"/>
            <a:ext cx="3629356" cy="3945856"/>
          </a:xfrm>
          <a:custGeom>
            <a:avLst/>
            <a:gdLst/>
            <a:ahLst/>
            <a:cxnLst/>
            <a:rect l="l" t="t" r="r" b="b"/>
            <a:pathLst>
              <a:path w="3142" h="3416" extrusionOk="0">
                <a:moveTo>
                  <a:pt x="0" y="0"/>
                </a:moveTo>
                <a:lnTo>
                  <a:pt x="3142" y="0"/>
                </a:lnTo>
                <a:lnTo>
                  <a:pt x="2343" y="3416"/>
                </a:lnTo>
                <a:lnTo>
                  <a:pt x="798" y="341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88" name="Google Shape;88;p5"/>
          <p:cNvSpPr/>
          <p:nvPr/>
        </p:nvSpPr>
        <p:spPr>
          <a:xfrm>
            <a:off x="4232179" y="7292768"/>
            <a:ext cx="1164300" cy="1164300"/>
          </a:xfrm>
          <a:prstGeom prst="ellipse">
            <a:avLst/>
          </a:prstGeom>
          <a:solidFill>
            <a:schemeClr val="accent1"/>
          </a:solidFill>
          <a:ln w="317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01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13704083" y="7292768"/>
            <a:ext cx="1164300" cy="1164300"/>
          </a:xfrm>
          <a:prstGeom prst="ellipse">
            <a:avLst/>
          </a:prstGeom>
          <a:solidFill>
            <a:schemeClr val="accent3"/>
          </a:solidFill>
          <a:ln w="317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03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90" name="Google Shape;90;p5"/>
          <p:cNvSpPr/>
          <p:nvPr/>
        </p:nvSpPr>
        <p:spPr>
          <a:xfrm>
            <a:off x="8994699" y="4921327"/>
            <a:ext cx="1164300" cy="1164300"/>
          </a:xfrm>
          <a:prstGeom prst="ellipse">
            <a:avLst/>
          </a:prstGeom>
          <a:solidFill>
            <a:schemeClr val="accent2"/>
          </a:solidFill>
          <a:ln w="317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02</a:t>
            </a:r>
            <a:endParaRPr sz="18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 extrusionOk="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6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400086" y="984250"/>
            <a:ext cx="17304608" cy="75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lvl="0" indent="0" algn="ctr" rtl="0">
              <a:lnSpc>
                <a:spcPct val="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 Servizi Offerti</a:t>
            </a:r>
            <a:endParaRPr sz="4850">
              <a:solidFill>
                <a:schemeClr val="dk1"/>
              </a:solidFill>
            </a:endParaRPr>
          </a:p>
        </p:txBody>
      </p:sp>
      <p:sp>
        <p:nvSpPr>
          <p:cNvPr id="97" name="Google Shape;97;p6"/>
          <p:cNvSpPr txBox="1"/>
          <p:nvPr/>
        </p:nvSpPr>
        <p:spPr>
          <a:xfrm>
            <a:off x="892500" y="4608525"/>
            <a:ext cx="11270100" cy="36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7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b="1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Tutti i servizi sono gratuiti: </a:t>
            </a:r>
            <a:endParaRPr sz="3700" b="1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700" b="1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b="1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dallo sportello di primo ascolto e orientamento, alle consulenze psicologiche e pedagogiche individuali, fino ai gruppi di parola tra genitori e</a:t>
            </a:r>
            <a:r>
              <a:rPr lang="it-IT" altLang="en-US" sz="3700" b="1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 i vari laboratori per tutti.</a:t>
            </a:r>
            <a:endParaRPr sz="3700" b="1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98" name="Google Shape;98;p6" descr="Screenshot 2026-10-01 124529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3670100" y="1738625"/>
            <a:ext cx="5660700" cy="952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"/>
          <p:cNvSpPr/>
          <p:nvPr/>
        </p:nvSpPr>
        <p:spPr>
          <a:xfrm>
            <a:off x="0" y="1"/>
            <a:ext cx="20118157" cy="2809018"/>
          </a:xfrm>
          <a:custGeom>
            <a:avLst/>
            <a:gdLst/>
            <a:ahLst/>
            <a:cxnLst/>
            <a:rect l="l" t="t" r="r" b="b"/>
            <a:pathLst>
              <a:path w="19869785" h="3404870" extrusionOk="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7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400086" y="984250"/>
            <a:ext cx="17304600" cy="9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lvl="0" indent="0" algn="ctr" rtl="0">
              <a:lnSpc>
                <a:spcPct val="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Percorso di sviluppo del Centro</a:t>
            </a:r>
            <a:endParaRPr sz="4850">
              <a:solidFill>
                <a:schemeClr val="dk1"/>
              </a:solidFill>
            </a:endParaRPr>
          </a:p>
        </p:txBody>
      </p:sp>
      <p:cxnSp>
        <p:nvCxnSpPr>
          <p:cNvPr id="105" name="Google Shape;105;p7"/>
          <p:cNvCxnSpPr/>
          <p:nvPr/>
        </p:nvCxnSpPr>
        <p:spPr>
          <a:xfrm rot="10800000">
            <a:off x="12917498" y="6189442"/>
            <a:ext cx="2700" cy="3382200"/>
          </a:xfrm>
          <a:prstGeom prst="straightConnector1">
            <a:avLst/>
          </a:prstGeom>
          <a:noFill/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6" name="Google Shape;106;p7"/>
          <p:cNvCxnSpPr/>
          <p:nvPr/>
        </p:nvCxnSpPr>
        <p:spPr>
          <a:xfrm rot="10800000">
            <a:off x="6661815" y="6189442"/>
            <a:ext cx="2700" cy="338220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7" name="Google Shape;107;p7"/>
          <p:cNvCxnSpPr/>
          <p:nvPr/>
        </p:nvCxnSpPr>
        <p:spPr>
          <a:xfrm flipH="1">
            <a:off x="3490319" y="3456637"/>
            <a:ext cx="7200" cy="33822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8" name="Google Shape;108;p7"/>
          <p:cNvCxnSpPr/>
          <p:nvPr/>
        </p:nvCxnSpPr>
        <p:spPr>
          <a:xfrm flipH="1">
            <a:off x="9746002" y="3456637"/>
            <a:ext cx="7200" cy="338220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9" name="Google Shape;109;p7"/>
          <p:cNvSpPr/>
          <p:nvPr/>
        </p:nvSpPr>
        <p:spPr>
          <a:xfrm>
            <a:off x="2585417" y="6168916"/>
            <a:ext cx="15134700" cy="7041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10" name="Google Shape;110;p7"/>
          <p:cNvCxnSpPr/>
          <p:nvPr/>
        </p:nvCxnSpPr>
        <p:spPr>
          <a:xfrm>
            <a:off x="2585417" y="6520409"/>
            <a:ext cx="14811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1" name="Google Shape;111;p7"/>
          <p:cNvSpPr/>
          <p:nvPr/>
        </p:nvSpPr>
        <p:spPr>
          <a:xfrm>
            <a:off x="3497519" y="3456637"/>
            <a:ext cx="666000" cy="711300"/>
          </a:xfrm>
          <a:prstGeom prst="flowChartDelay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01</a:t>
            </a:r>
            <a:endParaRPr sz="1800" b="1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2" name="Google Shape;112;p7"/>
          <p:cNvSpPr/>
          <p:nvPr/>
        </p:nvSpPr>
        <p:spPr>
          <a:xfrm>
            <a:off x="3683499" y="4347382"/>
            <a:ext cx="4851600" cy="14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Siamo partiti dall'analisi dei bisogni </a:t>
            </a:r>
            <a:r>
              <a:rPr lang="it-IT" altLang="en-US" sz="2000" b="1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attraverso l’ascolto di coloro che vivono direttamente le famiglie (pediatra, insegnanti, educatori..)</a:t>
            </a:r>
          </a:p>
        </p:txBody>
      </p:sp>
      <p:sp>
        <p:nvSpPr>
          <p:cNvPr id="113" name="Google Shape;113;p7"/>
          <p:cNvSpPr/>
          <p:nvPr/>
        </p:nvSpPr>
        <p:spPr>
          <a:xfrm>
            <a:off x="3418322" y="6465238"/>
            <a:ext cx="131100" cy="131100"/>
          </a:xfrm>
          <a:prstGeom prst="ellipse">
            <a:avLst/>
          </a:prstGeom>
          <a:solidFill>
            <a:srgbClr val="B7CCE4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4" name="Google Shape;114;p7"/>
          <p:cNvSpPr/>
          <p:nvPr/>
        </p:nvSpPr>
        <p:spPr>
          <a:xfrm>
            <a:off x="6587097" y="6465238"/>
            <a:ext cx="131100" cy="131100"/>
          </a:xfrm>
          <a:prstGeom prst="ellipse">
            <a:avLst/>
          </a:prstGeom>
          <a:solidFill>
            <a:srgbClr val="D99593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5" name="Google Shape;115;p7"/>
          <p:cNvSpPr/>
          <p:nvPr/>
        </p:nvSpPr>
        <p:spPr>
          <a:xfrm>
            <a:off x="6869181" y="7064110"/>
            <a:ext cx="4851600" cy="14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Co-progettato gli interventi</a:t>
            </a:r>
            <a:r>
              <a:rPr lang="it-IT" altLang="en-US" sz="2000" b="1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con il terzo settore </a:t>
            </a:r>
          </a:p>
        </p:txBody>
      </p:sp>
      <p:sp>
        <p:nvSpPr>
          <p:cNvPr id="116" name="Google Shape;116;p7"/>
          <p:cNvSpPr/>
          <p:nvPr/>
        </p:nvSpPr>
        <p:spPr>
          <a:xfrm>
            <a:off x="6680532" y="8852720"/>
            <a:ext cx="666000" cy="711300"/>
          </a:xfrm>
          <a:prstGeom prst="flowChartDelay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02</a:t>
            </a:r>
            <a:endParaRPr sz="1800" b="1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7" name="Google Shape;117;p7"/>
          <p:cNvSpPr/>
          <p:nvPr/>
        </p:nvSpPr>
        <p:spPr>
          <a:xfrm>
            <a:off x="9948080" y="4347382"/>
            <a:ext cx="4851600" cy="14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Aperto la sede nel centro della Città</a:t>
            </a:r>
            <a:r>
              <a:rPr lang="it-IT" altLang="en-US" sz="2000" b="1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in zona comoda all’accesso di tutti e lontana da possibili stigmatizzazioni</a:t>
            </a:r>
          </a:p>
        </p:txBody>
      </p:sp>
      <p:sp>
        <p:nvSpPr>
          <p:cNvPr id="118" name="Google Shape;118;p7"/>
          <p:cNvSpPr/>
          <p:nvPr/>
        </p:nvSpPr>
        <p:spPr>
          <a:xfrm>
            <a:off x="9753202" y="3456637"/>
            <a:ext cx="666000" cy="711300"/>
          </a:xfrm>
          <a:prstGeom prst="flowChartDelay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03</a:t>
            </a:r>
            <a:endParaRPr sz="1800" b="1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9" name="Google Shape;119;p7"/>
          <p:cNvSpPr/>
          <p:nvPr/>
        </p:nvSpPr>
        <p:spPr>
          <a:xfrm>
            <a:off x="9674005" y="6465238"/>
            <a:ext cx="131100" cy="131100"/>
          </a:xfrm>
          <a:prstGeom prst="ellipse">
            <a:avLst/>
          </a:prstGeom>
          <a:solidFill>
            <a:srgbClr val="C2D59B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0" name="Google Shape;120;p7"/>
          <p:cNvSpPr/>
          <p:nvPr/>
        </p:nvSpPr>
        <p:spPr>
          <a:xfrm>
            <a:off x="12842780" y="6465238"/>
            <a:ext cx="131100" cy="131100"/>
          </a:xfrm>
          <a:prstGeom prst="ellipse">
            <a:avLst/>
          </a:prstGeom>
          <a:solidFill>
            <a:srgbClr val="B2A0C7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1" name="Google Shape;121;p7"/>
          <p:cNvSpPr/>
          <p:nvPr/>
        </p:nvSpPr>
        <p:spPr>
          <a:xfrm>
            <a:off x="13124864" y="7064110"/>
            <a:ext cx="4851600" cy="14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altLang="en-US" sz="2000" b="1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costante </a:t>
            </a:r>
            <a:r>
              <a:rPr lang="en-US" sz="2000" b="1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consolida</a:t>
            </a:r>
            <a:r>
              <a:rPr lang="it-IT" altLang="en-US" sz="2000" b="1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mento</a:t>
            </a:r>
            <a:r>
              <a:rPr lang="en-US" sz="2000" b="1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it-IT" altLang="en-US" sz="2000" b="1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del</a:t>
            </a:r>
            <a:r>
              <a:rPr lang="en-US" sz="2000" b="1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 rete con scuole, pediatri e terzo settore</a:t>
            </a:r>
            <a:endParaRPr sz="2000" b="1">
              <a:solidFill>
                <a:srgbClr val="3F3F3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2" name="Google Shape;122;p7"/>
          <p:cNvSpPr/>
          <p:nvPr/>
        </p:nvSpPr>
        <p:spPr>
          <a:xfrm>
            <a:off x="12936214" y="8852720"/>
            <a:ext cx="666000" cy="711300"/>
          </a:xfrm>
          <a:prstGeom prst="flowChartDelay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04</a:t>
            </a:r>
            <a:endParaRPr sz="1800" b="1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h88310028cb940d5_0_8" descr="Migliora l’aspetto di questa slide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-181588" y="-3121"/>
            <a:ext cx="20461554" cy="11417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 extrusionOk="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6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400086" y="984250"/>
            <a:ext cx="17304608" cy="902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lvl="0" indent="0" algn="ctr" rtl="0">
              <a:lnSpc>
                <a:spcPct val="7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altLang="en-US"/>
              <a:t>Grazie per l’attenzione</a:t>
            </a:r>
            <a:endParaRPr lang="it-IT" altLang="en-US" sz="4850">
              <a:solidFill>
                <a:schemeClr val="dk1"/>
              </a:solidFill>
            </a:endParaRPr>
          </a:p>
        </p:txBody>
      </p:sp>
      <p:pic>
        <p:nvPicPr>
          <p:cNvPr id="57" name="Google Shape;57;p2" descr="Logo centro famiglia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6767830" y="9606280"/>
            <a:ext cx="6648450" cy="1811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Video Centro Famiglia - Evento Milano 08_10_2026(1)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47685" y="2813685"/>
            <a:ext cx="3995420" cy="71056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</Words>
  <Application>Microsoft Office PowerPoint</Application>
  <PresentationFormat>Personalizzato</PresentationFormat>
  <Paragraphs>42</Paragraphs>
  <Slides>9</Slides>
  <Notes>9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Algerian</vt:lpstr>
      <vt:lpstr>Calibri</vt:lpstr>
      <vt:lpstr>Libre Baskerville</vt:lpstr>
      <vt:lpstr>Arial</vt:lpstr>
      <vt:lpstr>Office Theme</vt:lpstr>
      <vt:lpstr>SPAZIO 099</vt:lpstr>
      <vt:lpstr>Quadro Generale e Visione Strategica </vt:lpstr>
      <vt:lpstr>Che cos'è lo Spazio 099 </vt:lpstr>
      <vt:lpstr>Presentazione standard di PowerPoint</vt:lpstr>
      <vt:lpstr>Le tre aree di intervento</vt:lpstr>
      <vt:lpstr>I Servizi Offerti</vt:lpstr>
      <vt:lpstr>Percorso di sviluppo del Centro</vt:lpstr>
      <vt:lpstr>Presentazione standard di PowerPoint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SPAZIO 099</dc:title>
  <dc:creator>Haunag</dc:creator>
  <cp:lastModifiedBy>Scimone Federica</cp:lastModifiedBy>
  <cp:revision>4</cp:revision>
  <dcterms:created xsi:type="dcterms:W3CDTF">2026-10-05T08:22:00Z</dcterms:created>
  <dcterms:modified xsi:type="dcterms:W3CDTF">2026-10-05T12:26:27Z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2026-09-18T06:00:00Z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2026-09-21T06:00:00Z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  <property fmtid="{D5CDD505-2E9C-101B-9397-08002B2CF9AE}" pid="7" name="ICV">
    <vt:lpwstr>8CB0F481B01D40AD98EBFDF968EF0061_13</vt:lpwstr>
  </property>
  <property fmtid="{D5CDD505-2E9C-101B-9397-08002B2CF9AE}" pid="8" name="KSOProductBuildVer">
    <vt:lpwstr>1040-12.1.0.28485</vt:lpwstr>
  </property>
</Properties>
</file>