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4" r:id="rId3"/>
    <p:sldId id="257" r:id="rId4"/>
    <p:sldId id="258" r:id="rId5"/>
    <p:sldId id="261" r:id="rId6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/>
    <p:restoredTop sz="94626"/>
  </p:normalViewPr>
  <p:slideViewPr>
    <p:cSldViewPr>
      <p:cViewPr varScale="1">
        <p:scale>
          <a:sx n="63" d="100"/>
          <a:sy n="63" d="100"/>
        </p:scale>
        <p:origin x="121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05205" y="10618089"/>
            <a:ext cx="4623943" cy="2769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35394" y="10618089"/>
            <a:ext cx="6433312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474953" y="10618089"/>
            <a:ext cx="4623943" cy="276999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6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131" y="-27715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5018468" cy="10310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6600" dirty="0"/>
              <a:t>I Centri per la Famiglia in Basilicata</a:t>
            </a:r>
            <a:endParaRPr sz="6600"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Il sistema dei servizi sul territorio regionale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Testimonianza del CPF Comune di Potenza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2" y="5924557"/>
            <a:ext cx="16847148" cy="248465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Relatrici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000" b="1" dirty="0">
                <a:solidFill>
                  <a:srgbClr val="231F20"/>
                </a:solidFill>
                <a:latin typeface="Arial"/>
                <a:cs typeface="Arial"/>
              </a:rPr>
              <a:t>Dott.ssa Angelina Marsicovetere - Regione Basilicata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000" b="1" dirty="0">
                <a:solidFill>
                  <a:srgbClr val="231F20"/>
                </a:solidFill>
                <a:latin typeface="Arial"/>
                <a:cs typeface="Arial"/>
              </a:rPr>
              <a:t>Dott.ssa Rosanna Cafarelli - Referente ente gestore CPF Potenza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4372"/>
            <a:ext cx="20104100" cy="1884759"/>
            <a:chOff x="0" y="0"/>
            <a:chExt cx="4816593" cy="9672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67296"/>
            </a:xfrm>
            <a:custGeom>
              <a:avLst/>
              <a:gdLst/>
              <a:ahLst/>
              <a:cxnLst/>
              <a:rect l="l" t="t" r="r" b="b"/>
              <a:pathLst>
                <a:path w="4816592" h="967296">
                  <a:moveTo>
                    <a:pt x="0" y="0"/>
                  </a:moveTo>
                  <a:lnTo>
                    <a:pt x="4816592" y="0"/>
                  </a:lnTo>
                  <a:lnTo>
                    <a:pt x="4816592" y="967296"/>
                  </a:lnTo>
                  <a:lnTo>
                    <a:pt x="0" y="967296"/>
                  </a:lnTo>
                  <a:close/>
                </a:path>
              </a:pathLst>
            </a:custGeom>
            <a:solidFill>
              <a:srgbClr val="F79B1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1014921"/>
            </a:xfrm>
            <a:prstGeom prst="rect">
              <a:avLst/>
            </a:prstGeom>
          </p:spPr>
          <p:txBody>
            <a:bodyPr lIns="55845" tIns="55845" rIns="55845" bIns="55845" rtlCol="0" anchor="ctr"/>
            <a:lstStyle/>
            <a:p>
              <a:pPr algn="ctr">
                <a:lnSpc>
                  <a:spcPts val="2725"/>
                </a:lnSpc>
              </a:pPr>
              <a:endParaRPr/>
            </a:p>
          </p:txBody>
        </p:sp>
      </p:grpSp>
      <p:pic>
        <p:nvPicPr>
          <p:cNvPr id="6" name="Immagin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071" y="2693035"/>
            <a:ext cx="8136660" cy="7957873"/>
          </a:xfrm>
          <a:prstGeom prst="rect">
            <a:avLst/>
          </a:prstGeom>
        </p:spPr>
      </p:pic>
      <p:pic>
        <p:nvPicPr>
          <p:cNvPr id="7" name="Immagin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901" y="6965156"/>
            <a:ext cx="4774724" cy="39140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50218" y="471566"/>
            <a:ext cx="15803660" cy="97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1"/>
              </a:lnSpc>
              <a:spcBef>
                <a:spcPct val="0"/>
              </a:spcBef>
            </a:pPr>
            <a:r>
              <a:rPr lang="en-US" sz="5936" b="1" dirty="0">
                <a:solidFill>
                  <a:schemeClr val="bg1"/>
                </a:solidFill>
                <a:latin typeface="Ubuntu Bold"/>
                <a:ea typeface="Ubuntu Bold"/>
                <a:cs typeface="Ubuntu Bold"/>
                <a:sym typeface="Ubuntu Bold"/>
              </a:rPr>
              <a:t>GLI AMBITI SOCIO TERRITORIALI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1172739" y="2845027"/>
            <a:ext cx="8544243" cy="3887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767" algn="just">
              <a:lnSpc>
                <a:spcPct val="115000"/>
              </a:lnSpc>
            </a:pPr>
            <a:r>
              <a:rPr lang="it-IT" sz="3078" dirty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L’obiettivo delle ultime programmazioni è stato quello di creare le condizioni per assicurare la presenza dei Centri per la Famiglia nei </a:t>
            </a:r>
            <a:r>
              <a:rPr lang="it-IT" sz="3078" b="1" dirty="0">
                <a:solidFill>
                  <a:srgbClr val="FF0000"/>
                </a:solidFill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nove Ambiti Socio Territoriali </a:t>
            </a:r>
            <a:r>
              <a:rPr lang="it-IT" sz="3078" dirty="0">
                <a:latin typeface="Calibri" panose="020F050202020403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rPr>
              <a:t>della Regione Basilicata. Alcuni Centri sono collocati nei Consultori familiari per assicurare una maggiore capillarità e valorizzare l’integrazione tra area sociale, educativa e sanitaria.</a:t>
            </a:r>
            <a:endParaRPr lang="it-IT" sz="2638" dirty="0">
              <a:latin typeface="Lucida Sans Unicode" panose="020B0602030504020204" pitchFamily="34" charset="0"/>
              <a:ea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3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831851" y="456266"/>
            <a:ext cx="17068799" cy="30239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dirty="0"/>
              <a:t>Do-Dai – Semi di Comunità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 progetto di cura condivisa che ricuce le trame del vivere comune, dalle piazze agli appartamenti privati.</a:t>
            </a:r>
            <a:b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751179" y="2542184"/>
            <a:ext cx="13563600" cy="86613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200" b="0" dirty="0"/>
              <a:t>Progetto 2025–2026, finanziato dal Fondo Politiche della Famiglia, in coprogettazione tra il Comune di Potenza e la Cooperativa "Il Salone dei Rifiutati.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2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La visione: "Do-Dai" richiama, nel suo andirivieni sonoro, il dare-avere di ogni reciprocità. In giapponese indica la terra-base, cioè le fondamenta per lo scambio di beni materiali e immateriali.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32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Le azioni: esplorare, mappare e conoscere quartieri e persone, connettere istituzioni e cittadini, facilitare le relazioni con i Tutor di Quartiere e attivare laboratori e seminari di comunità.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32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Risultati: Banca del Tempo, Biblioteca degli Oggetti e Osservatorio degli Spazi. Il progetto si sviluppa su www.dodai.it, dove si scambia ciò che si possiede con ciò che si sa fare e prende forma presso spazi del Moon e dell’Auser.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8DD26E6-7847-AF7D-5954-FBF0A3882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1191" r="44947" b="-1191"/>
          <a:stretch>
            <a:fillRect/>
          </a:stretch>
        </p:blipFill>
        <p:spPr>
          <a:xfrm>
            <a:off x="14624050" y="3498850"/>
            <a:ext cx="5142205" cy="708137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D71A6B3-91EC-29C7-DC6B-EC80398AA439}"/>
              </a:ext>
            </a:extLst>
          </p:cNvPr>
          <p:cNvSpPr txBox="1"/>
          <p:nvPr/>
        </p:nvSpPr>
        <p:spPr>
          <a:xfrm>
            <a:off x="14791870" y="10529207"/>
            <a:ext cx="5202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MOON-Museo Officina Oggetti Narranti, Potenza.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3150707-96B7-F944-2659-718F27BCD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672" y="3270250"/>
            <a:ext cx="1601389" cy="16013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746250" y="555030"/>
            <a:ext cx="17304608" cy="16850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dirty="0"/>
              <a:t>La metodologia: dal tempo allo spazio </a:t>
            </a:r>
            <a:br>
              <a:rPr lang="it-IT" sz="6000" dirty="0"/>
            </a:br>
            <a:r>
              <a:rPr lang="it-IT" sz="4850" dirty="0">
                <a:solidFill>
                  <a:schemeClr val="tx1"/>
                </a:solidFill>
              </a:rPr>
              <a:t>«Chi perde tempo, guadagna spazio» (Francesco Careri)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8299450" y="2813051"/>
            <a:ext cx="11506200" cy="85767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dirty="0"/>
              <a:t>Il tempo che si scambia diventa uno spazio che si vive: le "piazze" di Do-Dai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2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2800" b="0" dirty="0"/>
              <a:t>Scambiare tempo, competenze e beni permette di creare momenti di relazione e condivisione tra i cittadini nei quartieri della città attraverso laboratori, passeggiate, seminari e formazione.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2800" b="0" dirty="0"/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2800" b="0" dirty="0"/>
              <a:t>Numeri dei partecipanti: 100 laboratori con 2.000 bambini e ragazzi.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2800" b="0" dirty="0"/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2800" b="0" dirty="0"/>
              <a:t>Realtà coinvolte: associazioni, scuole e università, servizi sociali, cooperative, case di accoglienza, casa del volontariato, spazi verdi della città, musei, sale di attesa, stazioni ferroviarie, biblioteche, teatro e parrocchie.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2800" b="0" dirty="0"/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2800" b="0" dirty="0"/>
              <a:t>Pratiche di divulgazione: oltre alla comunicazione ordinaria sui social, pratica delle affissioni affidata a grafici, poeti e scrittori.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28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B13AB38-5F28-DFA0-5C7F-2EA6E52D6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5" t="19264" r="-4481" b="-1966"/>
          <a:stretch>
            <a:fillRect/>
          </a:stretch>
        </p:blipFill>
        <p:spPr>
          <a:xfrm>
            <a:off x="298450" y="3958939"/>
            <a:ext cx="8305800" cy="628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53306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755650" y="17694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7200" spc="-250" dirty="0"/>
              <a:t>Il centro famiglie</a:t>
            </a:r>
            <a:endParaRPr sz="7200"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Cosa faremo: la seconda fase di Do-Dai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6049" y="2667109"/>
            <a:ext cx="11048999" cy="22082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3600" dirty="0"/>
              <a:t>La seconda fase Do-Dai</a:t>
            </a:r>
          </a:p>
          <a:p>
            <a:pPr algn="ctr">
              <a:spcBef>
                <a:spcPts val="120"/>
              </a:spcBef>
            </a:pPr>
            <a:endParaRPr lang="it-IT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lang="it-IT" sz="3600" b="0" dirty="0"/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sz="40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7050" y="3422650"/>
            <a:ext cx="11734800" cy="84792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Sedi diffuse per una comunità stabile: partendo dal centro sociale di </a:t>
            </a:r>
            <a:r>
              <a:rPr kumimoji="0" lang="it-IT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Malvaccaro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lavoreremo in modo diffuso con cooperative, scuole e associazioni (la legacy).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Protagonismo femminile: molti eventi sono stati pensati e realizzati con e per un pubblico femminile.</a:t>
            </a:r>
            <a:endParaRPr lang="it-IT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Interventi socioeducativi e counselling di coppia.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Mediazione familiare e Gruppi di Parola: percorsi con libri, mostre ed eventi.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Consulente «Primi 1000 Giorni»: supporto relazionale, ginnastica del pavimento pelvico ed educazione alla sessualità.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Laboratori ed eventi condivisi tra adulti e bambini.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Bricolage e cura del verde condominiale.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Scambio di letture tra anziani e giovani.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Incontri per un uso responsabile della tecnologia e strumenti di studio.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Giochi di strada ed eventi in piazza.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Incontri per la convivenza con amici a quattro zampe.</a:t>
            </a:r>
          </a:p>
          <a:p>
            <a:pPr marL="457200" indent="-457200" algn="just">
              <a:spcBef>
                <a:spcPts val="120"/>
              </a:spcBef>
              <a:buFont typeface="Arial" panose="020B0604020202020204" pitchFamily="34" charset="0"/>
              <a:buChar char="•"/>
              <a:defRPr/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Nutrizione e fisioterapia: incontri di educazione alimentare e ginnastica dolce a domicilio.</a:t>
            </a:r>
          </a:p>
          <a:p>
            <a:pPr marL="5842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5B07EA7-08E4-A491-D3FE-C73F8CAF962C}"/>
              </a:ext>
            </a:extLst>
          </p:cNvPr>
          <p:cNvSpPr txBox="1"/>
          <p:nvPr/>
        </p:nvSpPr>
        <p:spPr>
          <a:xfrm>
            <a:off x="13252450" y="2667109"/>
            <a:ext cx="6705601" cy="7530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120"/>
              </a:spcBef>
              <a:defRPr/>
            </a:pPr>
            <a:r>
              <a:rPr lang="it-IT" sz="3600" b="1" dirty="0">
                <a:solidFill>
                  <a:schemeClr val="tx1"/>
                </a:solidFill>
              </a:rPr>
              <a:t>Dai Tutori di Quartiere agli Abitanti Relazionali per iniziative lievitanti</a:t>
            </a:r>
            <a:endParaRPr lang="it-IT" sz="3600" b="1" spc="-250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it-IT" sz="2800" dirty="0"/>
              <a:t>Passeggiate urbane di «Cartografia </a:t>
            </a:r>
            <a:r>
              <a:rPr lang="it-IT" sz="2800" dirty="0" err="1"/>
              <a:t>frAgile</a:t>
            </a:r>
            <a:r>
              <a:rPr lang="it-IT" sz="2800" dirty="0"/>
              <a:t>» tra i quartieri per intercettare sempre nuovi bisogni.</a:t>
            </a:r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it-IT" sz="2800" dirty="0"/>
              <a:t>Borse di studio per scuole e università.</a:t>
            </a:r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it-IT" sz="2800" dirty="0"/>
              <a:t>Patti di collaborazione tra comune e cittadini.</a:t>
            </a:r>
          </a:p>
          <a:p>
            <a:pPr marL="342900" lvl="0" indent="-342900" rtl="0">
              <a:buFont typeface="Arial" panose="020B0604020202020204" pitchFamily="34" charset="0"/>
              <a:buChar char="•"/>
            </a:pPr>
            <a:r>
              <a:rPr lang="it-IT" sz="2800" dirty="0"/>
              <a:t>Albo degli ambasciatori del Centro Famiglie.</a:t>
            </a:r>
          </a:p>
          <a:p>
            <a:pPr marL="342900" lvl="0" indent="-342900" rtl="0">
              <a:buFont typeface="Arial" panose="020B0604020202020204" pitchFamily="34" charset="0"/>
              <a:buChar char="•"/>
            </a:pPr>
            <a:endParaRPr lang="it-IT" sz="2800" dirty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2800" dirty="0"/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it-IT" sz="2800" dirty="0"/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660</Words>
  <Application>Microsoft Office PowerPoint</Application>
  <PresentationFormat>Personalizzato</PresentationFormat>
  <Paragraphs>58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Lucida Sans Unicode</vt:lpstr>
      <vt:lpstr>Ubuntu Bold</vt:lpstr>
      <vt:lpstr>Office Theme</vt:lpstr>
      <vt:lpstr>I Centri per la Famiglia in Basilicata</vt:lpstr>
      <vt:lpstr>Presentazione standard di PowerPoint</vt:lpstr>
      <vt:lpstr>Do-Dai – Semi di Comunità Un progetto di cura condivisa che ricuce le trame del vivere comune, dalle piazze agli appartamenti privati. </vt:lpstr>
      <vt:lpstr>La metodologia: dal tempo allo spazio  «Chi perde tempo, guadagna spazio» (Francesco Careri)</vt:lpstr>
      <vt:lpstr>Il centro famiglie Cosa faremo: la seconda fase di Do-Dai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Marsicovetere Angelina</cp:lastModifiedBy>
  <cp:revision>25</cp:revision>
  <dcterms:created xsi:type="dcterms:W3CDTF">2026-09-21T14:45:11Z</dcterms:created>
  <dcterms:modified xsi:type="dcterms:W3CDTF">2026-10-05T13:58:11Z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