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2" r:id="rId4"/>
    <p:sldId id="263" r:id="rId5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FC5490-9AC2-43DD-AEA8-BB9420BC95C7}" v="4889" dt="2026-10-03T13:06:44.96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4626"/>
  </p:normalViewPr>
  <p:slideViewPr>
    <p:cSldViewPr>
      <p:cViewPr varScale="1">
        <p:scale>
          <a:sx n="45" d="100"/>
          <a:sy n="45" d="100"/>
        </p:scale>
        <p:origin x="60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>
              <a:spcBef>
                <a:spcPts val="120"/>
              </a:spcBef>
            </a:pPr>
            <a:r>
              <a:rPr lang="it-IT" dirty="0"/>
              <a:t>Dall'Ascolto al Protagonismo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 anchor="t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Centro per le Famiglie come motore di comunità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Un'esperienza sul campo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432815" y="5702155"/>
            <a:ext cx="18081159" cy="3972241"/>
          </a:xfrm>
          <a:prstGeom prst="rect">
            <a:avLst/>
          </a:prstGeom>
        </p:spPr>
        <p:txBody>
          <a:bodyPr vert="horz" wrap="square" lIns="0" tIns="136525" rIns="0" bIns="0" rtlCol="0" anchor="t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Ass. Soc. Susy Perin </a:t>
            </a: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Centro per le Famiglie Fiume Veneto </a:t>
            </a: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e Azzano Decimo (PN)</a:t>
            </a:r>
            <a:endParaRPr lang="it-IT" dirty="0"/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endParaRPr lang="it-IT" sz="4800" b="1" dirty="0">
              <a:solidFill>
                <a:srgbClr val="231F2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 anchor="t"/>
          <a:lstStyle/>
          <a:p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348217" y="3282217"/>
            <a:ext cx="11647291" cy="5286062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6000" spc="-250" dirty="0"/>
              <a:t>Dalla storia di una mamma all'autonomia organizzativa</a:t>
            </a:r>
          </a:p>
          <a:p>
            <a:pPr marL="685800" indent="-685800">
              <a:spcBef>
                <a:spcPts val="120"/>
              </a:spcBef>
              <a:buFont typeface="Arial"/>
              <a:buChar char="•"/>
            </a:pPr>
            <a:r>
              <a:rPr lang="it-IT" sz="4400" b="0" dirty="0"/>
              <a:t>Ascolto informale e intercettazione del bisogno</a:t>
            </a:r>
          </a:p>
          <a:p>
            <a:pPr marL="685800" indent="-685800">
              <a:spcBef>
                <a:spcPts val="120"/>
              </a:spcBef>
              <a:buFont typeface="Arial"/>
              <a:buChar char="•"/>
            </a:pPr>
            <a:r>
              <a:rPr lang="it-IT" sz="4400" b="0" dirty="0"/>
              <a:t>Dalle proposte alla regia "invisibile"</a:t>
            </a:r>
          </a:p>
          <a:p>
            <a:pPr marL="685800" indent="-685800">
              <a:spcBef>
                <a:spcPts val="120"/>
              </a:spcBef>
              <a:buFont typeface="Arial"/>
              <a:buChar char="•"/>
            </a:pPr>
            <a:r>
              <a:rPr lang="it-IT" sz="4400" b="0" dirty="0"/>
              <a:t>Fiducia e autonomia – affidamento delle chiavi</a:t>
            </a:r>
          </a:p>
        </p:txBody>
      </p:sp>
      <p:pic>
        <p:nvPicPr>
          <p:cNvPr id="10" name="Immagine 9" descr="Immagine che contiene interno, vestiti, muro, persona&#10;&#10;Il contenuto generato dall&amp;#39;IA potrebbe non essere corretto.">
            <a:extLst>
              <a:ext uri="{FF2B5EF4-FFF2-40B4-BE49-F238E27FC236}">
                <a16:creationId xmlns:a16="http://schemas.microsoft.com/office/drawing/2014/main" id="{E5F203C0-3EC2-6046-25C3-7148E74DB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7793" y="4509915"/>
            <a:ext cx="7242694" cy="5913054"/>
          </a:xfrm>
          <a:prstGeom prst="rect">
            <a:avLst/>
          </a:prstGeom>
        </p:spPr>
      </p:pic>
      <p:pic>
        <p:nvPicPr>
          <p:cNvPr id="12" name="Immagine 11" descr="Immagine che contiene vestiti, persona, ragazza, interno&#10;&#10;Il contenuto generato dall&amp;#39;IA potrebbe non essere corretto.">
            <a:extLst>
              <a:ext uri="{FF2B5EF4-FFF2-40B4-BE49-F238E27FC236}">
                <a16:creationId xmlns:a16="http://schemas.microsoft.com/office/drawing/2014/main" id="{E29D583E-D2C4-AB50-5361-0A7AB8260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182" y="7983761"/>
            <a:ext cx="6058550" cy="3266670"/>
          </a:xfrm>
          <a:prstGeom prst="rect">
            <a:avLst/>
          </a:prstGeom>
        </p:spPr>
      </p:pic>
      <p:sp>
        <p:nvSpPr>
          <p:cNvPr id="16" name="object 4">
            <a:extLst>
              <a:ext uri="{FF2B5EF4-FFF2-40B4-BE49-F238E27FC236}">
                <a16:creationId xmlns:a16="http://schemas.microsoft.com/office/drawing/2014/main" id="{2F21A4B9-86FC-A34E-455F-494EAC9651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338780" y="3020897"/>
            <a:ext cx="7065683" cy="1123384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3600" b="0" dirty="0"/>
              <a:t>Primo laboratorio autogestito - Dicembre 2025 </a:t>
            </a:r>
          </a:p>
        </p:txBody>
      </p:sp>
      <p:sp>
        <p:nvSpPr>
          <p:cNvPr id="18" name="object 4">
            <a:extLst>
              <a:ext uri="{FF2B5EF4-FFF2-40B4-BE49-F238E27FC236}">
                <a16:creationId xmlns:a16="http://schemas.microsoft.com/office/drawing/2014/main" id="{970BF58A-ED6F-0D7E-9901-33DA924336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4087" y="9865260"/>
            <a:ext cx="6076056" cy="1123384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3600" b="0" dirty="0"/>
              <a:t>Caffè delle neo-mamme Ottobre 2023</a:t>
            </a:r>
            <a:endParaRPr lang="it-IT" dirty="0"/>
          </a:p>
        </p:txBody>
      </p:sp>
      <p:sp>
        <p:nvSpPr>
          <p:cNvPr id="20" name="object 3" descr="$PPTXTitle">
            <a:extLst>
              <a:ext uri="{FF2B5EF4-FFF2-40B4-BE49-F238E27FC236}">
                <a16:creationId xmlns:a16="http://schemas.microsoft.com/office/drawing/2014/main" id="{160EC1B5-5B31-5A5A-1D6F-3ED94950A27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3012" y="212740"/>
            <a:ext cx="19467127" cy="2154308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regia condivisa come leva di attivazione</a:t>
            </a:r>
            <a:br>
              <a:rPr lang="it-IT" spc="-250" dirty="0"/>
            </a:br>
            <a:r>
              <a:rPr lang="it-IT" sz="4850" spc="-250" dirty="0">
                <a:solidFill>
                  <a:schemeClr val="tx1"/>
                </a:solidFill>
              </a:rPr>
              <a:t>"Cosa possiamo fare insieme?"</a:t>
            </a:r>
          </a:p>
        </p:txBody>
      </p:sp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7C789DB-C13E-35CE-EC71-9E0DBECD9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E21A56F-7671-6AC5-11CB-BF63F3674265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D6A5978F-C95F-0394-EF3E-3041EB67714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2156" y="450850"/>
            <a:ext cx="18844028" cy="1900520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Impatto Intergenerazionale e Rete territoriale</a:t>
            </a:r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Relazioni, prossimità e sostenibilità generativa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A4BA8D8-1CF9-B693-F301-520B67781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15" y="2586203"/>
            <a:ext cx="12123779" cy="9153788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spcBef>
                <a:spcPts val="120"/>
              </a:spcBef>
            </a:pPr>
            <a:endParaRPr lang="it-IT" sz="6000" spc="-250" dirty="0"/>
          </a:p>
          <a:p>
            <a:pPr marL="584200" indent="-571500">
              <a:spcBef>
                <a:spcPts val="120"/>
              </a:spcBef>
              <a:buFont typeface="Arial"/>
              <a:buChar char="•"/>
            </a:pPr>
            <a:r>
              <a:rPr lang="it-IT" sz="4400" dirty="0"/>
              <a:t>Incontro intergenerazionale</a:t>
            </a:r>
            <a:r>
              <a:rPr lang="it-IT" sz="4400" b="0" dirty="0"/>
              <a:t> e giochi condivisi </a:t>
            </a:r>
            <a:endParaRPr lang="it-IT" sz="6000" spc="-250" dirty="0"/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4400" b="0" dirty="0"/>
              <a:t>45+ persone coinvolte stabilmente in ogni incontro</a:t>
            </a: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4400" b="0" dirty="0"/>
              <a:t>Tavolo educativo e tavolo terza età uniti per un </a:t>
            </a:r>
            <a:r>
              <a:rPr lang="it-IT" sz="4400" dirty="0"/>
              <a:t>tavolo di comunità</a:t>
            </a: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4400" b="0" dirty="0"/>
              <a:t>Contaminazione tra comuni</a:t>
            </a: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r>
              <a:rPr lang="it-IT" sz="4400" b="0" dirty="0"/>
              <a:t>Il "passo di lato" del Servizio e il </a:t>
            </a:r>
            <a:r>
              <a:rPr lang="it-IT" sz="4400" dirty="0"/>
              <a:t>protagonismo delle associazioni e dei cittadini</a:t>
            </a:r>
          </a:p>
          <a:p>
            <a:pPr marL="571500" indent="-571500">
              <a:spcBef>
                <a:spcPts val="120"/>
              </a:spcBef>
              <a:buFont typeface="Arial"/>
              <a:buChar char="•"/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sz="4400" b="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FF7F387-186A-155B-903F-A3520E76F45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473569" y="10573708"/>
            <a:ext cx="8165269" cy="569387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3600" b="0" dirty="0"/>
              <a:t>Locandina autorealizzata 03.05.2026</a:t>
            </a:r>
            <a:endParaRPr lang="it-IT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 descr="Immagine che contiene testo, schermata, Pubblicazione, libro&#10;&#10;Il contenuto generato dall&amp;#39;IA potrebbe non essere corretto.">
            <a:extLst>
              <a:ext uri="{FF2B5EF4-FFF2-40B4-BE49-F238E27FC236}">
                <a16:creationId xmlns:a16="http://schemas.microsoft.com/office/drawing/2014/main" id="{C4CE3307-82AF-B5DD-45A4-95A0638BEF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924" y="2859395"/>
            <a:ext cx="5445483" cy="770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25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926D93C-5FBB-DF40-F4E2-2921A50C5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03D151E-335D-E6C9-0CEE-53C3C21EAA20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DB612779-E6DE-1EE6-8129-B7F78C9FB3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2704" y="249372"/>
            <a:ext cx="17304608" cy="2298065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Centro per le Famiglie come spazio di fiducia nelle risorse delle persone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98D0FCE-BBE9-0DC6-3DD0-BFDA90AD64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7910" y="2989005"/>
            <a:ext cx="11024193" cy="5606663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6000" spc="-250" dirty="0"/>
              <a:t>Le relazioni non si erogano: si coltivano, si custodiscono </a:t>
            </a:r>
            <a:endParaRPr lang="it-IT"/>
          </a:p>
          <a:p>
            <a:pPr marL="12700">
              <a:spcBef>
                <a:spcPts val="120"/>
              </a:spcBef>
            </a:pPr>
            <a:r>
              <a:rPr lang="it-IT" sz="6000" spc="-250" dirty="0"/>
              <a:t>e si restituiscono alla comunità. </a:t>
            </a:r>
            <a:endParaRPr lang="it-IT"/>
          </a:p>
          <a:p>
            <a:pPr marL="12700">
              <a:spcBef>
                <a:spcPts val="120"/>
              </a:spcBef>
            </a:pPr>
            <a:endParaRPr lang="it-IT" sz="6000" spc="-250" dirty="0"/>
          </a:p>
          <a:p>
            <a:pPr marL="12700">
              <a:spcBef>
                <a:spcPts val="120"/>
              </a:spcBef>
            </a:pPr>
            <a:endParaRPr lang="it-IT" sz="6000" spc="-250" dirty="0"/>
          </a:p>
          <a:p>
            <a:pPr marL="12700">
              <a:spcBef>
                <a:spcPts val="120"/>
              </a:spcBef>
            </a:pPr>
            <a:endParaRPr lang="it-IT" sz="6000" spc="-25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139A497-5C93-D214-915D-E1D91B05964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942399" y="9621269"/>
            <a:ext cx="8165269" cy="569387"/>
          </a:xfrm>
          <a:prstGeom prst="rect">
            <a:avLst/>
          </a:prstGeom>
        </p:spPr>
        <p:txBody>
          <a:bodyPr vert="horz" wrap="square" lIns="0" tIns="15240" rIns="0" bIns="0" rtlCol="0" anchor="t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3600" b="0" dirty="0"/>
              <a:t>Laboratori intergenerazionali 2026</a:t>
            </a:r>
            <a:endParaRPr lang="it-IT"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 descr="Immagine che contiene vestiti, interno, persona, scena&#10;&#10;Il contenuto generato dall&amp;#39;IA potrebbe non essere corretto.">
            <a:extLst>
              <a:ext uri="{FF2B5EF4-FFF2-40B4-BE49-F238E27FC236}">
                <a16:creationId xmlns:a16="http://schemas.microsoft.com/office/drawing/2014/main" id="{10689709-54BF-8838-FB16-8145A8B07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3206" y="4270602"/>
            <a:ext cx="7297674" cy="5143350"/>
          </a:xfrm>
          <a:prstGeom prst="rect">
            <a:avLst/>
          </a:prstGeom>
        </p:spPr>
      </p:pic>
      <p:pic>
        <p:nvPicPr>
          <p:cNvPr id="11" name="Immagine 10" descr="Immagine che contiene vestiti, persona, sedia, muro&#10;&#10;Il contenuto generato dall&amp;#39;IA potrebbe non essere corretto.">
            <a:extLst>
              <a:ext uri="{FF2B5EF4-FFF2-40B4-BE49-F238E27FC236}">
                <a16:creationId xmlns:a16="http://schemas.microsoft.com/office/drawing/2014/main" id="{5C960D4A-07E4-7035-3852-5467EFE26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67" y="6030521"/>
            <a:ext cx="8672154" cy="492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09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205</Words>
  <Application>Microsoft Office PowerPoint</Application>
  <PresentationFormat>Personalizzato</PresentationFormat>
  <Paragraphs>33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6" baseType="lpstr">
      <vt:lpstr>Arial</vt:lpstr>
      <vt:lpstr>Office Theme</vt:lpstr>
      <vt:lpstr>Dall'Ascolto al Protagonismo</vt:lpstr>
      <vt:lpstr>La regia condivisa come leva di attivazione "Cosa possiamo fare insieme?"</vt:lpstr>
      <vt:lpstr>Impatto Intergenerazionale e Rete territoriale Relazioni, prossimità e sostenibilità generativa</vt:lpstr>
      <vt:lpstr>Centro per le Famiglie come spazio di fiducia nelle risorse delle persone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Chicco Luca</cp:lastModifiedBy>
  <cp:revision>419</cp:revision>
  <dcterms:created xsi:type="dcterms:W3CDTF">2026-09-21T14:45:11Z</dcterms:created>
  <dcterms:modified xsi:type="dcterms:W3CDTF">2026-10-05T13:57:42Z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