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260" r:id="rId4"/>
    <p:sldId id="257" r:id="rId5"/>
    <p:sldId id="304" r:id="rId6"/>
    <p:sldId id="263" r:id="rId7"/>
    <p:sldId id="280" r:id="rId8"/>
    <p:sldId id="264" r:id="rId9"/>
    <p:sldId id="317" r:id="rId10"/>
    <p:sldId id="279" r:id="rId11"/>
    <p:sldId id="300" r:id="rId12"/>
    <p:sldId id="316" r:id="rId13"/>
    <p:sldId id="31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0807B7-144E-4154-B9C9-0E799591E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B0E17C-3067-4267-9EDE-C775514D9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FAE889-B924-42BE-AC81-86604CD3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4428D5-EE6F-4936-ABE8-6E60423E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25416B-041A-49BC-9D93-79ED357F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4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E6483A-DD1C-40C6-911A-1E320210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EC6A13-CC76-4B03-925A-4BBFA2D2F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5EA35D-0658-4897-8000-D67AA013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B42896-4CB7-4E1C-B7AD-C1675211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5A7FAE-761F-43C7-BB8B-2DDF4D78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88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5EBBEDD-D68E-4128-A50C-46F910372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E8DA70-5189-4E46-BCED-A2566F205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CD7C7-189D-470B-8383-96B9D68A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DAA25E-7839-4303-9A87-4836D75C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03D275-9687-458C-92A5-20564401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15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22334B-3068-4315-91B1-F57E7866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DEC408-1837-4304-86E8-D29D79BEE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3A8125-EC2B-4543-94AE-59220E6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07C87D-F74C-4B32-88C3-F8437C3C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EFD430-5AFC-40AC-BF19-D0626A27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81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9186BB-32C5-4D19-86B6-8693F970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A32D1A-D614-4EE1-9260-51FA3AA5F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630730-EB0E-4229-840C-75BDCCEA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1C962-B86A-4FF2-9E09-9A4E6CED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3CC9D8-7EBE-44B6-908C-CF17FF2F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81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1DB25C-12AD-42EF-B220-E050639D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A8463-3CBB-420E-B75F-B5AB28F11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01D96C-86D7-4C83-8AB2-86DE41753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6EE1C2-E82A-4FE5-AEF5-2A7A62DC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CAF0D3-A6B9-4E0E-BD92-F51462FF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0F1712-367A-465B-B7D9-5F1056C1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6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AC842D-C88E-467B-ADB3-381BDD8A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E2CD10-015F-488F-9484-156A77B6B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9CF15E-5A0A-4422-9388-4AE9BA477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099730-2A51-4AF1-8A8D-654076CE9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B7D23DC-D2AA-49CF-A9E1-A0D4497C1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E786F1A-BE20-4748-8295-C159FE2B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0CFEF1-DC84-47AB-81DE-A3A52156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2E926F-7319-4C69-9EFC-CED6B4D6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52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4D3275-0152-4BA1-993F-72CCAD40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599138-C780-4E27-84B6-AC45C3AC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EA6BCF-559A-4B06-8641-43A0AA92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B723A2-7921-416F-A919-B0D7F085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07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C392FF1-DD8E-4854-BF71-1AFA613B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DB3D98-81C9-4D44-BE6F-EE584277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FD88B1-91BB-43A2-8115-E0F33DC6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22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F9319-88CC-4E8F-9048-5301C146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106E3D-2809-446F-9ACD-732A76589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F3CC94-3A3B-4D83-B903-FF52DE6A0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D90C5F-0A4D-46F5-B225-1ED933F6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B43C49-38DA-4989-9353-122B8F09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65FCF3-1747-4970-B3A8-2086E7BC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34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6F3B4B-21EF-4A74-9DD6-A788882D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2CACC04-EAF3-413B-9A29-A28BA10CA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B2168E-96CD-4232-ACA0-60B0A0400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E92111-53C0-4CFE-9199-FC2429EA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FF79A8-0FB9-493C-A689-1E40F76D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A017C-D158-49BA-8A57-2CC75659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7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2B9E43-5B9C-4159-8191-1F1933EF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9E9234-B1AC-4F30-8E6B-82263C2D7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B7699E-CD6C-42F9-9407-2F64E93DE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10756-7A38-4DC3-91BD-10C26C36FB3D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0A3394-C918-4951-892A-61B82D51D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F73DC6-066A-4752-A3A5-8E23B4AB9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AF7D-0556-4398-A4DB-362B79BA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08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AC30E87-E1A8-4DD8-A57B-8802CCB27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381739"/>
            <a:ext cx="10953750" cy="4643022"/>
          </a:xfrm>
        </p:spPr>
        <p:txBody>
          <a:bodyPr>
            <a:normAutofit fontScale="90000"/>
          </a:bodyPr>
          <a:lstStyle/>
          <a:p>
            <a:br>
              <a:rPr lang="it-IT" sz="4800" b="1" i="1" dirty="0"/>
            </a:br>
            <a:br>
              <a:rPr lang="it-IT" sz="4800" b="1" i="1" dirty="0"/>
            </a:br>
            <a:br>
              <a:rPr lang="it-IT" sz="4800" b="1" i="1" dirty="0"/>
            </a:br>
            <a:r>
              <a:rPr lang="it-IT" sz="5600" b="1" i="1" dirty="0"/>
              <a:t>La riforma dell’assistenza agli anziani non autosufficienti: la proposta del Patto</a:t>
            </a:r>
            <a:br>
              <a:rPr lang="it-IT" sz="4800" b="1" i="1" dirty="0"/>
            </a:br>
            <a:br>
              <a:rPr lang="it-IT" b="1" i="1" dirty="0"/>
            </a:br>
            <a:endParaRPr lang="it-IT" sz="4000" u="sng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2954886-534F-4B72-9177-A4C272C12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011" y="3861787"/>
            <a:ext cx="10724225" cy="2929630"/>
          </a:xfrm>
        </p:spPr>
        <p:txBody>
          <a:bodyPr>
            <a:normAutofit/>
          </a:bodyPr>
          <a:lstStyle/>
          <a:p>
            <a:endParaRPr lang="it-IT" sz="3400" b="1" dirty="0"/>
          </a:p>
          <a:p>
            <a:r>
              <a:rPr lang="it-IT" sz="2700" dirty="0"/>
              <a:t>Cristiano Gori</a:t>
            </a:r>
          </a:p>
          <a:p>
            <a:r>
              <a:rPr lang="it-IT" sz="2700" dirty="0"/>
              <a:t>Coordinatore, Patto per un nuovo welfare sulla non autosufficienza </a:t>
            </a:r>
          </a:p>
          <a:p>
            <a:r>
              <a:rPr lang="it-IT" sz="2700" dirty="0"/>
              <a:t>Roma 25 maggio 2022</a:t>
            </a:r>
          </a:p>
          <a:p>
            <a:endParaRPr lang="it-IT" sz="3400" b="1" dirty="0"/>
          </a:p>
          <a:p>
            <a:endParaRPr lang="it-IT" sz="3400" b="1" dirty="0"/>
          </a:p>
          <a:p>
            <a:endParaRPr lang="it-IT" sz="3400" b="1" dirty="0"/>
          </a:p>
        </p:txBody>
      </p:sp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667732AC-01A5-487A-9831-ADFC5AA21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7" y="381741"/>
            <a:ext cx="2079625" cy="1020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853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900085-D5D1-4179-BB8C-006CBBAA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/>
              <a:t>La riforma dell’indennità di accompagnamento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90208-D8BC-42A6-B57F-1C050A2F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/>
              <a:t>L’indennità di accompagnamento viene tramutata nella prestazione universale per la non autosufficienza. Gli attuali beneficiari possono mantenerla oppure optare per la nuova misura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i="1" dirty="0"/>
              <a:t>Accesso</a:t>
            </a:r>
            <a:r>
              <a:rPr lang="it-IT" dirty="0"/>
              <a:t>: esclusivamente secondo il fabbisogno assistenziale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i="1" dirty="0"/>
              <a:t>Importo</a:t>
            </a:r>
            <a:r>
              <a:rPr lang="it-IT" dirty="0"/>
              <a:t>: graduato in base al livello del fabbisogno assistenziale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i="1" dirty="0"/>
              <a:t>Impiego</a:t>
            </a:r>
            <a:r>
              <a:rPr lang="it-IT" dirty="0"/>
              <a:t>: scelta tra </a:t>
            </a:r>
            <a:r>
              <a:rPr lang="it-IT" i="1" dirty="0"/>
              <a:t>contributo economico </a:t>
            </a:r>
            <a:r>
              <a:rPr lang="it-IT" dirty="0"/>
              <a:t>senza vincoli di utilizzo o servizi alla persona (importo maggiorato)</a:t>
            </a:r>
          </a:p>
        </p:txBody>
      </p:sp>
    </p:spTree>
    <p:extLst>
      <p:ext uri="{BB962C8B-B14F-4D97-AF65-F5344CB8AC3E}">
        <p14:creationId xmlns:p14="http://schemas.microsoft.com/office/powerpoint/2010/main" val="47017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F4364-6CCC-4F75-8F24-C34FCC4B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L’impianto di programmazione e governance</a:t>
            </a:r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5301CF5-E088-4FF9-83C3-CF305E246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115920"/>
              </p:ext>
            </p:extLst>
          </p:nvPr>
        </p:nvGraphicFramePr>
        <p:xfrm>
          <a:off x="838200" y="1458595"/>
          <a:ext cx="10515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841915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9256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13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/>
                        <a:t>Integrazione istituzionale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Rete nazionale – Piano nazionale integrato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Rete regionale – Piano regionale integrato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Rete territoriale – Piano territoriale integrato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28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/>
                        <a:t>Integrazione organizzativa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2400" dirty="0"/>
                        <a:t>Piena e strutturale integrazione tra Ambito e Distretto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0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/>
                        <a:t>Integrazione sul caso</a:t>
                      </a:r>
                    </a:p>
                    <a:p>
                      <a:r>
                        <a:rPr lang="it-IT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Interventi integrati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2400" dirty="0"/>
                        <a:t>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85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08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4AB1-12D7-C01E-B607-EABE5452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Una domanda per concludere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03DD42-481D-5250-F42B-EF99AE6A4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Le proposte del Patto sono innovative? </a:t>
            </a:r>
          </a:p>
          <a:p>
            <a:pPr marL="0" indent="0">
              <a:buNone/>
            </a:pPr>
            <a:endParaRPr lang="it-IT" sz="2800" dirty="0"/>
          </a:p>
          <a:p>
            <a:r>
              <a:rPr lang="it-IT" sz="2800" dirty="0"/>
              <a:t>SI’, rispetto alla realtà del welfare italiano</a:t>
            </a:r>
          </a:p>
          <a:p>
            <a:endParaRPr lang="it-IT" sz="2800" dirty="0"/>
          </a:p>
          <a:p>
            <a:r>
              <a:rPr lang="it-IT" sz="2800" dirty="0"/>
              <a:t>NO, rispetto al dibattito tecnico degli ultimi anni (e decenni)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82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203CA-C3B2-DDE7-5CFA-C3B71C62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81F25-C8D4-7606-F4C0-384C1D2D2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4000" b="1" i="1" dirty="0"/>
              <a:t>GRAZIE PER L’ATTENZIONE</a:t>
            </a:r>
          </a:p>
          <a:p>
            <a:pPr marL="0" indent="0" algn="ctr">
              <a:buNone/>
            </a:pPr>
            <a:endParaRPr lang="it-IT" sz="4000" b="1" dirty="0"/>
          </a:p>
          <a:p>
            <a:pPr marL="0" indent="0" algn="ctr">
              <a:buNone/>
            </a:pPr>
            <a:r>
              <a:rPr lang="it-IT" sz="4000" b="1" dirty="0"/>
              <a:t>www.pattononautosufficienza.it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73BE2D76-4E93-13CF-850D-27D30BF09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381741"/>
            <a:ext cx="2933699" cy="1570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050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F4BAC-15F9-4B2C-AB60-C012A50F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Patto e le proposte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1122EA-B010-4629-9FBD-3342068C0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3200" kern="0" dirty="0">
                <a:effectLst/>
                <a:latin typeface="Calibri (corpo)"/>
                <a:ea typeface="Times New Roman" panose="02020603050405020304" pitchFamily="18" charset="0"/>
                <a:cs typeface="Lucida Sans" panose="020B0602030504020204" pitchFamily="34" charset="0"/>
              </a:rPr>
              <a:t>Il Patto per un Nuovo Welfare sulla Non Autosufficienza raggruppa gran parte delle organizzazioni della società civile coinvolte nell’assistenza agli anziani non autosufficienti nel nostro Paese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3200" kern="0" dirty="0">
              <a:effectLst/>
              <a:latin typeface="Calibri (corpo)"/>
              <a:ea typeface="Times New Roman" panose="02020603050405020304" pitchFamily="18" charset="0"/>
              <a:cs typeface="Lucida Sans" panose="020B0602030504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3200" dirty="0"/>
              <a:t>Le proposte sono il frutto di un percorso ampiamente partecipato tra le realtà del Patto </a:t>
            </a:r>
          </a:p>
          <a:p>
            <a:pPr marL="0" indent="0"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75923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0299B57-D84A-452E-86F7-F6D3348A9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u="sng" dirty="0"/>
              <a:t>Il Sistema Nazionale Assistenza Anziani (SNA)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FEB03664-9CEF-4EF5-89F0-033EF99BD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14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50A5E-1947-40BB-9A0F-A6AF9060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/>
              <a:t>Lo SNA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D8A185-B1E0-4C1B-BFA6-F6832158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51668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La riforma introduce il Sistema Nazionale Assistenza Anziani (SNA). Lo SNA comprende l’insieme di tutte le misure a titolarità pubblica dedicate all’assistenza degli anziani (età 65+) non autosufficienti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SNA = interventi sanitari + interventi sociali + prestazioni Inps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Il funzionamento dello SNA si basa sul governo unitario e sulla realizzazione congiunta degli interventi menzionati, che mantengono le titolarità istituzionali attualmente esistenti (siano esse statali, regionali o comunali)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189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E2ED3-FCEA-488D-BBB8-CF7D326A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percorso di anziani e familiari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3AC845C-096B-4ED8-9877-D5297A01A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772626"/>
              </p:ext>
            </p:extLst>
          </p:nvPr>
        </p:nvGraphicFramePr>
        <p:xfrm>
          <a:off x="838200" y="1825624"/>
          <a:ext cx="10515600" cy="441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60">
                  <a:extLst>
                    <a:ext uri="{9D8B030D-6E8A-4147-A177-3AD203B41FA5}">
                      <a16:colId xmlns:a16="http://schemas.microsoft.com/office/drawing/2014/main" val="1823421679"/>
                    </a:ext>
                  </a:extLst>
                </a:gridCol>
                <a:gridCol w="6249140">
                  <a:extLst>
                    <a:ext uri="{9D8B030D-6E8A-4147-A177-3AD203B41FA5}">
                      <a16:colId xmlns:a16="http://schemas.microsoft.com/office/drawing/2014/main" val="2652742481"/>
                    </a:ext>
                  </a:extLst>
                </a:gridCol>
              </a:tblGrid>
              <a:tr h="482570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47659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r>
                        <a:rPr lang="it-IT" sz="2400" b="1" dirty="0"/>
                        <a:t>PUA </a:t>
                      </a:r>
                    </a:p>
                    <a:p>
                      <a:r>
                        <a:rPr lang="it-IT" sz="2400" b="1" dirty="0"/>
                        <a:t>(Punto Unico di Accesso)</a:t>
                      </a:r>
                    </a:p>
                    <a:p>
                      <a:endParaRPr lang="it-IT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Fornisce informazione, orientamento e supporto amministrativo</a:t>
                      </a:r>
                    </a:p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90576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r>
                        <a:rPr lang="it-IT" sz="2400" b="1" dirty="0"/>
                        <a:t>VNB</a:t>
                      </a:r>
                    </a:p>
                    <a:p>
                      <a:r>
                        <a:rPr lang="it-IT" sz="2400" b="1" dirty="0"/>
                        <a:t>(Valutazione Nazionale di Base) </a:t>
                      </a:r>
                    </a:p>
                    <a:p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Valuta l’anziano con uno strumento adeguato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Stabilisce l’accesso allo SNA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Definisce le prestazioni nazionali da ricevere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637986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r>
                        <a:rPr lang="it-IT" sz="2400" b="1" dirty="0"/>
                        <a:t>UVM</a:t>
                      </a:r>
                    </a:p>
                    <a:p>
                      <a:r>
                        <a:rPr lang="it-IT" sz="2400" b="1" dirty="0"/>
                        <a:t>(Unità di Valutazione Multidimensionale)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2400" dirty="0"/>
                        <a:t>(le viene trasmessa la VNB)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Definisce gli interventi locali da ricevere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/>
                        <a:t>Attiva il Progetto assistenziale integrato (</a:t>
                      </a:r>
                      <a:r>
                        <a:rPr lang="it-IT" sz="2400" dirty="0" err="1"/>
                        <a:t>Pai</a:t>
                      </a:r>
                      <a:r>
                        <a:rPr lang="it-IT" sz="2400" dirty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14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807EA-86A4-4C03-A620-1A9DC867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 livelli essenziali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DC3BCD-E9BB-427F-841B-772FDCCB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La riforma deve indicare l’insieme degli interventi a titolarità pubblica rivolti agli anziani non autosufficienti in Italia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Lo SNA si fonda sul finanziamento pubblico dei livelli essenziali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Lo SNA prevede interventi integrati. Comprende i livelli essenziali sociali (LEP) e sanitari (LEA), che vengono definiti ed erogati contestualmente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22096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2ECF5-4244-43B3-9557-FC5506AF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filiera dello SNA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9AC7D-DB21-4215-8789-D7DE88ED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>
            <a:normAutofit/>
          </a:bodyPr>
          <a:lstStyle/>
          <a:p>
            <a:r>
              <a:rPr lang="it-IT" dirty="0"/>
              <a:t>Servizi domiciliari</a:t>
            </a:r>
          </a:p>
          <a:p>
            <a:r>
              <a:rPr lang="it-IT" dirty="0"/>
              <a:t>Soluzioni abitative di servizio </a:t>
            </a:r>
          </a:p>
          <a:p>
            <a:r>
              <a:rPr lang="it-IT" dirty="0"/>
              <a:t>Servizi semiresidenziali</a:t>
            </a:r>
          </a:p>
          <a:p>
            <a:r>
              <a:rPr lang="it-IT" dirty="0"/>
              <a:t>Servizi residenziali </a:t>
            </a:r>
          </a:p>
          <a:p>
            <a:r>
              <a:rPr lang="it-IT" dirty="0"/>
              <a:t>Prestazione universale per la non autosufficienza </a:t>
            </a:r>
          </a:p>
          <a:p>
            <a:r>
              <a:rPr lang="it-IT" dirty="0"/>
              <a:t>(ulteriori) Interventi per le assistenti familiari </a:t>
            </a:r>
          </a:p>
          <a:p>
            <a:r>
              <a:rPr lang="it-IT" dirty="0"/>
              <a:t>Interventi a sostegno dei caregiver familiari </a:t>
            </a:r>
          </a:p>
          <a:p>
            <a:r>
              <a:rPr lang="it-IT" dirty="0"/>
              <a:t>Interventi per gli adulti con disabilità che invecchiano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90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98CB1-D093-4643-BFCF-475C981D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nuova domiciliarità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9A6C68-36FD-4EA3-9A6C-9F71048EC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038"/>
            <a:ext cx="10515600" cy="529109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0400" i="1" dirty="0"/>
              <a:t>Assicurare l’unitarietà della risposta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10400" dirty="0"/>
              <a:t>Interventi integrati tra sanità e sociale, elaborazione del progetto assistenziale integrato (</a:t>
            </a:r>
            <a:r>
              <a:rPr lang="it-IT" sz="10400" dirty="0" err="1"/>
              <a:t>Pai</a:t>
            </a:r>
            <a:r>
              <a:rPr lang="it-IT" sz="10400" dirty="0"/>
              <a:t>) e individuazione del case manager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04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0400" i="1" dirty="0"/>
              <a:t>Offrire un appropriato mix di prestazioni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10400" dirty="0"/>
              <a:t>Innanzitutto, servizi medico-infermieristico-riabilitativi, sostegno all’anziano nelle attività fondamentali della vita quotidiana, affiancamento a caregiver familiari e assistenti familiari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04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0400" i="1" dirty="0"/>
              <a:t>Fornire assistenza per il tempo necessario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10400" dirty="0"/>
              <a:t>Durata della presa in carico adeguata rispetto ai bisogni degli anziani e opportuna intensità degli interventi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281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AE1ED-46A9-72E7-D5E9-13D50715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nuova residenzialità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50C1BF-E07D-B6DD-015A-B45BFEE44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800" i="1" dirty="0"/>
              <a:t>Garantire la qualità degli ambienti di vita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Strutture e spazi con ambienti amichevoli, domestici, familiari, sicuri, che facilitano le normali relazioni di vita e tutelano la privacy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2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800" i="1" dirty="0"/>
              <a:t>Assicurare l’intensità assistenziale necessaria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Una dotazione di personale adeguata alle esigenze degli anziani residenti, con una composizione adatta ai loro diversi profili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2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800" i="1" dirty="0"/>
              <a:t>Definire rette eque e sostenibili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800" dirty="0"/>
              <a:t>Si prevede una revisione delle rette a carico degli anziani nelle strutture residenziali, affinché siano eque e sostenibili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093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635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(corpo)</vt:lpstr>
      <vt:lpstr>Calibri Light</vt:lpstr>
      <vt:lpstr>Tema di Office</vt:lpstr>
      <vt:lpstr>   La riforma dell’assistenza agli anziani non autosufficienti: la proposta del Patto  </vt:lpstr>
      <vt:lpstr>Il Patto e le proposte  </vt:lpstr>
      <vt:lpstr>Il Sistema Nazionale Assistenza Anziani (SNA)</vt:lpstr>
      <vt:lpstr>Lo SNA </vt:lpstr>
      <vt:lpstr>Il percorso di anziani e familiari</vt:lpstr>
      <vt:lpstr>I livelli essenziali </vt:lpstr>
      <vt:lpstr>La filiera dello SNA </vt:lpstr>
      <vt:lpstr>La nuova domiciliarità  </vt:lpstr>
      <vt:lpstr>La nuova residenzialità</vt:lpstr>
      <vt:lpstr>La riforma dell’indennità di accompagnamento</vt:lpstr>
      <vt:lpstr>L’impianto di programmazione e governance</vt:lpstr>
      <vt:lpstr>Una domanda per concludere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Gori, Cristiano</dc:creator>
  <cp:lastModifiedBy>Gori, Cristiano</cp:lastModifiedBy>
  <cp:revision>52</cp:revision>
  <cp:lastPrinted>2022-04-08T08:41:45Z</cp:lastPrinted>
  <dcterms:created xsi:type="dcterms:W3CDTF">2022-03-07T10:51:36Z</dcterms:created>
  <dcterms:modified xsi:type="dcterms:W3CDTF">2022-05-25T07:09:48Z</dcterms:modified>
</cp:coreProperties>
</file>