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70" r:id="rId6"/>
    <p:sldId id="263" r:id="rId7"/>
    <p:sldId id="266" r:id="rId8"/>
    <p:sldId id="267" r:id="rId9"/>
    <p:sldId id="257" r:id="rId10"/>
    <p:sldId id="271" r:id="rId11"/>
    <p:sldId id="264" r:id="rId12"/>
    <p:sldId id="268" r:id="rId13"/>
    <p:sldId id="269" r:id="rId14"/>
    <p:sldId id="272" r:id="rId15"/>
    <p:sldId id="265" r:id="rId16"/>
    <p:sldId id="274" r:id="rId17"/>
    <p:sldId id="258" r:id="rId18"/>
    <p:sldId id="273" r:id="rId19"/>
    <p:sldId id="275" r:id="rId20"/>
    <p:sldId id="276" r:id="rId21"/>
    <p:sldId id="259" r:id="rId22"/>
    <p:sldId id="278" r:id="rId23"/>
    <p:sldId id="279" r:id="rId24"/>
    <p:sldId id="277" r:id="rId25"/>
    <p:sldId id="280" r:id="rId26"/>
    <p:sldId id="281" r:id="rId27"/>
    <p:sldId id="282" r:id="rId28"/>
    <p:sldId id="283" r:id="rId29"/>
    <p:sldId id="292" r:id="rId30"/>
    <p:sldId id="284" r:id="rId31"/>
    <p:sldId id="261" r:id="rId32"/>
    <p:sldId id="285" r:id="rId33"/>
    <p:sldId id="286" r:id="rId34"/>
    <p:sldId id="287" r:id="rId35"/>
    <p:sldId id="289" r:id="rId36"/>
    <p:sldId id="290" r:id="rId37"/>
    <p:sldId id="288" r:id="rId38"/>
  </p:sldIdLst>
  <p:sldSz cx="20104100" cy="11417300"/>
  <p:notesSz cx="20104100" cy="11417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7B00"/>
    <a:srgbClr val="BA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72A4FD-1A77-4251-A586-AC0F38A05F27}" v="197" dt="2026-10-02T11:22:26.129"/>
    <p1510:client id="{D42AA2E7-8E93-496A-8974-7195E62369D1}" v="3" dt="2026-10-02T11:31:41.78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Stile con tema 2 - Color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840" y="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fficio di Piano" userId="1758ca64-e069-4dcd-8f7b-deea5226b2cc" providerId="ADAL" clId="{651BFF2C-7A51-496B-92A4-0CEFA70C83FC}"/>
    <pc:docChg chg="undo redo custSel addSld delSld modSld">
      <pc:chgData name="Ufficio di Piano" userId="1758ca64-e069-4dcd-8f7b-deea5226b2cc" providerId="ADAL" clId="{651BFF2C-7A51-496B-92A4-0CEFA70C83FC}" dt="2026-10-02T11:25:21.710" v="938" actId="47"/>
      <pc:docMkLst>
        <pc:docMk/>
      </pc:docMkLst>
      <pc:sldChg chg="modSp mod">
        <pc:chgData name="Ufficio di Piano" userId="1758ca64-e069-4dcd-8f7b-deea5226b2cc" providerId="ADAL" clId="{651BFF2C-7A51-496B-92A4-0CEFA70C83FC}" dt="2026-10-02T10:58:32.145" v="747" actId="1076"/>
        <pc:sldMkLst>
          <pc:docMk/>
          <pc:sldMk cId="208493148" sldId="259"/>
        </pc:sldMkLst>
        <pc:spChg chg="mod">
          <ac:chgData name="Ufficio di Piano" userId="1758ca64-e069-4dcd-8f7b-deea5226b2cc" providerId="ADAL" clId="{651BFF2C-7A51-496B-92A4-0CEFA70C83FC}" dt="2026-10-02T10:58:32.145" v="747" actId="1076"/>
          <ac:spMkLst>
            <pc:docMk/>
            <pc:sldMk cId="208493148" sldId="259"/>
            <ac:spMk id="45" creationId="{C707AB4D-3F81-E56B-9838-C3D72F458325}"/>
          </ac:spMkLst>
        </pc:spChg>
      </pc:sldChg>
      <pc:sldChg chg="modSp mod">
        <pc:chgData name="Ufficio di Piano" userId="1758ca64-e069-4dcd-8f7b-deea5226b2cc" providerId="ADAL" clId="{651BFF2C-7A51-496B-92A4-0CEFA70C83FC}" dt="2026-10-02T09:40:54.842" v="31" actId="27636"/>
        <pc:sldMkLst>
          <pc:docMk/>
          <pc:sldMk cId="1150567313" sldId="261"/>
        </pc:sldMkLst>
        <pc:spChg chg="mod">
          <ac:chgData name="Ufficio di Piano" userId="1758ca64-e069-4dcd-8f7b-deea5226b2cc" providerId="ADAL" clId="{651BFF2C-7A51-496B-92A4-0CEFA70C83FC}" dt="2026-10-02T09:40:37.108" v="23" actId="20577"/>
          <ac:spMkLst>
            <pc:docMk/>
            <pc:sldMk cId="1150567313" sldId="261"/>
            <ac:spMk id="19" creationId="{1A7054BA-299C-0F89-7FAF-62825DAE490C}"/>
          </ac:spMkLst>
        </pc:spChg>
        <pc:spChg chg="mod">
          <ac:chgData name="Ufficio di Piano" userId="1758ca64-e069-4dcd-8f7b-deea5226b2cc" providerId="ADAL" clId="{651BFF2C-7A51-496B-92A4-0CEFA70C83FC}" dt="2026-10-02T09:40:54.842" v="31" actId="27636"/>
          <ac:spMkLst>
            <pc:docMk/>
            <pc:sldMk cId="1150567313" sldId="261"/>
            <ac:spMk id="21" creationId="{A51FBC14-216A-4769-5A12-02F1B1A99E2A}"/>
          </ac:spMkLst>
        </pc:spChg>
      </pc:sldChg>
      <pc:sldChg chg="modSp mod">
        <pc:chgData name="Ufficio di Piano" userId="1758ca64-e069-4dcd-8f7b-deea5226b2cc" providerId="ADAL" clId="{651BFF2C-7A51-496B-92A4-0CEFA70C83FC}" dt="2026-10-02T09:32:33.296" v="11" actId="20577"/>
        <pc:sldMkLst>
          <pc:docMk/>
          <pc:sldMk cId="4023955690" sldId="275"/>
        </pc:sldMkLst>
        <pc:spChg chg="mod">
          <ac:chgData name="Ufficio di Piano" userId="1758ca64-e069-4dcd-8f7b-deea5226b2cc" providerId="ADAL" clId="{651BFF2C-7A51-496B-92A4-0CEFA70C83FC}" dt="2026-10-02T09:32:33.296" v="11" actId="20577"/>
          <ac:spMkLst>
            <pc:docMk/>
            <pc:sldMk cId="4023955690" sldId="275"/>
            <ac:spMk id="35" creationId="{A9A7AFEB-4A2F-9488-33B0-619D3AAA0038}"/>
          </ac:spMkLst>
        </pc:spChg>
      </pc:sldChg>
      <pc:sldChg chg="modSp mod">
        <pc:chgData name="Ufficio di Piano" userId="1758ca64-e069-4dcd-8f7b-deea5226b2cc" providerId="ADAL" clId="{651BFF2C-7A51-496B-92A4-0CEFA70C83FC}" dt="2026-10-02T10:51:56.343" v="746" actId="20577"/>
        <pc:sldMkLst>
          <pc:docMk/>
          <pc:sldMk cId="1795767545" sldId="279"/>
        </pc:sldMkLst>
        <pc:spChg chg="mod">
          <ac:chgData name="Ufficio di Piano" userId="1758ca64-e069-4dcd-8f7b-deea5226b2cc" providerId="ADAL" clId="{651BFF2C-7A51-496B-92A4-0CEFA70C83FC}" dt="2026-10-02T10:51:56.343" v="746" actId="20577"/>
          <ac:spMkLst>
            <pc:docMk/>
            <pc:sldMk cId="1795767545" sldId="279"/>
            <ac:spMk id="6" creationId="{FBB2B8A9-F0C1-6249-3132-CB16CBAB8CF8}"/>
          </ac:spMkLst>
        </pc:spChg>
        <pc:spChg chg="mod">
          <ac:chgData name="Ufficio di Piano" userId="1758ca64-e069-4dcd-8f7b-deea5226b2cc" providerId="ADAL" clId="{651BFF2C-7A51-496B-92A4-0CEFA70C83FC}" dt="2026-10-02T09:50:53.315" v="33" actId="1076"/>
          <ac:spMkLst>
            <pc:docMk/>
            <pc:sldMk cId="1795767545" sldId="279"/>
            <ac:spMk id="12" creationId="{C4818FE9-EFF1-D27E-85DA-03313457CCFC}"/>
          </ac:spMkLst>
        </pc:spChg>
        <pc:spChg chg="mod">
          <ac:chgData name="Ufficio di Piano" userId="1758ca64-e069-4dcd-8f7b-deea5226b2cc" providerId="ADAL" clId="{651BFF2C-7A51-496B-92A4-0CEFA70C83FC}" dt="2026-10-02T10:51:22.018" v="723" actId="6549"/>
          <ac:spMkLst>
            <pc:docMk/>
            <pc:sldMk cId="1795767545" sldId="279"/>
            <ac:spMk id="45" creationId="{CBE3E7AE-33C2-15D8-B6F3-5A3066995B45}"/>
          </ac:spMkLst>
        </pc:spChg>
      </pc:sldChg>
      <pc:sldChg chg="addSp delSp modSp mod">
        <pc:chgData name="Ufficio di Piano" userId="1758ca64-e069-4dcd-8f7b-deea5226b2cc" providerId="ADAL" clId="{651BFF2C-7A51-496B-92A4-0CEFA70C83FC}" dt="2026-10-02T11:15:31.453" v="842" actId="27918"/>
        <pc:sldMkLst>
          <pc:docMk/>
          <pc:sldMk cId="2919746323" sldId="281"/>
        </pc:sldMkLst>
        <pc:spChg chg="mod">
          <ac:chgData name="Ufficio di Piano" userId="1758ca64-e069-4dcd-8f7b-deea5226b2cc" providerId="ADAL" clId="{651BFF2C-7A51-496B-92A4-0CEFA70C83FC}" dt="2026-10-02T10:42:00.436" v="117" actId="1076"/>
          <ac:spMkLst>
            <pc:docMk/>
            <pc:sldMk cId="2919746323" sldId="281"/>
            <ac:spMk id="5" creationId="{98EA2379-B902-A36B-0160-FDAB8B1DAE16}"/>
          </ac:spMkLst>
        </pc:spChg>
        <pc:spChg chg="mod">
          <ac:chgData name="Ufficio di Piano" userId="1758ca64-e069-4dcd-8f7b-deea5226b2cc" providerId="ADAL" clId="{651BFF2C-7A51-496B-92A4-0CEFA70C83FC}" dt="2026-10-02T10:40:47.045" v="103" actId="20577"/>
          <ac:spMkLst>
            <pc:docMk/>
            <pc:sldMk cId="2919746323" sldId="281"/>
            <ac:spMk id="15" creationId="{0E62FE08-97F2-A2BC-641D-263E93BFFE67}"/>
          </ac:spMkLst>
        </pc:spChg>
        <pc:spChg chg="mod">
          <ac:chgData name="Ufficio di Piano" userId="1758ca64-e069-4dcd-8f7b-deea5226b2cc" providerId="ADAL" clId="{651BFF2C-7A51-496B-92A4-0CEFA70C83FC}" dt="2026-10-02T10:41:39.351" v="110" actId="207"/>
          <ac:spMkLst>
            <pc:docMk/>
            <pc:sldMk cId="2919746323" sldId="281"/>
            <ac:spMk id="23" creationId="{1C84E870-F5E3-FA2D-804F-D14D8F9E9660}"/>
          </ac:spMkLst>
        </pc:spChg>
        <pc:spChg chg="mod">
          <ac:chgData name="Ufficio di Piano" userId="1758ca64-e069-4dcd-8f7b-deea5226b2cc" providerId="ADAL" clId="{651BFF2C-7A51-496B-92A4-0CEFA70C83FC}" dt="2026-10-02T10:41:43.959" v="111" actId="207"/>
          <ac:spMkLst>
            <pc:docMk/>
            <pc:sldMk cId="2919746323" sldId="281"/>
            <ac:spMk id="31" creationId="{0ECA894D-6864-D497-2A1B-474DDE9365E5}"/>
          </ac:spMkLst>
        </pc:spChg>
        <pc:graphicFrameChg chg="add mod">
          <ac:chgData name="Ufficio di Piano" userId="1758ca64-e069-4dcd-8f7b-deea5226b2cc" providerId="ADAL" clId="{651BFF2C-7A51-496B-92A4-0CEFA70C83FC}" dt="2026-10-02T10:40:25.642" v="100" actId="14100"/>
          <ac:graphicFrameMkLst>
            <pc:docMk/>
            <pc:sldMk cId="2919746323" sldId="281"/>
            <ac:graphicFrameMk id="4" creationId="{C8E5D264-F21A-F781-0475-38138F99A2CE}"/>
          </ac:graphicFrameMkLst>
        </pc:graphicFrameChg>
        <pc:graphicFrameChg chg="del mod">
          <ac:chgData name="Ufficio di Piano" userId="1758ca64-e069-4dcd-8f7b-deea5226b2cc" providerId="ADAL" clId="{651BFF2C-7A51-496B-92A4-0CEFA70C83FC}" dt="2026-10-02T10:39:23.054" v="37" actId="478"/>
          <ac:graphicFrameMkLst>
            <pc:docMk/>
            <pc:sldMk cId="2919746323" sldId="281"/>
            <ac:graphicFrameMk id="6" creationId="{BEDD941F-9AF7-778B-BA89-266718493013}"/>
          </ac:graphicFrameMkLst>
        </pc:graphicFrameChg>
      </pc:sldChg>
      <pc:sldChg chg="addSp delSp modSp mod">
        <pc:chgData name="Ufficio di Piano" userId="1758ca64-e069-4dcd-8f7b-deea5226b2cc" providerId="ADAL" clId="{651BFF2C-7A51-496B-92A4-0CEFA70C83FC}" dt="2026-10-02T11:25:21.695" v="937" actId="27918"/>
        <pc:sldMkLst>
          <pc:docMk/>
          <pc:sldMk cId="541762681" sldId="282"/>
        </pc:sldMkLst>
        <pc:spChg chg="mod">
          <ac:chgData name="Ufficio di Piano" userId="1758ca64-e069-4dcd-8f7b-deea5226b2cc" providerId="ADAL" clId="{651BFF2C-7A51-496B-92A4-0CEFA70C83FC}" dt="2026-10-02T10:46:34.826" v="175" actId="1076"/>
          <ac:spMkLst>
            <pc:docMk/>
            <pc:sldMk cId="541762681" sldId="282"/>
            <ac:spMk id="17" creationId="{7FB4F59D-CEFE-58C0-6AB5-D3B5738EC514}"/>
          </ac:spMkLst>
        </pc:spChg>
        <pc:spChg chg="mod">
          <ac:chgData name="Ufficio di Piano" userId="1758ca64-e069-4dcd-8f7b-deea5226b2cc" providerId="ADAL" clId="{651BFF2C-7A51-496B-92A4-0CEFA70C83FC}" dt="2026-10-02T10:47:20.016" v="204" actId="1076"/>
          <ac:spMkLst>
            <pc:docMk/>
            <pc:sldMk cId="541762681" sldId="282"/>
            <ac:spMk id="20" creationId="{D28EEE85-A5AE-3F84-6976-1F85DA9B2A5D}"/>
          </ac:spMkLst>
        </pc:spChg>
        <pc:graphicFrameChg chg="add del mod">
          <ac:chgData name="Ufficio di Piano" userId="1758ca64-e069-4dcd-8f7b-deea5226b2cc" providerId="ADAL" clId="{651BFF2C-7A51-496B-92A4-0CEFA70C83FC}" dt="2026-10-02T10:45:19.039" v="170" actId="478"/>
          <ac:graphicFrameMkLst>
            <pc:docMk/>
            <pc:sldMk cId="541762681" sldId="282"/>
            <ac:graphicFrameMk id="4" creationId="{937B0593-4B50-418A-78DD-491400F13EE0}"/>
          </ac:graphicFrameMkLst>
        </pc:graphicFrameChg>
        <pc:graphicFrameChg chg="add mod">
          <ac:chgData name="Ufficio di Piano" userId="1758ca64-e069-4dcd-8f7b-deea5226b2cc" providerId="ADAL" clId="{651BFF2C-7A51-496B-92A4-0CEFA70C83FC}" dt="2026-10-02T10:47:14.614" v="203" actId="403"/>
          <ac:graphicFrameMkLst>
            <pc:docMk/>
            <pc:sldMk cId="541762681" sldId="282"/>
            <ac:graphicFrameMk id="6" creationId="{8838AD1B-9019-CDC7-9E7B-455ECE5D9500}"/>
          </ac:graphicFrameMkLst>
        </pc:graphicFrameChg>
        <pc:graphicFrameChg chg="del">
          <ac:chgData name="Ufficio di Piano" userId="1758ca64-e069-4dcd-8f7b-deea5226b2cc" providerId="ADAL" clId="{651BFF2C-7A51-496B-92A4-0CEFA70C83FC}" dt="2026-10-02T10:43:37.281" v="118" actId="478"/>
          <ac:graphicFrameMkLst>
            <pc:docMk/>
            <pc:sldMk cId="541762681" sldId="282"/>
            <ac:graphicFrameMk id="9" creationId="{710C4EE6-0239-2EF0-C681-FD4849DD6C18}"/>
          </ac:graphicFrameMkLst>
        </pc:graphicFrameChg>
      </pc:sldChg>
      <pc:sldChg chg="addSp delSp modSp mod">
        <pc:chgData name="Ufficio di Piano" userId="1758ca64-e069-4dcd-8f7b-deea5226b2cc" providerId="ADAL" clId="{651BFF2C-7A51-496B-92A4-0CEFA70C83FC}" dt="2026-10-02T11:24:49.494" v="936" actId="20577"/>
        <pc:sldMkLst>
          <pc:docMk/>
          <pc:sldMk cId="642527972" sldId="283"/>
        </pc:sldMkLst>
        <pc:spChg chg="mod">
          <ac:chgData name="Ufficio di Piano" userId="1758ca64-e069-4dcd-8f7b-deea5226b2cc" providerId="ADAL" clId="{651BFF2C-7A51-496B-92A4-0CEFA70C83FC}" dt="2026-10-02T11:19:56.333" v="858" actId="1076"/>
          <ac:spMkLst>
            <pc:docMk/>
            <pc:sldMk cId="642527972" sldId="283"/>
            <ac:spMk id="8" creationId="{942CB7C9-CC95-6F7F-4645-69B4955237C2}"/>
          </ac:spMkLst>
        </pc:spChg>
        <pc:spChg chg="mod">
          <ac:chgData name="Ufficio di Piano" userId="1758ca64-e069-4dcd-8f7b-deea5226b2cc" providerId="ADAL" clId="{651BFF2C-7A51-496B-92A4-0CEFA70C83FC}" dt="2026-10-02T11:23:21.917" v="893" actId="20577"/>
          <ac:spMkLst>
            <pc:docMk/>
            <pc:sldMk cId="642527972" sldId="283"/>
            <ac:spMk id="10" creationId="{BC881257-B0F5-6AD1-A329-45097206ECAE}"/>
          </ac:spMkLst>
        </pc:spChg>
        <pc:spChg chg="mod">
          <ac:chgData name="Ufficio di Piano" userId="1758ca64-e069-4dcd-8f7b-deea5226b2cc" providerId="ADAL" clId="{651BFF2C-7A51-496B-92A4-0CEFA70C83FC}" dt="2026-10-02T11:22:01.944" v="881"/>
          <ac:spMkLst>
            <pc:docMk/>
            <pc:sldMk cId="642527972" sldId="283"/>
            <ac:spMk id="16" creationId="{7AC9435E-6702-6D17-EC16-DBA3A6AD5710}"/>
          </ac:spMkLst>
        </pc:spChg>
        <pc:spChg chg="mod">
          <ac:chgData name="Ufficio di Piano" userId="1758ca64-e069-4dcd-8f7b-deea5226b2cc" providerId="ADAL" clId="{651BFF2C-7A51-496B-92A4-0CEFA70C83FC}" dt="2026-10-02T11:24:49.494" v="936" actId="20577"/>
          <ac:spMkLst>
            <pc:docMk/>
            <pc:sldMk cId="642527972" sldId="283"/>
            <ac:spMk id="19" creationId="{E1A5B60A-10AD-4C2E-B401-1B92D713335D}"/>
          </ac:spMkLst>
        </pc:spChg>
        <pc:graphicFrameChg chg="add mod">
          <ac:chgData name="Ufficio di Piano" userId="1758ca64-e069-4dcd-8f7b-deea5226b2cc" providerId="ADAL" clId="{651BFF2C-7A51-496B-92A4-0CEFA70C83FC}" dt="2026-10-02T11:20:16.277" v="880" actId="403"/>
          <ac:graphicFrameMkLst>
            <pc:docMk/>
            <pc:sldMk cId="642527972" sldId="283"/>
            <ac:graphicFrameMk id="4" creationId="{379F2E01-B200-F170-FC73-084E06E7820A}"/>
          </ac:graphicFrameMkLst>
        </pc:graphicFrameChg>
        <pc:graphicFrameChg chg="del">
          <ac:chgData name="Ufficio di Piano" userId="1758ca64-e069-4dcd-8f7b-deea5226b2cc" providerId="ADAL" clId="{651BFF2C-7A51-496B-92A4-0CEFA70C83FC}" dt="2026-10-02T11:19:35.357" v="843" actId="478"/>
          <ac:graphicFrameMkLst>
            <pc:docMk/>
            <pc:sldMk cId="642527972" sldId="283"/>
            <ac:graphicFrameMk id="6" creationId="{5EA0FF71-AE64-940B-FDBC-88684ACF7BA0}"/>
          </ac:graphicFrameMkLst>
        </pc:graphicFrameChg>
      </pc:sldChg>
      <pc:sldChg chg="modSp mod">
        <pc:chgData name="Ufficio di Piano" userId="1758ca64-e069-4dcd-8f7b-deea5226b2cc" providerId="ADAL" clId="{651BFF2C-7A51-496B-92A4-0CEFA70C83FC}" dt="2026-10-02T11:01:00.196" v="762" actId="120"/>
        <pc:sldMkLst>
          <pc:docMk/>
          <pc:sldMk cId="1585061503" sldId="287"/>
        </pc:sldMkLst>
        <pc:graphicFrameChg chg="mod modGraphic">
          <ac:chgData name="Ufficio di Piano" userId="1758ca64-e069-4dcd-8f7b-deea5226b2cc" providerId="ADAL" clId="{651BFF2C-7A51-496B-92A4-0CEFA70C83FC}" dt="2026-10-02T11:01:00.196" v="762" actId="120"/>
          <ac:graphicFrameMkLst>
            <pc:docMk/>
            <pc:sldMk cId="1585061503" sldId="287"/>
            <ac:graphicFrameMk id="5" creationId="{342BD0CA-AC55-0DB0-67EB-7A8DBF369358}"/>
          </ac:graphicFrameMkLst>
        </pc:graphicFrameChg>
      </pc:sldChg>
      <pc:sldChg chg="modSp mod">
        <pc:chgData name="Ufficio di Piano" userId="1758ca64-e069-4dcd-8f7b-deea5226b2cc" providerId="ADAL" clId="{651BFF2C-7A51-496B-92A4-0CEFA70C83FC}" dt="2026-10-02T10:49:18.752" v="722" actId="27918"/>
        <pc:sldMkLst>
          <pc:docMk/>
          <pc:sldMk cId="292099491" sldId="289"/>
        </pc:sldMkLst>
        <pc:graphicFrameChg chg="modGraphic">
          <ac:chgData name="Ufficio di Piano" userId="1758ca64-e069-4dcd-8f7b-deea5226b2cc" providerId="ADAL" clId="{651BFF2C-7A51-496B-92A4-0CEFA70C83FC}" dt="2026-10-02T10:49:07.783" v="677" actId="20577"/>
          <ac:graphicFrameMkLst>
            <pc:docMk/>
            <pc:sldMk cId="292099491" sldId="289"/>
            <ac:graphicFrameMk id="5" creationId="{7C315076-22BA-83A1-A5A3-77F7CC89479F}"/>
          </ac:graphicFrameMkLst>
        </pc:graphicFrameChg>
      </pc:sldChg>
      <pc:sldChg chg="modSp mod">
        <pc:chgData name="Ufficio di Piano" userId="1758ca64-e069-4dcd-8f7b-deea5226b2cc" providerId="ADAL" clId="{651BFF2C-7A51-496B-92A4-0CEFA70C83FC}" dt="2026-10-02T11:12:18.190" v="841" actId="1076"/>
        <pc:sldMkLst>
          <pc:docMk/>
          <pc:sldMk cId="1984882098" sldId="290"/>
        </pc:sldMkLst>
        <pc:spChg chg="mod">
          <ac:chgData name="Ufficio di Piano" userId="1758ca64-e069-4dcd-8f7b-deea5226b2cc" providerId="ADAL" clId="{651BFF2C-7A51-496B-92A4-0CEFA70C83FC}" dt="2026-10-02T11:12:18.190" v="841" actId="1076"/>
          <ac:spMkLst>
            <pc:docMk/>
            <pc:sldMk cId="1984882098" sldId="290"/>
            <ac:spMk id="6" creationId="{CD93A968-745C-B9DA-B7BE-A07FDBDA58CC}"/>
          </ac:spMkLst>
        </pc:spChg>
      </pc:sldChg>
      <pc:sldChg chg="del">
        <pc:chgData name="Ufficio di Piano" userId="1758ca64-e069-4dcd-8f7b-deea5226b2cc" providerId="ADAL" clId="{651BFF2C-7A51-496B-92A4-0CEFA70C83FC}" dt="2026-10-02T11:25:21.710" v="938" actId="47"/>
        <pc:sldMkLst>
          <pc:docMk/>
          <pc:sldMk cId="2799329158" sldId="291"/>
        </pc:sldMkLst>
      </pc:sldChg>
      <pc:sldChg chg="addSp delSp modSp add mod">
        <pc:chgData name="Ufficio di Piano" userId="1758ca64-e069-4dcd-8f7b-deea5226b2cc" providerId="ADAL" clId="{651BFF2C-7A51-496B-92A4-0CEFA70C83FC}" dt="2026-10-02T11:05:52.436" v="831" actId="1076"/>
        <pc:sldMkLst>
          <pc:docMk/>
          <pc:sldMk cId="3127896718" sldId="292"/>
        </pc:sldMkLst>
        <pc:spChg chg="add del mod">
          <ac:chgData name="Ufficio di Piano" userId="1758ca64-e069-4dcd-8f7b-deea5226b2cc" providerId="ADAL" clId="{651BFF2C-7A51-496B-92A4-0CEFA70C83FC}" dt="2026-10-02T11:02:16.961" v="771"/>
          <ac:spMkLst>
            <pc:docMk/>
            <pc:sldMk cId="3127896718" sldId="292"/>
            <ac:spMk id="4" creationId="{4F9A6595-4F4D-557A-E7E1-EA3D1D36E530}"/>
          </ac:spMkLst>
        </pc:spChg>
        <pc:spChg chg="mod">
          <ac:chgData name="Ufficio di Piano" userId="1758ca64-e069-4dcd-8f7b-deea5226b2cc" providerId="ADAL" clId="{651BFF2C-7A51-496B-92A4-0CEFA70C83FC}" dt="2026-10-02T11:02:26.798" v="793" actId="20577"/>
          <ac:spMkLst>
            <pc:docMk/>
            <pc:sldMk cId="3127896718" sldId="292"/>
            <ac:spMk id="5" creationId="{5BE66F16-EC54-ACE9-8943-4E93469FB286}"/>
          </ac:spMkLst>
        </pc:spChg>
        <pc:spChg chg="add mod">
          <ac:chgData name="Ufficio di Piano" userId="1758ca64-e069-4dcd-8f7b-deea5226b2cc" providerId="ADAL" clId="{651BFF2C-7A51-496B-92A4-0CEFA70C83FC}" dt="2026-10-02T11:05:52.436" v="831" actId="1076"/>
          <ac:spMkLst>
            <pc:docMk/>
            <pc:sldMk cId="3127896718" sldId="292"/>
            <ac:spMk id="8" creationId="{C402D10D-0373-E3E4-60E7-7D6AEBB1B4FB}"/>
          </ac:spMkLst>
        </pc:spChg>
        <pc:spChg chg="del">
          <ac:chgData name="Ufficio di Piano" userId="1758ca64-e069-4dcd-8f7b-deea5226b2cc" providerId="ADAL" clId="{651BFF2C-7A51-496B-92A4-0CEFA70C83FC}" dt="2026-10-02T11:02:11.362" v="766" actId="478"/>
          <ac:spMkLst>
            <pc:docMk/>
            <pc:sldMk cId="3127896718" sldId="292"/>
            <ac:spMk id="11" creationId="{CDB8A87A-2565-AA44-4C28-3ACE8B9B65F7}"/>
          </ac:spMkLst>
        </pc:spChg>
        <pc:spChg chg="del">
          <ac:chgData name="Ufficio di Piano" userId="1758ca64-e069-4dcd-8f7b-deea5226b2cc" providerId="ADAL" clId="{651BFF2C-7A51-496B-92A4-0CEFA70C83FC}" dt="2026-10-02T11:02:06.639" v="765" actId="478"/>
          <ac:spMkLst>
            <pc:docMk/>
            <pc:sldMk cId="3127896718" sldId="292"/>
            <ac:spMk id="13" creationId="{866D7B8C-B5F4-7B98-540D-EB0A7F4EF700}"/>
          </ac:spMkLst>
        </pc:spChg>
        <pc:spChg chg="del">
          <ac:chgData name="Ufficio di Piano" userId="1758ca64-e069-4dcd-8f7b-deea5226b2cc" providerId="ADAL" clId="{651BFF2C-7A51-496B-92A4-0CEFA70C83FC}" dt="2026-10-02T11:02:04.346" v="764" actId="478"/>
          <ac:spMkLst>
            <pc:docMk/>
            <pc:sldMk cId="3127896718" sldId="292"/>
            <ac:spMk id="15" creationId="{7CC044F1-541A-8570-BDE7-80C97D7FB02C}"/>
          </ac:spMkLst>
        </pc:spChg>
        <pc:spChg chg="del">
          <ac:chgData name="Ufficio di Piano" userId="1758ca64-e069-4dcd-8f7b-deea5226b2cc" providerId="ADAL" clId="{651BFF2C-7A51-496B-92A4-0CEFA70C83FC}" dt="2026-10-02T11:02:14.060" v="767" actId="478"/>
          <ac:spMkLst>
            <pc:docMk/>
            <pc:sldMk cId="3127896718" sldId="292"/>
            <ac:spMk id="18" creationId="{9A60BC36-6CA4-BCE4-6517-8FE46BB60799}"/>
          </ac:spMkLst>
        </pc:spChg>
        <pc:spChg chg="del">
          <ac:chgData name="Ufficio di Piano" userId="1758ca64-e069-4dcd-8f7b-deea5226b2cc" providerId="ADAL" clId="{651BFF2C-7A51-496B-92A4-0CEFA70C83FC}" dt="2026-10-02T11:02:31.224" v="794" actId="478"/>
          <ac:spMkLst>
            <pc:docMk/>
            <pc:sldMk cId="3127896718" sldId="292"/>
            <ac:spMk id="21" creationId="{06DF22F7-3EF3-F123-2A64-6FEB59A301B1}"/>
          </ac:spMkLst>
        </pc:spChg>
        <pc:spChg chg="del">
          <ac:chgData name="Ufficio di Piano" userId="1758ca64-e069-4dcd-8f7b-deea5226b2cc" providerId="ADAL" clId="{651BFF2C-7A51-496B-92A4-0CEFA70C83FC}" dt="2026-10-02T11:02:16.945" v="769" actId="478"/>
          <ac:spMkLst>
            <pc:docMk/>
            <pc:sldMk cId="3127896718" sldId="292"/>
            <ac:spMk id="23" creationId="{00DAB37F-3F1F-285A-E069-DE0FA4DB823B}"/>
          </ac:spMkLst>
        </pc:spChg>
        <pc:graphicFrameChg chg="add mod modGraphic">
          <ac:chgData name="Ufficio di Piano" userId="1758ca64-e069-4dcd-8f7b-deea5226b2cc" providerId="ADAL" clId="{651BFF2C-7A51-496B-92A4-0CEFA70C83FC}" dt="2026-10-02T11:04:12.100" v="814" actId="14100"/>
          <ac:graphicFrameMkLst>
            <pc:docMk/>
            <pc:sldMk cId="3127896718" sldId="292"/>
            <ac:graphicFrameMk id="6" creationId="{ED147DDA-0C1F-25AB-5A90-B2BB27688E69}"/>
          </ac:graphicFrameMkLst>
        </pc:graphicFrameChg>
      </pc:sldChg>
    </pc:docChg>
  </pc:docChgLst>
  <pc:docChgLst>
    <pc:chgData name="Comune Capofila" userId="572903bc-de44-471b-b053-4bc9138d2f09" providerId="ADAL" clId="{9C94FCE7-CBB2-4B0A-A6DB-517355735DDD}"/>
    <pc:docChg chg="undo custSel modSld">
      <pc:chgData name="Comune Capofila" userId="572903bc-de44-471b-b053-4bc9138d2f09" providerId="ADAL" clId="{9C94FCE7-CBB2-4B0A-A6DB-517355735DDD}" dt="2026-10-02T11:32:05.387" v="24" actId="1035"/>
      <pc:docMkLst>
        <pc:docMk/>
      </pc:docMkLst>
      <pc:sldChg chg="addSp modSp mod">
        <pc:chgData name="Comune Capofila" userId="572903bc-de44-471b-b053-4bc9138d2f09" providerId="ADAL" clId="{9C94FCE7-CBB2-4B0A-A6DB-517355735DDD}" dt="2026-10-02T11:32:05.387" v="24" actId="1035"/>
        <pc:sldMkLst>
          <pc:docMk/>
          <pc:sldMk cId="2919746323" sldId="281"/>
        </pc:sldMkLst>
        <pc:spChg chg="add mod">
          <ac:chgData name="Comune Capofila" userId="572903bc-de44-471b-b053-4bc9138d2f09" providerId="ADAL" clId="{9C94FCE7-CBB2-4B0A-A6DB-517355735DDD}" dt="2026-10-02T11:31:26.393" v="9" actId="1076"/>
          <ac:spMkLst>
            <pc:docMk/>
            <pc:sldMk cId="2919746323" sldId="281"/>
            <ac:spMk id="6" creationId="{9CCD1308-D76E-7622-9755-5D8B8F35EBE3}"/>
          </ac:spMkLst>
        </pc:spChg>
        <pc:spChg chg="add mod">
          <ac:chgData name="Comune Capofila" userId="572903bc-de44-471b-b053-4bc9138d2f09" providerId="ADAL" clId="{9C94FCE7-CBB2-4B0A-A6DB-517355735DDD}" dt="2026-10-02T11:31:37.426" v="13" actId="6549"/>
          <ac:spMkLst>
            <pc:docMk/>
            <pc:sldMk cId="2919746323" sldId="281"/>
            <ac:spMk id="7" creationId="{810975BC-172E-E555-0523-EA3393EA0787}"/>
          </ac:spMkLst>
        </pc:spChg>
        <pc:spChg chg="add mod">
          <ac:chgData name="Comune Capofila" userId="572903bc-de44-471b-b053-4bc9138d2f09" providerId="ADAL" clId="{9C94FCE7-CBB2-4B0A-A6DB-517355735DDD}" dt="2026-10-02T11:32:05.387" v="24" actId="1035"/>
          <ac:spMkLst>
            <pc:docMk/>
            <pc:sldMk cId="2919746323" sldId="281"/>
            <ac:spMk id="9" creationId="{56AA09ED-C398-5DD9-D890-DA8E35D163D1}"/>
          </ac:spMkLst>
        </pc:spChg>
        <pc:spChg chg="mod">
          <ac:chgData name="Comune Capofila" userId="572903bc-de44-471b-b053-4bc9138d2f09" providerId="ADAL" clId="{9C94FCE7-CBB2-4B0A-A6DB-517355735DDD}" dt="2026-10-02T11:30:21.298" v="1" actId="1076"/>
          <ac:spMkLst>
            <pc:docMk/>
            <pc:sldMk cId="2919746323" sldId="281"/>
            <ac:spMk id="11" creationId="{F29D9BAB-E1A9-73B9-8A17-E8D5BC46394C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4000" b="1"/>
              <a:t>SERIE STORICA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Foglio1!$C$20</c:f>
              <c:strCache>
                <c:ptCount val="1"/>
                <c:pt idx="0">
                  <c:v>ACCOGLIENZE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Foglio1!$C$21:$C$23</c:f>
              <c:numCache>
                <c:formatCode>General</c:formatCode>
                <c:ptCount val="3"/>
                <c:pt idx="0">
                  <c:v>10</c:v>
                </c:pt>
                <c:pt idx="1">
                  <c:v>80</c:v>
                </c:pt>
                <c:pt idx="2">
                  <c:v>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F7-4F02-B744-67574B6C55B2}"/>
            </c:ext>
          </c:extLst>
        </c:ser>
        <c:ser>
          <c:idx val="1"/>
          <c:order val="1"/>
          <c:tx>
            <c:strRef>
              <c:f>Foglio1!$D$20</c:f>
              <c:strCache>
                <c:ptCount val="1"/>
                <c:pt idx="0">
                  <c:v>INTERVENTI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Foglio1!$D$21:$D$23</c:f>
              <c:numCache>
                <c:formatCode>General</c:formatCode>
                <c:ptCount val="3"/>
                <c:pt idx="0">
                  <c:v>15</c:v>
                </c:pt>
                <c:pt idx="1">
                  <c:v>95</c:v>
                </c:pt>
                <c:pt idx="2">
                  <c:v>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F7-4F02-B744-67574B6C55B2}"/>
            </c:ext>
          </c:extLst>
        </c:ser>
        <c:ser>
          <c:idx val="2"/>
          <c:order val="2"/>
          <c:tx>
            <c:strRef>
              <c:f>Foglio1!$E$20</c:f>
              <c:strCache>
                <c:ptCount val="1"/>
                <c:pt idx="0">
                  <c:v>COLLOQUI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Foglio1!$E$21:$E$23</c:f>
              <c:numCache>
                <c:formatCode>General</c:formatCode>
                <c:ptCount val="3"/>
                <c:pt idx="0">
                  <c:v>45</c:v>
                </c:pt>
                <c:pt idx="1">
                  <c:v>285</c:v>
                </c:pt>
                <c:pt idx="2">
                  <c:v>450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F7-4F02-B744-67574B6C55B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466140975"/>
        <c:axId val="1325975279"/>
      </c:barChart>
      <c:catAx>
        <c:axId val="1466140975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25975279"/>
        <c:crosses val="autoZero"/>
        <c:auto val="1"/>
        <c:lblAlgn val="ctr"/>
        <c:lblOffset val="100"/>
        <c:noMultiLvlLbl val="0"/>
      </c:catAx>
      <c:valAx>
        <c:axId val="132597527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66140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Foglio1!$B$12:$B$14</c:f>
              <c:strCache>
                <c:ptCount val="3"/>
                <c:pt idx="0">
                  <c:v>Accessi spontanei</c:v>
                </c:pt>
                <c:pt idx="1">
                  <c:v>Invii dai Servizi Sociali</c:v>
                </c:pt>
                <c:pt idx="2">
                  <c:v>Invii da altri servizi</c:v>
                </c:pt>
              </c:strCache>
            </c:strRef>
          </c:cat>
          <c:val>
            <c:numRef>
              <c:f>Foglio1!$C$12:$C$14</c:f>
              <c:numCache>
                <c:formatCode>General</c:formatCode>
                <c:ptCount val="3"/>
                <c:pt idx="0">
                  <c:v>19</c:v>
                </c:pt>
                <c:pt idx="1">
                  <c:v>200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D3-4FD4-98BF-7F7AECD3A3B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466122879"/>
        <c:axId val="1326020399"/>
      </c:barChart>
      <c:catAx>
        <c:axId val="14661228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26020399"/>
        <c:crosses val="autoZero"/>
        <c:auto val="1"/>
        <c:lblAlgn val="ctr"/>
        <c:lblOffset val="100"/>
        <c:noMultiLvlLbl val="0"/>
      </c:catAx>
      <c:valAx>
        <c:axId val="132602039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661228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4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it-IT" sz="4400"/>
              <a:t>INTERVENTI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4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Foglio1!$S$76:$S$81</c:f>
              <c:strCache>
                <c:ptCount val="6"/>
                <c:pt idx="0">
                  <c:v>Mediazione</c:v>
                </c:pt>
                <c:pt idx="1">
                  <c:v>Incontri protetti</c:v>
                </c:pt>
                <c:pt idx="2">
                  <c:v>Consulenza psicologica</c:v>
                </c:pt>
                <c:pt idx="3">
                  <c:v>Consulanza genitoriale</c:v>
                </c:pt>
                <c:pt idx="4">
                  <c:v>Consulenza</c:v>
                </c:pt>
                <c:pt idx="5">
                  <c:v>Orientamento</c:v>
                </c:pt>
              </c:strCache>
            </c:strRef>
          </c:cat>
          <c:val>
            <c:numRef>
              <c:f>Foglio1!$T$76:$T$81</c:f>
              <c:numCache>
                <c:formatCode>General</c:formatCode>
                <c:ptCount val="6"/>
                <c:pt idx="0">
                  <c:v>60</c:v>
                </c:pt>
                <c:pt idx="1">
                  <c:v>26</c:v>
                </c:pt>
                <c:pt idx="2">
                  <c:v>88</c:v>
                </c:pt>
                <c:pt idx="3">
                  <c:v>94</c:v>
                </c:pt>
                <c:pt idx="4">
                  <c:v>125</c:v>
                </c:pt>
                <c:pt idx="5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F6-4E9A-9B1C-AB1E669CD24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431107647"/>
        <c:axId val="1326041039"/>
      </c:barChart>
      <c:catAx>
        <c:axId val="14311076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326041039"/>
        <c:crosses val="autoZero"/>
        <c:auto val="1"/>
        <c:lblAlgn val="ctr"/>
        <c:lblOffset val="100"/>
        <c:noMultiLvlLbl val="0"/>
      </c:catAx>
      <c:valAx>
        <c:axId val="1326041039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311076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5A3E62-B43D-4AC2-B476-80FBC792214B}" type="doc">
      <dgm:prSet loTypeId="urn:microsoft.com/office/officeart/2005/8/layout/default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93FE11E2-7C11-4298-BD06-8EA088541D07}">
      <dgm:prSet phldrT="[Testo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b="0" i="0"/>
            <a:t>74.177 residenti</a:t>
          </a:r>
          <a:endParaRPr lang="it-IT"/>
        </a:p>
      </dgm:t>
    </dgm:pt>
    <dgm:pt modelId="{33EC02CC-47D4-43CC-BBF7-20C4C87264E8}" type="parTrans" cxnId="{045F5687-9AD3-4FE9-9A2C-7CA57E6DFB46}">
      <dgm:prSet/>
      <dgm:spPr/>
      <dgm:t>
        <a:bodyPr/>
        <a:lstStyle/>
        <a:p>
          <a:endParaRPr lang="it-IT"/>
        </a:p>
      </dgm:t>
    </dgm:pt>
    <dgm:pt modelId="{1BDB29FF-B026-4DDC-A9C0-0EE1E5AE4642}" type="sibTrans" cxnId="{045F5687-9AD3-4FE9-9A2C-7CA57E6DFB46}">
      <dgm:prSet/>
      <dgm:spPr/>
      <dgm:t>
        <a:bodyPr/>
        <a:lstStyle/>
        <a:p>
          <a:endParaRPr lang="it-IT"/>
        </a:p>
      </dgm:t>
    </dgm:pt>
    <dgm:pt modelId="{576CC7EF-C30F-49C7-8FAB-712157C4A077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b="0" i="0"/>
            <a:t>37.632 famiglie</a:t>
          </a:r>
        </a:p>
      </dgm:t>
    </dgm:pt>
    <dgm:pt modelId="{DC42B4F4-FF5E-48FF-B673-8AC1C1D52FFA}" type="parTrans" cxnId="{C7C34003-705E-4EEA-A557-13F8CBE28A18}">
      <dgm:prSet/>
      <dgm:spPr/>
      <dgm:t>
        <a:bodyPr/>
        <a:lstStyle/>
        <a:p>
          <a:endParaRPr lang="it-IT"/>
        </a:p>
      </dgm:t>
    </dgm:pt>
    <dgm:pt modelId="{D463031C-D37F-4CEB-9167-C488D2CE16F4}" type="sibTrans" cxnId="{C7C34003-705E-4EEA-A557-13F8CBE28A18}">
      <dgm:prSet/>
      <dgm:spPr/>
      <dgm:t>
        <a:bodyPr/>
        <a:lstStyle/>
        <a:p>
          <a:endParaRPr lang="it-IT"/>
        </a:p>
      </dgm:t>
    </dgm:pt>
    <dgm:pt modelId="{DD127BD9-9F01-4613-83F9-4F03E510C083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b="0" i="0"/>
            <a:t>1,97 componenti medi per famiglia</a:t>
          </a:r>
        </a:p>
      </dgm:t>
    </dgm:pt>
    <dgm:pt modelId="{DAEFD325-5613-440F-A6CD-FE2E9074F3B1}" type="parTrans" cxnId="{75BE3697-A433-4894-A951-5608427D0490}">
      <dgm:prSet/>
      <dgm:spPr/>
      <dgm:t>
        <a:bodyPr/>
        <a:lstStyle/>
        <a:p>
          <a:endParaRPr lang="it-IT"/>
        </a:p>
      </dgm:t>
    </dgm:pt>
    <dgm:pt modelId="{255E576C-64F4-4D6F-BC57-4329E0A6CD75}" type="sibTrans" cxnId="{75BE3697-A433-4894-A951-5608427D0490}">
      <dgm:prSet/>
      <dgm:spPr/>
      <dgm:t>
        <a:bodyPr/>
        <a:lstStyle/>
        <a:p>
          <a:endParaRPr lang="it-IT"/>
        </a:p>
      </dgm:t>
    </dgm:pt>
    <dgm:pt modelId="{A66CF859-E2D4-49DE-B0BC-BA5CAD9FE1B8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b="0" i="0"/>
            <a:t>55.319 contribuenti</a:t>
          </a:r>
        </a:p>
      </dgm:t>
    </dgm:pt>
    <dgm:pt modelId="{8591C3B6-118E-47AC-A698-6E3B18D213AE}" type="parTrans" cxnId="{F4DF8B1F-F651-41D2-8B3B-278B8CD6DA3F}">
      <dgm:prSet/>
      <dgm:spPr/>
      <dgm:t>
        <a:bodyPr/>
        <a:lstStyle/>
        <a:p>
          <a:endParaRPr lang="it-IT"/>
        </a:p>
      </dgm:t>
    </dgm:pt>
    <dgm:pt modelId="{C950FEDE-7A18-4EF8-A90A-05D7D3B96AE5}" type="sibTrans" cxnId="{F4DF8B1F-F651-41D2-8B3B-278B8CD6DA3F}">
      <dgm:prSet/>
      <dgm:spPr/>
      <dgm:t>
        <a:bodyPr/>
        <a:lstStyle/>
        <a:p>
          <a:endParaRPr lang="it-IT"/>
        </a:p>
      </dgm:t>
    </dgm:pt>
    <dgm:pt modelId="{7DB3D0DE-BAFE-401C-83A0-A93A73BAFBF3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b="0" i="0"/>
            <a:t>21.556 euro di reddito medio ponderato</a:t>
          </a:r>
        </a:p>
      </dgm:t>
    </dgm:pt>
    <dgm:pt modelId="{BF92EAFA-C20F-4671-84AD-D13AAE6F1C50}" type="parTrans" cxnId="{13C0920F-7F75-4F48-9B3F-157FF1AEBBAF}">
      <dgm:prSet/>
      <dgm:spPr/>
      <dgm:t>
        <a:bodyPr/>
        <a:lstStyle/>
        <a:p>
          <a:endParaRPr lang="it-IT"/>
        </a:p>
      </dgm:t>
    </dgm:pt>
    <dgm:pt modelId="{67287B81-706A-49DA-801D-3E06373084CF}" type="sibTrans" cxnId="{13C0920F-7F75-4F48-9B3F-157FF1AEBBAF}">
      <dgm:prSet/>
      <dgm:spPr/>
      <dgm:t>
        <a:bodyPr/>
        <a:lstStyle/>
        <a:p>
          <a:endParaRPr lang="it-IT"/>
        </a:p>
      </dgm:t>
    </dgm:pt>
    <dgm:pt modelId="{65B64592-A0DD-481A-87F6-C886CE3EE7EA}" type="pres">
      <dgm:prSet presAssocID="{1D5A3E62-B43D-4AC2-B476-80FBC792214B}" presName="diagram" presStyleCnt="0">
        <dgm:presLayoutVars>
          <dgm:dir/>
          <dgm:resizeHandles val="exact"/>
        </dgm:presLayoutVars>
      </dgm:prSet>
      <dgm:spPr/>
    </dgm:pt>
    <dgm:pt modelId="{B68169CB-9BB1-4FE7-8387-E5E5B3AB18C2}" type="pres">
      <dgm:prSet presAssocID="{93FE11E2-7C11-4298-BD06-8EA088541D07}" presName="node" presStyleLbl="node1" presStyleIdx="0" presStyleCnt="5">
        <dgm:presLayoutVars>
          <dgm:bulletEnabled val="1"/>
        </dgm:presLayoutVars>
      </dgm:prSet>
      <dgm:spPr/>
    </dgm:pt>
    <dgm:pt modelId="{AAE22CAD-CB2A-475E-8A3D-21C67BA81FA2}" type="pres">
      <dgm:prSet presAssocID="{1BDB29FF-B026-4DDC-A9C0-0EE1E5AE4642}" presName="sibTrans" presStyleCnt="0"/>
      <dgm:spPr/>
    </dgm:pt>
    <dgm:pt modelId="{3031DFF7-1B7B-4D63-BB99-919C734E623C}" type="pres">
      <dgm:prSet presAssocID="{576CC7EF-C30F-49C7-8FAB-712157C4A077}" presName="node" presStyleLbl="node1" presStyleIdx="1" presStyleCnt="5">
        <dgm:presLayoutVars>
          <dgm:bulletEnabled val="1"/>
        </dgm:presLayoutVars>
      </dgm:prSet>
      <dgm:spPr/>
    </dgm:pt>
    <dgm:pt modelId="{D8591CBD-FC4F-4AB9-A763-39DCAA0347D2}" type="pres">
      <dgm:prSet presAssocID="{D463031C-D37F-4CEB-9167-C488D2CE16F4}" presName="sibTrans" presStyleCnt="0"/>
      <dgm:spPr/>
    </dgm:pt>
    <dgm:pt modelId="{33339DB1-8F27-481D-9160-8DFF3EECD2A4}" type="pres">
      <dgm:prSet presAssocID="{DD127BD9-9F01-4613-83F9-4F03E510C083}" presName="node" presStyleLbl="node1" presStyleIdx="2" presStyleCnt="5">
        <dgm:presLayoutVars>
          <dgm:bulletEnabled val="1"/>
        </dgm:presLayoutVars>
      </dgm:prSet>
      <dgm:spPr/>
    </dgm:pt>
    <dgm:pt modelId="{D188D32C-09E7-4287-BCA8-B703AE8B6DFF}" type="pres">
      <dgm:prSet presAssocID="{255E576C-64F4-4D6F-BC57-4329E0A6CD75}" presName="sibTrans" presStyleCnt="0"/>
      <dgm:spPr/>
    </dgm:pt>
    <dgm:pt modelId="{69BA79B0-5A67-478F-932D-0B2C1A344389}" type="pres">
      <dgm:prSet presAssocID="{A66CF859-E2D4-49DE-B0BC-BA5CAD9FE1B8}" presName="node" presStyleLbl="node1" presStyleIdx="3" presStyleCnt="5">
        <dgm:presLayoutVars>
          <dgm:bulletEnabled val="1"/>
        </dgm:presLayoutVars>
      </dgm:prSet>
      <dgm:spPr/>
    </dgm:pt>
    <dgm:pt modelId="{13E2FF44-6EA8-4A9A-842C-1C905275F975}" type="pres">
      <dgm:prSet presAssocID="{C950FEDE-7A18-4EF8-A90A-05D7D3B96AE5}" presName="sibTrans" presStyleCnt="0"/>
      <dgm:spPr/>
    </dgm:pt>
    <dgm:pt modelId="{89FAF52B-1B23-4CC2-9DDF-22C4328ABD17}" type="pres">
      <dgm:prSet presAssocID="{7DB3D0DE-BAFE-401C-83A0-A93A73BAFBF3}" presName="node" presStyleLbl="node1" presStyleIdx="4" presStyleCnt="5">
        <dgm:presLayoutVars>
          <dgm:bulletEnabled val="1"/>
        </dgm:presLayoutVars>
      </dgm:prSet>
      <dgm:spPr/>
    </dgm:pt>
  </dgm:ptLst>
  <dgm:cxnLst>
    <dgm:cxn modelId="{C7C34003-705E-4EEA-A557-13F8CBE28A18}" srcId="{1D5A3E62-B43D-4AC2-B476-80FBC792214B}" destId="{576CC7EF-C30F-49C7-8FAB-712157C4A077}" srcOrd="1" destOrd="0" parTransId="{DC42B4F4-FF5E-48FF-B673-8AC1C1D52FFA}" sibTransId="{D463031C-D37F-4CEB-9167-C488D2CE16F4}"/>
    <dgm:cxn modelId="{737B8406-B840-467A-8D26-87BFA219ABE5}" type="presOf" srcId="{DD127BD9-9F01-4613-83F9-4F03E510C083}" destId="{33339DB1-8F27-481D-9160-8DFF3EECD2A4}" srcOrd="0" destOrd="0" presId="urn:microsoft.com/office/officeart/2005/8/layout/default"/>
    <dgm:cxn modelId="{13C0920F-7F75-4F48-9B3F-157FF1AEBBAF}" srcId="{1D5A3E62-B43D-4AC2-B476-80FBC792214B}" destId="{7DB3D0DE-BAFE-401C-83A0-A93A73BAFBF3}" srcOrd="4" destOrd="0" parTransId="{BF92EAFA-C20F-4671-84AD-D13AAE6F1C50}" sibTransId="{67287B81-706A-49DA-801D-3E06373084CF}"/>
    <dgm:cxn modelId="{49644216-BBB4-4DED-993F-B6186781B7C9}" type="presOf" srcId="{7DB3D0DE-BAFE-401C-83A0-A93A73BAFBF3}" destId="{89FAF52B-1B23-4CC2-9DDF-22C4328ABD17}" srcOrd="0" destOrd="0" presId="urn:microsoft.com/office/officeart/2005/8/layout/default"/>
    <dgm:cxn modelId="{F4DF8B1F-F651-41D2-8B3B-278B8CD6DA3F}" srcId="{1D5A3E62-B43D-4AC2-B476-80FBC792214B}" destId="{A66CF859-E2D4-49DE-B0BC-BA5CAD9FE1B8}" srcOrd="3" destOrd="0" parTransId="{8591C3B6-118E-47AC-A698-6E3B18D213AE}" sibTransId="{C950FEDE-7A18-4EF8-A90A-05D7D3B96AE5}"/>
    <dgm:cxn modelId="{FBFADB27-B2C6-4BE4-82B2-4B844B9458D0}" type="presOf" srcId="{1D5A3E62-B43D-4AC2-B476-80FBC792214B}" destId="{65B64592-A0DD-481A-87F6-C886CE3EE7EA}" srcOrd="0" destOrd="0" presId="urn:microsoft.com/office/officeart/2005/8/layout/default"/>
    <dgm:cxn modelId="{92DCDB65-B478-4FFF-8EFE-D0E52B2CD817}" type="presOf" srcId="{A66CF859-E2D4-49DE-B0BC-BA5CAD9FE1B8}" destId="{69BA79B0-5A67-478F-932D-0B2C1A344389}" srcOrd="0" destOrd="0" presId="urn:microsoft.com/office/officeart/2005/8/layout/default"/>
    <dgm:cxn modelId="{045F5687-9AD3-4FE9-9A2C-7CA57E6DFB46}" srcId="{1D5A3E62-B43D-4AC2-B476-80FBC792214B}" destId="{93FE11E2-7C11-4298-BD06-8EA088541D07}" srcOrd="0" destOrd="0" parTransId="{33EC02CC-47D4-43CC-BBF7-20C4C87264E8}" sibTransId="{1BDB29FF-B026-4DDC-A9C0-0EE1E5AE4642}"/>
    <dgm:cxn modelId="{A0131E91-F82C-4343-8308-A8D3C0CDA7DA}" type="presOf" srcId="{576CC7EF-C30F-49C7-8FAB-712157C4A077}" destId="{3031DFF7-1B7B-4D63-BB99-919C734E623C}" srcOrd="0" destOrd="0" presId="urn:microsoft.com/office/officeart/2005/8/layout/default"/>
    <dgm:cxn modelId="{75BE3697-A433-4894-A951-5608427D0490}" srcId="{1D5A3E62-B43D-4AC2-B476-80FBC792214B}" destId="{DD127BD9-9F01-4613-83F9-4F03E510C083}" srcOrd="2" destOrd="0" parTransId="{DAEFD325-5613-440F-A6CD-FE2E9074F3B1}" sibTransId="{255E576C-64F4-4D6F-BC57-4329E0A6CD75}"/>
    <dgm:cxn modelId="{30C720C9-8CF0-46B0-BEE3-E16460D933C7}" type="presOf" srcId="{93FE11E2-7C11-4298-BD06-8EA088541D07}" destId="{B68169CB-9BB1-4FE7-8387-E5E5B3AB18C2}" srcOrd="0" destOrd="0" presId="urn:microsoft.com/office/officeart/2005/8/layout/default"/>
    <dgm:cxn modelId="{82D9D446-C38A-4D3F-B15C-D57CD207D2A9}" type="presParOf" srcId="{65B64592-A0DD-481A-87F6-C886CE3EE7EA}" destId="{B68169CB-9BB1-4FE7-8387-E5E5B3AB18C2}" srcOrd="0" destOrd="0" presId="urn:microsoft.com/office/officeart/2005/8/layout/default"/>
    <dgm:cxn modelId="{D0799AD4-2C07-4FAB-A9BA-ECBF1910C334}" type="presParOf" srcId="{65B64592-A0DD-481A-87F6-C886CE3EE7EA}" destId="{AAE22CAD-CB2A-475E-8A3D-21C67BA81FA2}" srcOrd="1" destOrd="0" presId="urn:microsoft.com/office/officeart/2005/8/layout/default"/>
    <dgm:cxn modelId="{FC3DC8D4-525A-4105-B36F-4C7CFC56E8F4}" type="presParOf" srcId="{65B64592-A0DD-481A-87F6-C886CE3EE7EA}" destId="{3031DFF7-1B7B-4D63-BB99-919C734E623C}" srcOrd="2" destOrd="0" presId="urn:microsoft.com/office/officeart/2005/8/layout/default"/>
    <dgm:cxn modelId="{EDC62EF0-7FE2-44DC-938D-2E134EC650D0}" type="presParOf" srcId="{65B64592-A0DD-481A-87F6-C886CE3EE7EA}" destId="{D8591CBD-FC4F-4AB9-A763-39DCAA0347D2}" srcOrd="3" destOrd="0" presId="urn:microsoft.com/office/officeart/2005/8/layout/default"/>
    <dgm:cxn modelId="{F073D429-FDCE-4DB7-8503-79F853A780A5}" type="presParOf" srcId="{65B64592-A0DD-481A-87F6-C886CE3EE7EA}" destId="{33339DB1-8F27-481D-9160-8DFF3EECD2A4}" srcOrd="4" destOrd="0" presId="urn:microsoft.com/office/officeart/2005/8/layout/default"/>
    <dgm:cxn modelId="{3BF9B3AD-A71B-4377-B6EF-7785AF233FFF}" type="presParOf" srcId="{65B64592-A0DD-481A-87F6-C886CE3EE7EA}" destId="{D188D32C-09E7-4287-BCA8-B703AE8B6DFF}" srcOrd="5" destOrd="0" presId="urn:microsoft.com/office/officeart/2005/8/layout/default"/>
    <dgm:cxn modelId="{73EDF54C-701B-48CB-AC97-8069946A22D3}" type="presParOf" srcId="{65B64592-A0DD-481A-87F6-C886CE3EE7EA}" destId="{69BA79B0-5A67-478F-932D-0B2C1A344389}" srcOrd="6" destOrd="0" presId="urn:microsoft.com/office/officeart/2005/8/layout/default"/>
    <dgm:cxn modelId="{D5C215CC-B318-45D2-B90A-484FC54844D4}" type="presParOf" srcId="{65B64592-A0DD-481A-87F6-C886CE3EE7EA}" destId="{13E2FF44-6EA8-4A9A-842C-1C905275F975}" srcOrd="7" destOrd="0" presId="urn:microsoft.com/office/officeart/2005/8/layout/default"/>
    <dgm:cxn modelId="{6D0EC035-0EB2-4736-91EB-34A88A8E8BD2}" type="presParOf" srcId="{65B64592-A0DD-481A-87F6-C886CE3EE7EA}" destId="{89FAF52B-1B23-4CC2-9DDF-22C4328ABD1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76EDEC-DC10-4A58-BEFF-6E6C3F302E42}" type="doc">
      <dgm:prSet loTypeId="urn:microsoft.com/office/officeart/2005/8/layout/radial6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it-IT"/>
        </a:p>
      </dgm:t>
    </dgm:pt>
    <dgm:pt modelId="{9AAF0DBA-F474-4FD3-93A9-9AAB5F09BE0B}">
      <dgm:prSet phldrT="[Testo]" phldr="0"/>
      <dgm:spPr/>
      <dgm:t>
        <a:bodyPr/>
        <a:lstStyle/>
        <a:p>
          <a:r>
            <a:rPr lang="it-IT"/>
            <a:t>Comune Capofila e Ufficio di Piano</a:t>
          </a:r>
        </a:p>
      </dgm:t>
    </dgm:pt>
    <dgm:pt modelId="{36C65838-DC61-42FC-976F-75B981DF2DA6}" type="parTrans" cxnId="{FE89874C-1D55-405B-8EA2-7A51EECC3E87}">
      <dgm:prSet/>
      <dgm:spPr/>
      <dgm:t>
        <a:bodyPr/>
        <a:lstStyle/>
        <a:p>
          <a:endParaRPr lang="it-IT"/>
        </a:p>
      </dgm:t>
    </dgm:pt>
    <dgm:pt modelId="{3233D951-D5B4-442A-A56A-C44AB90BF85C}" type="sibTrans" cxnId="{FE89874C-1D55-405B-8EA2-7A51EECC3E87}">
      <dgm:prSet/>
      <dgm:spPr/>
      <dgm:t>
        <a:bodyPr/>
        <a:lstStyle/>
        <a:p>
          <a:endParaRPr lang="it-IT"/>
        </a:p>
      </dgm:t>
    </dgm:pt>
    <dgm:pt modelId="{8F774EA9-69FB-42ED-9005-A29EB605CA54}">
      <dgm:prSet phldrT="[Testo]" phldr="0"/>
      <dgm:spPr/>
      <dgm:t>
        <a:bodyPr/>
        <a:lstStyle/>
        <a:p>
          <a:r>
            <a:rPr lang="it-IT"/>
            <a:t>23 Comuni dell’ambito</a:t>
          </a:r>
        </a:p>
      </dgm:t>
    </dgm:pt>
    <dgm:pt modelId="{65C2DB1B-E200-4915-9ED8-6318838687B6}" type="parTrans" cxnId="{B82B544A-A8B2-487C-A5B5-846EC3FCA178}">
      <dgm:prSet/>
      <dgm:spPr/>
      <dgm:t>
        <a:bodyPr/>
        <a:lstStyle/>
        <a:p>
          <a:endParaRPr lang="it-IT"/>
        </a:p>
      </dgm:t>
    </dgm:pt>
    <dgm:pt modelId="{1C0E8244-95D0-4A23-B5D7-40248B3FE686}" type="sibTrans" cxnId="{B82B544A-A8B2-487C-A5B5-846EC3FCA178}">
      <dgm:prSet/>
      <dgm:spPr/>
      <dgm:t>
        <a:bodyPr/>
        <a:lstStyle/>
        <a:p>
          <a:endParaRPr lang="it-IT"/>
        </a:p>
      </dgm:t>
    </dgm:pt>
    <dgm:pt modelId="{BECCAC2D-6D3B-4BBC-BAE9-8F901008D112}">
      <dgm:prSet phldrT="[Testo]" phldr="0"/>
      <dgm:spPr/>
      <dgm:t>
        <a:bodyPr/>
        <a:lstStyle/>
        <a:p>
          <a:r>
            <a:rPr lang="it-IT"/>
            <a:t>ASL e servizi Socio sanitari</a:t>
          </a:r>
        </a:p>
      </dgm:t>
    </dgm:pt>
    <dgm:pt modelId="{8267FA12-16A1-4DD2-8454-7911BCDC6612}" type="parTrans" cxnId="{9B58668B-8CC6-4FFD-9114-B8909DD20A41}">
      <dgm:prSet/>
      <dgm:spPr/>
      <dgm:t>
        <a:bodyPr/>
        <a:lstStyle/>
        <a:p>
          <a:endParaRPr lang="it-IT"/>
        </a:p>
      </dgm:t>
    </dgm:pt>
    <dgm:pt modelId="{00D1B83B-C063-451D-A9AA-E5857827F0B5}" type="sibTrans" cxnId="{9B58668B-8CC6-4FFD-9114-B8909DD20A41}">
      <dgm:prSet/>
      <dgm:spPr/>
      <dgm:t>
        <a:bodyPr/>
        <a:lstStyle/>
        <a:p>
          <a:endParaRPr lang="it-IT"/>
        </a:p>
      </dgm:t>
    </dgm:pt>
    <dgm:pt modelId="{7396145D-44D1-4A2A-9F29-0B736BCF0CCF}">
      <dgm:prSet phldrT="[Testo]" phldr="0"/>
      <dgm:spPr/>
      <dgm:t>
        <a:bodyPr/>
        <a:lstStyle/>
        <a:p>
          <a:r>
            <a:rPr lang="it-IT"/>
            <a:t>Terso settore e soggetti accreditati</a:t>
          </a:r>
        </a:p>
      </dgm:t>
    </dgm:pt>
    <dgm:pt modelId="{7AAEDA15-FBDD-4118-AA27-FB01E8F6968A}" type="parTrans" cxnId="{3521D786-4829-4844-A17B-87E5EF2968E9}">
      <dgm:prSet/>
      <dgm:spPr/>
      <dgm:t>
        <a:bodyPr/>
        <a:lstStyle/>
        <a:p>
          <a:endParaRPr lang="it-IT"/>
        </a:p>
      </dgm:t>
    </dgm:pt>
    <dgm:pt modelId="{3A5E277A-1125-4DB6-AF50-F8FF0CB47759}" type="sibTrans" cxnId="{3521D786-4829-4844-A17B-87E5EF2968E9}">
      <dgm:prSet/>
      <dgm:spPr/>
      <dgm:t>
        <a:bodyPr/>
        <a:lstStyle/>
        <a:p>
          <a:endParaRPr lang="it-IT"/>
        </a:p>
      </dgm:t>
    </dgm:pt>
    <dgm:pt modelId="{6F9DDAC5-A53F-47B2-9EA5-58BD638DA463}">
      <dgm:prSet phldrT="[Testo]" phldr="0"/>
      <dgm:spPr/>
      <dgm:t>
        <a:bodyPr/>
        <a:lstStyle/>
        <a:p>
          <a:r>
            <a:rPr lang="it-IT"/>
            <a:t>Scuole e istituzioni educative</a:t>
          </a:r>
        </a:p>
      </dgm:t>
    </dgm:pt>
    <dgm:pt modelId="{61C75C70-3BE1-4C5E-809B-71ED9BEB02E4}" type="parTrans" cxnId="{739FEC68-CE80-44E6-85D6-D84779291870}">
      <dgm:prSet/>
      <dgm:spPr/>
      <dgm:t>
        <a:bodyPr/>
        <a:lstStyle/>
        <a:p>
          <a:endParaRPr lang="it-IT"/>
        </a:p>
      </dgm:t>
    </dgm:pt>
    <dgm:pt modelId="{96F86808-A210-4475-8960-6000198BAF56}" type="sibTrans" cxnId="{739FEC68-CE80-44E6-85D6-D84779291870}">
      <dgm:prSet/>
      <dgm:spPr/>
      <dgm:t>
        <a:bodyPr/>
        <a:lstStyle/>
        <a:p>
          <a:endParaRPr lang="it-IT"/>
        </a:p>
      </dgm:t>
    </dgm:pt>
    <dgm:pt modelId="{68196860-BDA0-48F4-8787-516708EEB119}">
      <dgm:prSet phldrT="[Testo]" phldr="0"/>
      <dgm:spPr/>
      <dgm:t>
        <a:bodyPr/>
        <a:lstStyle/>
        <a:p>
          <a:r>
            <a:rPr lang="it-IT"/>
            <a:t>Comunità</a:t>
          </a:r>
        </a:p>
      </dgm:t>
    </dgm:pt>
    <dgm:pt modelId="{3F81E54D-D847-4598-B48D-C469C0601311}" type="parTrans" cxnId="{99479810-FBD4-44B6-AFD9-BE8196314E5B}">
      <dgm:prSet/>
      <dgm:spPr/>
      <dgm:t>
        <a:bodyPr/>
        <a:lstStyle/>
        <a:p>
          <a:endParaRPr lang="it-IT"/>
        </a:p>
      </dgm:t>
    </dgm:pt>
    <dgm:pt modelId="{89C779B8-5AC8-4DBB-81A8-F18326F2E6D0}" type="sibTrans" cxnId="{99479810-FBD4-44B6-AFD9-BE8196314E5B}">
      <dgm:prSet/>
      <dgm:spPr/>
      <dgm:t>
        <a:bodyPr/>
        <a:lstStyle/>
        <a:p>
          <a:endParaRPr lang="it-IT"/>
        </a:p>
      </dgm:t>
    </dgm:pt>
    <dgm:pt modelId="{B297D0F3-997D-4F21-AD60-5B739FCD2551}">
      <dgm:prSet phldrT="[Testo]" phldr="0"/>
      <dgm:spPr/>
      <dgm:t>
        <a:bodyPr/>
        <a:lstStyle/>
        <a:p>
          <a:r>
            <a:rPr lang="it-IT"/>
            <a:t>Centri Servizi Territoriali</a:t>
          </a:r>
        </a:p>
      </dgm:t>
    </dgm:pt>
    <dgm:pt modelId="{88D1EA87-247B-4C2D-894F-3D970B9769BC}" type="parTrans" cxnId="{E57F039E-7630-433B-BB5B-011D8CD6FB37}">
      <dgm:prSet/>
      <dgm:spPr/>
      <dgm:t>
        <a:bodyPr/>
        <a:lstStyle/>
        <a:p>
          <a:endParaRPr lang="it-IT"/>
        </a:p>
      </dgm:t>
    </dgm:pt>
    <dgm:pt modelId="{6841B19A-535C-4122-AF5B-5E5C0B709984}" type="sibTrans" cxnId="{E57F039E-7630-433B-BB5B-011D8CD6FB37}">
      <dgm:prSet/>
      <dgm:spPr/>
      <dgm:t>
        <a:bodyPr/>
        <a:lstStyle/>
        <a:p>
          <a:endParaRPr lang="it-IT"/>
        </a:p>
      </dgm:t>
    </dgm:pt>
    <dgm:pt modelId="{10A199D9-5D00-4FD8-B442-40E38BF1D28D}">
      <dgm:prSet phldrT="[Testo]" phldr="0"/>
      <dgm:spPr/>
      <dgm:t>
        <a:bodyPr/>
        <a:lstStyle/>
        <a:p>
          <a:r>
            <a:rPr lang="it-IT"/>
            <a:t>Centri per l’impiego ASPAL</a:t>
          </a:r>
        </a:p>
      </dgm:t>
    </dgm:pt>
    <dgm:pt modelId="{1312E86B-7839-48FC-904B-08511A7717C0}" type="parTrans" cxnId="{37A7D100-1CFE-42A2-97C0-765140F81B8E}">
      <dgm:prSet/>
      <dgm:spPr/>
      <dgm:t>
        <a:bodyPr/>
        <a:lstStyle/>
        <a:p>
          <a:endParaRPr lang="it-IT"/>
        </a:p>
      </dgm:t>
    </dgm:pt>
    <dgm:pt modelId="{FF180711-6452-4E71-B779-F1E0775628C6}" type="sibTrans" cxnId="{37A7D100-1CFE-42A2-97C0-765140F81B8E}">
      <dgm:prSet/>
      <dgm:spPr/>
      <dgm:t>
        <a:bodyPr/>
        <a:lstStyle/>
        <a:p>
          <a:endParaRPr lang="it-IT"/>
        </a:p>
      </dgm:t>
    </dgm:pt>
    <dgm:pt modelId="{57EFA67D-3985-44D5-9253-813CEDEFC6DB}">
      <dgm:prSet phldrT="[Testo]" phldr="0"/>
      <dgm:spPr/>
      <dgm:t>
        <a:bodyPr/>
        <a:lstStyle/>
        <a:p>
          <a:endParaRPr lang="it-IT"/>
        </a:p>
      </dgm:t>
    </dgm:pt>
    <dgm:pt modelId="{583F6B76-09C7-4177-A2BE-ACED6DB80DFC}" type="parTrans" cxnId="{6E5B15CA-AA73-435B-957E-443266804707}">
      <dgm:prSet/>
      <dgm:spPr/>
      <dgm:t>
        <a:bodyPr/>
        <a:lstStyle/>
        <a:p>
          <a:endParaRPr lang="it-IT"/>
        </a:p>
      </dgm:t>
    </dgm:pt>
    <dgm:pt modelId="{CF68AB7B-FD2F-400C-989B-5F568596A597}" type="sibTrans" cxnId="{6E5B15CA-AA73-435B-957E-443266804707}">
      <dgm:prSet/>
      <dgm:spPr/>
      <dgm:t>
        <a:bodyPr/>
        <a:lstStyle/>
        <a:p>
          <a:endParaRPr lang="it-IT"/>
        </a:p>
      </dgm:t>
    </dgm:pt>
    <dgm:pt modelId="{EED6F0AE-25E5-42FA-8C98-3FDE390FB660}" type="pres">
      <dgm:prSet presAssocID="{B276EDEC-DC10-4A58-BEFF-6E6C3F302E42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AF231F3-C950-4D2D-B4C9-18E38DD8148B}" type="pres">
      <dgm:prSet presAssocID="{9AAF0DBA-F474-4FD3-93A9-9AAB5F09BE0B}" presName="centerShape" presStyleLbl="node0" presStyleIdx="0" presStyleCnt="1"/>
      <dgm:spPr/>
    </dgm:pt>
    <dgm:pt modelId="{D0AFE1FA-E807-4D6B-8AEE-7B9256F16E42}" type="pres">
      <dgm:prSet presAssocID="{8F774EA9-69FB-42ED-9005-A29EB605CA54}" presName="node" presStyleLbl="node1" presStyleIdx="0" presStyleCnt="7">
        <dgm:presLayoutVars>
          <dgm:bulletEnabled val="1"/>
        </dgm:presLayoutVars>
      </dgm:prSet>
      <dgm:spPr/>
    </dgm:pt>
    <dgm:pt modelId="{47677E87-5F60-4AA1-9A75-81DFB6899638}" type="pres">
      <dgm:prSet presAssocID="{8F774EA9-69FB-42ED-9005-A29EB605CA54}" presName="dummy" presStyleCnt="0"/>
      <dgm:spPr/>
    </dgm:pt>
    <dgm:pt modelId="{E662F740-62B8-4A1E-B740-31DC7D451357}" type="pres">
      <dgm:prSet presAssocID="{1C0E8244-95D0-4A23-B5D7-40248B3FE686}" presName="sibTrans" presStyleLbl="sibTrans2D1" presStyleIdx="0" presStyleCnt="7"/>
      <dgm:spPr/>
    </dgm:pt>
    <dgm:pt modelId="{7B3EA47C-B633-4110-B1B8-93E9485E9FC3}" type="pres">
      <dgm:prSet presAssocID="{BECCAC2D-6D3B-4BBC-BAE9-8F901008D112}" presName="node" presStyleLbl="node1" presStyleIdx="1" presStyleCnt="7">
        <dgm:presLayoutVars>
          <dgm:bulletEnabled val="1"/>
        </dgm:presLayoutVars>
      </dgm:prSet>
      <dgm:spPr/>
    </dgm:pt>
    <dgm:pt modelId="{E13FB33F-9D0A-4A6A-8A72-697642F01B4C}" type="pres">
      <dgm:prSet presAssocID="{BECCAC2D-6D3B-4BBC-BAE9-8F901008D112}" presName="dummy" presStyleCnt="0"/>
      <dgm:spPr/>
    </dgm:pt>
    <dgm:pt modelId="{3E8EF965-5068-46D8-B9FC-490D94E0AD07}" type="pres">
      <dgm:prSet presAssocID="{00D1B83B-C063-451D-A9AA-E5857827F0B5}" presName="sibTrans" presStyleLbl="sibTrans2D1" presStyleIdx="1" presStyleCnt="7"/>
      <dgm:spPr/>
    </dgm:pt>
    <dgm:pt modelId="{7F251203-D09E-46F0-964D-94764942C499}" type="pres">
      <dgm:prSet presAssocID="{7396145D-44D1-4A2A-9F29-0B736BCF0CCF}" presName="node" presStyleLbl="node1" presStyleIdx="2" presStyleCnt="7">
        <dgm:presLayoutVars>
          <dgm:bulletEnabled val="1"/>
        </dgm:presLayoutVars>
      </dgm:prSet>
      <dgm:spPr/>
    </dgm:pt>
    <dgm:pt modelId="{49390396-65E9-4728-94E2-6FDB9E293965}" type="pres">
      <dgm:prSet presAssocID="{7396145D-44D1-4A2A-9F29-0B736BCF0CCF}" presName="dummy" presStyleCnt="0"/>
      <dgm:spPr/>
    </dgm:pt>
    <dgm:pt modelId="{B2468376-ADAF-418F-977E-14B46EBA0B55}" type="pres">
      <dgm:prSet presAssocID="{3A5E277A-1125-4DB6-AF50-F8FF0CB47759}" presName="sibTrans" presStyleLbl="sibTrans2D1" presStyleIdx="2" presStyleCnt="7"/>
      <dgm:spPr/>
    </dgm:pt>
    <dgm:pt modelId="{CE633C00-E268-447E-9BB8-E5390ADCACDC}" type="pres">
      <dgm:prSet presAssocID="{6F9DDAC5-A53F-47B2-9EA5-58BD638DA463}" presName="node" presStyleLbl="node1" presStyleIdx="3" presStyleCnt="7">
        <dgm:presLayoutVars>
          <dgm:bulletEnabled val="1"/>
        </dgm:presLayoutVars>
      </dgm:prSet>
      <dgm:spPr/>
    </dgm:pt>
    <dgm:pt modelId="{5CA0F5C2-EABD-4561-8CEF-8879458B4CAB}" type="pres">
      <dgm:prSet presAssocID="{6F9DDAC5-A53F-47B2-9EA5-58BD638DA463}" presName="dummy" presStyleCnt="0"/>
      <dgm:spPr/>
    </dgm:pt>
    <dgm:pt modelId="{5F774FA0-E00A-4B52-A719-CAE060C79888}" type="pres">
      <dgm:prSet presAssocID="{96F86808-A210-4475-8960-6000198BAF56}" presName="sibTrans" presStyleLbl="sibTrans2D1" presStyleIdx="3" presStyleCnt="7"/>
      <dgm:spPr/>
    </dgm:pt>
    <dgm:pt modelId="{4A2AB91B-13D9-4D7A-919B-67F273D71D79}" type="pres">
      <dgm:prSet presAssocID="{68196860-BDA0-48F4-8787-516708EEB119}" presName="node" presStyleLbl="node1" presStyleIdx="4" presStyleCnt="7">
        <dgm:presLayoutVars>
          <dgm:bulletEnabled val="1"/>
        </dgm:presLayoutVars>
      </dgm:prSet>
      <dgm:spPr/>
    </dgm:pt>
    <dgm:pt modelId="{E97778E1-099F-41C2-BFDB-3CABEEBEA4E0}" type="pres">
      <dgm:prSet presAssocID="{68196860-BDA0-48F4-8787-516708EEB119}" presName="dummy" presStyleCnt="0"/>
      <dgm:spPr/>
    </dgm:pt>
    <dgm:pt modelId="{5A23B8AA-AC32-4FB1-A63A-DC6881ABF632}" type="pres">
      <dgm:prSet presAssocID="{89C779B8-5AC8-4DBB-81A8-F18326F2E6D0}" presName="sibTrans" presStyleLbl="sibTrans2D1" presStyleIdx="4" presStyleCnt="7"/>
      <dgm:spPr/>
    </dgm:pt>
    <dgm:pt modelId="{92EA5A88-4F14-4B02-A9AB-D103ECBA15ED}" type="pres">
      <dgm:prSet presAssocID="{B297D0F3-997D-4F21-AD60-5B739FCD2551}" presName="node" presStyleLbl="node1" presStyleIdx="5" presStyleCnt="7">
        <dgm:presLayoutVars>
          <dgm:bulletEnabled val="1"/>
        </dgm:presLayoutVars>
      </dgm:prSet>
      <dgm:spPr/>
    </dgm:pt>
    <dgm:pt modelId="{5F5E3225-F6F2-416D-8C62-2D5EDF533242}" type="pres">
      <dgm:prSet presAssocID="{B297D0F3-997D-4F21-AD60-5B739FCD2551}" presName="dummy" presStyleCnt="0"/>
      <dgm:spPr/>
    </dgm:pt>
    <dgm:pt modelId="{83F79AB8-7D1A-4613-B474-1D6BC0D41366}" type="pres">
      <dgm:prSet presAssocID="{6841B19A-535C-4122-AF5B-5E5C0B709984}" presName="sibTrans" presStyleLbl="sibTrans2D1" presStyleIdx="5" presStyleCnt="7"/>
      <dgm:spPr/>
    </dgm:pt>
    <dgm:pt modelId="{A2A239CC-7899-462E-9BA3-DDFDAC77ADAE}" type="pres">
      <dgm:prSet presAssocID="{10A199D9-5D00-4FD8-B442-40E38BF1D28D}" presName="node" presStyleLbl="node1" presStyleIdx="6" presStyleCnt="7">
        <dgm:presLayoutVars>
          <dgm:bulletEnabled val="1"/>
        </dgm:presLayoutVars>
      </dgm:prSet>
      <dgm:spPr/>
    </dgm:pt>
    <dgm:pt modelId="{CB76C10B-E355-4888-9892-08720474CB3C}" type="pres">
      <dgm:prSet presAssocID="{10A199D9-5D00-4FD8-B442-40E38BF1D28D}" presName="dummy" presStyleCnt="0"/>
      <dgm:spPr/>
    </dgm:pt>
    <dgm:pt modelId="{3790742E-5735-4CEE-89CB-3348B35DAE1E}" type="pres">
      <dgm:prSet presAssocID="{FF180711-6452-4E71-B779-F1E0775628C6}" presName="sibTrans" presStyleLbl="sibTrans2D1" presStyleIdx="6" presStyleCnt="7"/>
      <dgm:spPr/>
    </dgm:pt>
  </dgm:ptLst>
  <dgm:cxnLst>
    <dgm:cxn modelId="{37A7D100-1CFE-42A2-97C0-765140F81B8E}" srcId="{9AAF0DBA-F474-4FD3-93A9-9AAB5F09BE0B}" destId="{10A199D9-5D00-4FD8-B442-40E38BF1D28D}" srcOrd="6" destOrd="0" parTransId="{1312E86B-7839-48FC-904B-08511A7717C0}" sibTransId="{FF180711-6452-4E71-B779-F1E0775628C6}"/>
    <dgm:cxn modelId="{62C12201-593D-46DD-A989-6011BFE1A6A9}" type="presOf" srcId="{7396145D-44D1-4A2A-9F29-0B736BCF0CCF}" destId="{7F251203-D09E-46F0-964D-94764942C499}" srcOrd="0" destOrd="0" presId="urn:microsoft.com/office/officeart/2005/8/layout/radial6"/>
    <dgm:cxn modelId="{99479810-FBD4-44B6-AFD9-BE8196314E5B}" srcId="{9AAF0DBA-F474-4FD3-93A9-9AAB5F09BE0B}" destId="{68196860-BDA0-48F4-8787-516708EEB119}" srcOrd="4" destOrd="0" parTransId="{3F81E54D-D847-4598-B48D-C469C0601311}" sibTransId="{89C779B8-5AC8-4DBB-81A8-F18326F2E6D0}"/>
    <dgm:cxn modelId="{C709E517-B998-4F67-ABC6-E070AC4C3300}" type="presOf" srcId="{9AAF0DBA-F474-4FD3-93A9-9AAB5F09BE0B}" destId="{5AF231F3-C950-4D2D-B4C9-18E38DD8148B}" srcOrd="0" destOrd="0" presId="urn:microsoft.com/office/officeart/2005/8/layout/radial6"/>
    <dgm:cxn modelId="{57B8E535-92B1-412F-8134-8CA5798A701D}" type="presOf" srcId="{10A199D9-5D00-4FD8-B442-40E38BF1D28D}" destId="{A2A239CC-7899-462E-9BA3-DDFDAC77ADAE}" srcOrd="0" destOrd="0" presId="urn:microsoft.com/office/officeart/2005/8/layout/radial6"/>
    <dgm:cxn modelId="{2697FC3E-C015-4465-A44E-DE6EA212FBE2}" type="presOf" srcId="{8F774EA9-69FB-42ED-9005-A29EB605CA54}" destId="{D0AFE1FA-E807-4D6B-8AEE-7B9256F16E42}" srcOrd="0" destOrd="0" presId="urn:microsoft.com/office/officeart/2005/8/layout/radial6"/>
    <dgm:cxn modelId="{1FB4045E-1438-4773-92DB-E7460795CDD2}" type="presOf" srcId="{B276EDEC-DC10-4A58-BEFF-6E6C3F302E42}" destId="{EED6F0AE-25E5-42FA-8C98-3FDE390FB660}" srcOrd="0" destOrd="0" presId="urn:microsoft.com/office/officeart/2005/8/layout/radial6"/>
    <dgm:cxn modelId="{4F7A2748-4888-468E-A54D-BF3B88CF10A7}" type="presOf" srcId="{B297D0F3-997D-4F21-AD60-5B739FCD2551}" destId="{92EA5A88-4F14-4B02-A9AB-D103ECBA15ED}" srcOrd="0" destOrd="0" presId="urn:microsoft.com/office/officeart/2005/8/layout/radial6"/>
    <dgm:cxn modelId="{739FEC68-CE80-44E6-85D6-D84779291870}" srcId="{9AAF0DBA-F474-4FD3-93A9-9AAB5F09BE0B}" destId="{6F9DDAC5-A53F-47B2-9EA5-58BD638DA463}" srcOrd="3" destOrd="0" parTransId="{61C75C70-3BE1-4C5E-809B-71ED9BEB02E4}" sibTransId="{96F86808-A210-4475-8960-6000198BAF56}"/>
    <dgm:cxn modelId="{B82B544A-A8B2-487C-A5B5-846EC3FCA178}" srcId="{9AAF0DBA-F474-4FD3-93A9-9AAB5F09BE0B}" destId="{8F774EA9-69FB-42ED-9005-A29EB605CA54}" srcOrd="0" destOrd="0" parTransId="{65C2DB1B-E200-4915-9ED8-6318838687B6}" sibTransId="{1C0E8244-95D0-4A23-B5D7-40248B3FE686}"/>
    <dgm:cxn modelId="{FE89874C-1D55-405B-8EA2-7A51EECC3E87}" srcId="{B276EDEC-DC10-4A58-BEFF-6E6C3F302E42}" destId="{9AAF0DBA-F474-4FD3-93A9-9AAB5F09BE0B}" srcOrd="0" destOrd="0" parTransId="{36C65838-DC61-42FC-976F-75B981DF2DA6}" sibTransId="{3233D951-D5B4-442A-A56A-C44AB90BF85C}"/>
    <dgm:cxn modelId="{D5F1566E-47B3-4F9F-9D01-E790BEDC8CDC}" type="presOf" srcId="{3A5E277A-1125-4DB6-AF50-F8FF0CB47759}" destId="{B2468376-ADAF-418F-977E-14B46EBA0B55}" srcOrd="0" destOrd="0" presId="urn:microsoft.com/office/officeart/2005/8/layout/radial6"/>
    <dgm:cxn modelId="{ABA64971-65A1-4B94-91D3-9D1764CA66C3}" type="presOf" srcId="{68196860-BDA0-48F4-8787-516708EEB119}" destId="{4A2AB91B-13D9-4D7A-919B-67F273D71D79}" srcOrd="0" destOrd="0" presId="urn:microsoft.com/office/officeart/2005/8/layout/radial6"/>
    <dgm:cxn modelId="{4839E271-BD81-435A-B3F3-5657FFB1D781}" type="presOf" srcId="{89C779B8-5AC8-4DBB-81A8-F18326F2E6D0}" destId="{5A23B8AA-AC32-4FB1-A63A-DC6881ABF632}" srcOrd="0" destOrd="0" presId="urn:microsoft.com/office/officeart/2005/8/layout/radial6"/>
    <dgm:cxn modelId="{3521D786-4829-4844-A17B-87E5EF2968E9}" srcId="{9AAF0DBA-F474-4FD3-93A9-9AAB5F09BE0B}" destId="{7396145D-44D1-4A2A-9F29-0B736BCF0CCF}" srcOrd="2" destOrd="0" parTransId="{7AAEDA15-FBDD-4118-AA27-FB01E8F6968A}" sibTransId="{3A5E277A-1125-4DB6-AF50-F8FF0CB47759}"/>
    <dgm:cxn modelId="{344D158B-3EA4-45A3-ABC3-3980BEC95088}" type="presOf" srcId="{00D1B83B-C063-451D-A9AA-E5857827F0B5}" destId="{3E8EF965-5068-46D8-B9FC-490D94E0AD07}" srcOrd="0" destOrd="0" presId="urn:microsoft.com/office/officeart/2005/8/layout/radial6"/>
    <dgm:cxn modelId="{9B58668B-8CC6-4FFD-9114-B8909DD20A41}" srcId="{9AAF0DBA-F474-4FD3-93A9-9AAB5F09BE0B}" destId="{BECCAC2D-6D3B-4BBC-BAE9-8F901008D112}" srcOrd="1" destOrd="0" parTransId="{8267FA12-16A1-4DD2-8454-7911BCDC6612}" sibTransId="{00D1B83B-C063-451D-A9AA-E5857827F0B5}"/>
    <dgm:cxn modelId="{B90D6B93-0D3E-4E6A-88D7-CD58D2D7159A}" type="presOf" srcId="{FF180711-6452-4E71-B779-F1E0775628C6}" destId="{3790742E-5735-4CEE-89CB-3348B35DAE1E}" srcOrd="0" destOrd="0" presId="urn:microsoft.com/office/officeart/2005/8/layout/radial6"/>
    <dgm:cxn modelId="{E57F039E-7630-433B-BB5B-011D8CD6FB37}" srcId="{9AAF0DBA-F474-4FD3-93A9-9AAB5F09BE0B}" destId="{B297D0F3-997D-4F21-AD60-5B739FCD2551}" srcOrd="5" destOrd="0" parTransId="{88D1EA87-247B-4C2D-894F-3D970B9769BC}" sibTransId="{6841B19A-535C-4122-AF5B-5E5C0B709984}"/>
    <dgm:cxn modelId="{6E5B15CA-AA73-435B-957E-443266804707}" srcId="{B276EDEC-DC10-4A58-BEFF-6E6C3F302E42}" destId="{57EFA67D-3985-44D5-9253-813CEDEFC6DB}" srcOrd="1" destOrd="0" parTransId="{583F6B76-09C7-4177-A2BE-ACED6DB80DFC}" sibTransId="{CF68AB7B-FD2F-400C-989B-5F568596A597}"/>
    <dgm:cxn modelId="{818DAECD-4A69-4CD2-B3EB-462D31A6A24C}" type="presOf" srcId="{6841B19A-535C-4122-AF5B-5E5C0B709984}" destId="{83F79AB8-7D1A-4613-B474-1D6BC0D41366}" srcOrd="0" destOrd="0" presId="urn:microsoft.com/office/officeart/2005/8/layout/radial6"/>
    <dgm:cxn modelId="{9533E4CF-5707-4099-ABBD-A1BA01FD4FA3}" type="presOf" srcId="{96F86808-A210-4475-8960-6000198BAF56}" destId="{5F774FA0-E00A-4B52-A719-CAE060C79888}" srcOrd="0" destOrd="0" presId="urn:microsoft.com/office/officeart/2005/8/layout/radial6"/>
    <dgm:cxn modelId="{DBF4FCD3-AD74-47B5-A433-872F43FF4DC2}" type="presOf" srcId="{6F9DDAC5-A53F-47B2-9EA5-58BD638DA463}" destId="{CE633C00-E268-447E-9BB8-E5390ADCACDC}" srcOrd="0" destOrd="0" presId="urn:microsoft.com/office/officeart/2005/8/layout/radial6"/>
    <dgm:cxn modelId="{72AEC4DD-6866-41B5-9448-691ED1D155C6}" type="presOf" srcId="{1C0E8244-95D0-4A23-B5D7-40248B3FE686}" destId="{E662F740-62B8-4A1E-B740-31DC7D451357}" srcOrd="0" destOrd="0" presId="urn:microsoft.com/office/officeart/2005/8/layout/radial6"/>
    <dgm:cxn modelId="{E30A67E1-30AC-449A-9049-F78503107A30}" type="presOf" srcId="{BECCAC2D-6D3B-4BBC-BAE9-8F901008D112}" destId="{7B3EA47C-B633-4110-B1B8-93E9485E9FC3}" srcOrd="0" destOrd="0" presId="urn:microsoft.com/office/officeart/2005/8/layout/radial6"/>
    <dgm:cxn modelId="{90421DF6-9152-481A-AB2C-57C151C990E0}" type="presParOf" srcId="{EED6F0AE-25E5-42FA-8C98-3FDE390FB660}" destId="{5AF231F3-C950-4D2D-B4C9-18E38DD8148B}" srcOrd="0" destOrd="0" presId="urn:microsoft.com/office/officeart/2005/8/layout/radial6"/>
    <dgm:cxn modelId="{CFD3DC90-2E06-4D15-B43C-8350BB917B49}" type="presParOf" srcId="{EED6F0AE-25E5-42FA-8C98-3FDE390FB660}" destId="{D0AFE1FA-E807-4D6B-8AEE-7B9256F16E42}" srcOrd="1" destOrd="0" presId="urn:microsoft.com/office/officeart/2005/8/layout/radial6"/>
    <dgm:cxn modelId="{94450C34-AF62-42E1-8C00-EFD5F4A5F39A}" type="presParOf" srcId="{EED6F0AE-25E5-42FA-8C98-3FDE390FB660}" destId="{47677E87-5F60-4AA1-9A75-81DFB6899638}" srcOrd="2" destOrd="0" presId="urn:microsoft.com/office/officeart/2005/8/layout/radial6"/>
    <dgm:cxn modelId="{21901002-D00B-494C-A778-ACE6043C1C82}" type="presParOf" srcId="{EED6F0AE-25E5-42FA-8C98-3FDE390FB660}" destId="{E662F740-62B8-4A1E-B740-31DC7D451357}" srcOrd="3" destOrd="0" presId="urn:microsoft.com/office/officeart/2005/8/layout/radial6"/>
    <dgm:cxn modelId="{36211D11-6608-4165-850A-4E9AF89FF585}" type="presParOf" srcId="{EED6F0AE-25E5-42FA-8C98-3FDE390FB660}" destId="{7B3EA47C-B633-4110-B1B8-93E9485E9FC3}" srcOrd="4" destOrd="0" presId="urn:microsoft.com/office/officeart/2005/8/layout/radial6"/>
    <dgm:cxn modelId="{AF16ED41-862C-457A-A75F-76E233094792}" type="presParOf" srcId="{EED6F0AE-25E5-42FA-8C98-3FDE390FB660}" destId="{E13FB33F-9D0A-4A6A-8A72-697642F01B4C}" srcOrd="5" destOrd="0" presId="urn:microsoft.com/office/officeart/2005/8/layout/radial6"/>
    <dgm:cxn modelId="{756675B0-7991-4ECE-9E11-E5BB93D340B1}" type="presParOf" srcId="{EED6F0AE-25E5-42FA-8C98-3FDE390FB660}" destId="{3E8EF965-5068-46D8-B9FC-490D94E0AD07}" srcOrd="6" destOrd="0" presId="urn:microsoft.com/office/officeart/2005/8/layout/radial6"/>
    <dgm:cxn modelId="{45DE662E-9904-467C-B28C-35BFFC98E559}" type="presParOf" srcId="{EED6F0AE-25E5-42FA-8C98-3FDE390FB660}" destId="{7F251203-D09E-46F0-964D-94764942C499}" srcOrd="7" destOrd="0" presId="urn:microsoft.com/office/officeart/2005/8/layout/radial6"/>
    <dgm:cxn modelId="{AB41283C-6A2A-45CB-AA06-63AF51B16151}" type="presParOf" srcId="{EED6F0AE-25E5-42FA-8C98-3FDE390FB660}" destId="{49390396-65E9-4728-94E2-6FDB9E293965}" srcOrd="8" destOrd="0" presId="urn:microsoft.com/office/officeart/2005/8/layout/radial6"/>
    <dgm:cxn modelId="{956A92D9-F634-4382-B02D-6C8FE1321234}" type="presParOf" srcId="{EED6F0AE-25E5-42FA-8C98-3FDE390FB660}" destId="{B2468376-ADAF-418F-977E-14B46EBA0B55}" srcOrd="9" destOrd="0" presId="urn:microsoft.com/office/officeart/2005/8/layout/radial6"/>
    <dgm:cxn modelId="{3A02C386-3606-445A-8C40-5404E15BE660}" type="presParOf" srcId="{EED6F0AE-25E5-42FA-8C98-3FDE390FB660}" destId="{CE633C00-E268-447E-9BB8-E5390ADCACDC}" srcOrd="10" destOrd="0" presId="urn:microsoft.com/office/officeart/2005/8/layout/radial6"/>
    <dgm:cxn modelId="{FDA2FEA9-E652-4E15-AFFF-0C73CDB73ED3}" type="presParOf" srcId="{EED6F0AE-25E5-42FA-8C98-3FDE390FB660}" destId="{5CA0F5C2-EABD-4561-8CEF-8879458B4CAB}" srcOrd="11" destOrd="0" presId="urn:microsoft.com/office/officeart/2005/8/layout/radial6"/>
    <dgm:cxn modelId="{7CE64C6D-693F-47B2-8C30-7F0AB115F9F0}" type="presParOf" srcId="{EED6F0AE-25E5-42FA-8C98-3FDE390FB660}" destId="{5F774FA0-E00A-4B52-A719-CAE060C79888}" srcOrd="12" destOrd="0" presId="urn:microsoft.com/office/officeart/2005/8/layout/radial6"/>
    <dgm:cxn modelId="{7331DB4D-FCD0-4D39-BD21-2DAE7F2AA431}" type="presParOf" srcId="{EED6F0AE-25E5-42FA-8C98-3FDE390FB660}" destId="{4A2AB91B-13D9-4D7A-919B-67F273D71D79}" srcOrd="13" destOrd="0" presId="urn:microsoft.com/office/officeart/2005/8/layout/radial6"/>
    <dgm:cxn modelId="{CAE942A4-1255-499B-9156-38CF07647183}" type="presParOf" srcId="{EED6F0AE-25E5-42FA-8C98-3FDE390FB660}" destId="{E97778E1-099F-41C2-BFDB-3CABEEBEA4E0}" srcOrd="14" destOrd="0" presId="urn:microsoft.com/office/officeart/2005/8/layout/radial6"/>
    <dgm:cxn modelId="{3261741C-69B2-4331-8656-1644F974DB9B}" type="presParOf" srcId="{EED6F0AE-25E5-42FA-8C98-3FDE390FB660}" destId="{5A23B8AA-AC32-4FB1-A63A-DC6881ABF632}" srcOrd="15" destOrd="0" presId="urn:microsoft.com/office/officeart/2005/8/layout/radial6"/>
    <dgm:cxn modelId="{0F30AF26-90B0-47F4-AA9B-FDFCD944159A}" type="presParOf" srcId="{EED6F0AE-25E5-42FA-8C98-3FDE390FB660}" destId="{92EA5A88-4F14-4B02-A9AB-D103ECBA15ED}" srcOrd="16" destOrd="0" presId="urn:microsoft.com/office/officeart/2005/8/layout/radial6"/>
    <dgm:cxn modelId="{A085E544-07EB-4B96-B788-10FCE867EDB9}" type="presParOf" srcId="{EED6F0AE-25E5-42FA-8C98-3FDE390FB660}" destId="{5F5E3225-F6F2-416D-8C62-2D5EDF533242}" srcOrd="17" destOrd="0" presId="urn:microsoft.com/office/officeart/2005/8/layout/radial6"/>
    <dgm:cxn modelId="{FE183025-7385-4E42-8648-1F4E38B945BE}" type="presParOf" srcId="{EED6F0AE-25E5-42FA-8C98-3FDE390FB660}" destId="{83F79AB8-7D1A-4613-B474-1D6BC0D41366}" srcOrd="18" destOrd="0" presId="urn:microsoft.com/office/officeart/2005/8/layout/radial6"/>
    <dgm:cxn modelId="{9EEE195B-6FC6-44E3-8AA4-0324D89A6F65}" type="presParOf" srcId="{EED6F0AE-25E5-42FA-8C98-3FDE390FB660}" destId="{A2A239CC-7899-462E-9BA3-DDFDAC77ADAE}" srcOrd="19" destOrd="0" presId="urn:microsoft.com/office/officeart/2005/8/layout/radial6"/>
    <dgm:cxn modelId="{08BB30B1-4801-43D5-9A7B-F9F1117A8A0E}" type="presParOf" srcId="{EED6F0AE-25E5-42FA-8C98-3FDE390FB660}" destId="{CB76C10B-E355-4888-9892-08720474CB3C}" srcOrd="20" destOrd="0" presId="urn:microsoft.com/office/officeart/2005/8/layout/radial6"/>
    <dgm:cxn modelId="{AEB1C460-2F76-429F-AAA5-337FCEAE2A52}" type="presParOf" srcId="{EED6F0AE-25E5-42FA-8C98-3FDE390FB660}" destId="{3790742E-5735-4CEE-89CB-3348B35DAE1E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1BADC2-1A10-4B8C-B496-06813E69C13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42DD11A-F3C0-4383-816C-50F85615A8D0}">
      <dgm:prSet phldrT="[Testo]" phldr="0" custT="1"/>
      <dgm:spPr/>
      <dgm:t>
        <a:bodyPr/>
        <a:lstStyle/>
        <a:p>
          <a:r>
            <a:rPr lang="it-IT" sz="2800"/>
            <a:t>Comune di Bonorva</a:t>
          </a:r>
        </a:p>
      </dgm:t>
    </dgm:pt>
    <dgm:pt modelId="{12A19C5B-744B-4A8E-9D67-6AAAD8716C61}" type="parTrans" cxnId="{8EC4D5C1-62E7-42A1-8E24-8B019461F17D}">
      <dgm:prSet/>
      <dgm:spPr/>
      <dgm:t>
        <a:bodyPr/>
        <a:lstStyle/>
        <a:p>
          <a:endParaRPr lang="it-IT"/>
        </a:p>
      </dgm:t>
    </dgm:pt>
    <dgm:pt modelId="{D82194F5-3AB8-4C6C-AC14-F1450869A09E}" type="sibTrans" cxnId="{8EC4D5C1-62E7-42A1-8E24-8B019461F17D}">
      <dgm:prSet/>
      <dgm:spPr/>
      <dgm:t>
        <a:bodyPr/>
        <a:lstStyle/>
        <a:p>
          <a:endParaRPr lang="it-IT"/>
        </a:p>
      </dgm:t>
    </dgm:pt>
    <dgm:pt modelId="{1C97C2C3-9D11-4AF2-BB63-3CD14199AD62}">
      <dgm:prSet phldrT="[Testo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it-IT" sz="2800"/>
            <a:t>Centro Servizi Territoriale – Sede </a:t>
          </a:r>
          <a:r>
            <a:rPr lang="it-IT" sz="2800" err="1"/>
            <a:t>Spoke</a:t>
          </a:r>
          <a:r>
            <a:rPr lang="it-IT" sz="2800"/>
            <a:t> </a:t>
          </a:r>
          <a:r>
            <a:rPr lang="it-IT" sz="2800" err="1"/>
            <a:t>CpF</a:t>
          </a:r>
          <a:r>
            <a:rPr lang="it-IT" sz="2800"/>
            <a:t>  </a:t>
          </a:r>
        </a:p>
        <a:p>
          <a:r>
            <a:rPr lang="it-IT" sz="2800"/>
            <a:t>7 comuni</a:t>
          </a:r>
        </a:p>
      </dgm:t>
    </dgm:pt>
    <dgm:pt modelId="{DCC33CF1-A391-4296-8E3A-18D0ADCFFC0B}" type="parTrans" cxnId="{190E48CA-79A0-4431-BC20-21AB578CB720}">
      <dgm:prSet/>
      <dgm:spPr/>
      <dgm:t>
        <a:bodyPr/>
        <a:lstStyle/>
        <a:p>
          <a:endParaRPr lang="it-IT"/>
        </a:p>
      </dgm:t>
    </dgm:pt>
    <dgm:pt modelId="{ECACEE72-464B-462C-8DCC-6B44897801C0}" type="sibTrans" cxnId="{190E48CA-79A0-4431-BC20-21AB578CB720}">
      <dgm:prSet/>
      <dgm:spPr/>
      <dgm:t>
        <a:bodyPr/>
        <a:lstStyle/>
        <a:p>
          <a:endParaRPr lang="it-IT"/>
        </a:p>
      </dgm:t>
    </dgm:pt>
    <dgm:pt modelId="{6678D604-9422-4A2E-8189-B2950CF5EC85}">
      <dgm:prSet phldrT="[Testo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it-IT" sz="2800"/>
            <a:t>Centro Servizi Territoriale – Sede </a:t>
          </a:r>
          <a:r>
            <a:rPr lang="it-IT" sz="2800" err="1"/>
            <a:t>Spoke</a:t>
          </a:r>
          <a:r>
            <a:rPr lang="it-IT" sz="2800"/>
            <a:t> </a:t>
          </a:r>
          <a:r>
            <a:rPr lang="it-IT" sz="2800" err="1"/>
            <a:t>CpF</a:t>
          </a:r>
          <a:r>
            <a:rPr lang="it-IT" sz="2800"/>
            <a:t>  </a:t>
          </a:r>
        </a:p>
        <a:p>
          <a:r>
            <a:rPr lang="it-IT" sz="2800"/>
            <a:t>1 comuni</a:t>
          </a:r>
        </a:p>
      </dgm:t>
    </dgm:pt>
    <dgm:pt modelId="{219A6C8F-F128-4B5B-8D68-20A0FC36C559}" type="parTrans" cxnId="{35CB4EA3-4331-4279-B795-FC810770A91B}">
      <dgm:prSet/>
      <dgm:spPr/>
      <dgm:t>
        <a:bodyPr/>
        <a:lstStyle/>
        <a:p>
          <a:endParaRPr lang="it-IT"/>
        </a:p>
      </dgm:t>
    </dgm:pt>
    <dgm:pt modelId="{7E3EC934-519E-4985-A642-56820F4738F9}" type="sibTrans" cxnId="{35CB4EA3-4331-4279-B795-FC810770A91B}">
      <dgm:prSet/>
      <dgm:spPr/>
      <dgm:t>
        <a:bodyPr/>
        <a:lstStyle/>
        <a:p>
          <a:endParaRPr lang="it-IT"/>
        </a:p>
      </dgm:t>
    </dgm:pt>
    <dgm:pt modelId="{95225135-7922-43D9-B6E6-3A89A3DE114E}">
      <dgm:prSet phldrT="[Testo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it-IT" sz="2800"/>
            <a:t>Centro Servizi Territoriale – Sede </a:t>
          </a:r>
          <a:r>
            <a:rPr lang="it-IT" sz="2800" err="1"/>
            <a:t>Spoke</a:t>
          </a:r>
          <a:r>
            <a:rPr lang="it-IT" sz="2800"/>
            <a:t> </a:t>
          </a:r>
          <a:r>
            <a:rPr lang="it-IT" sz="2800" err="1"/>
            <a:t>CpF</a:t>
          </a:r>
          <a:r>
            <a:rPr lang="it-IT" sz="2800"/>
            <a:t>  </a:t>
          </a:r>
        </a:p>
        <a:p>
          <a:r>
            <a:rPr lang="it-IT" sz="2800"/>
            <a:t>7 comuni</a:t>
          </a:r>
        </a:p>
      </dgm:t>
    </dgm:pt>
    <dgm:pt modelId="{3CC0FCE7-A8F6-4A1F-85DB-CB5D621A5355}" type="parTrans" cxnId="{FECC34E7-35CA-410B-BE12-0B6759D85B6F}">
      <dgm:prSet/>
      <dgm:spPr/>
      <dgm:t>
        <a:bodyPr/>
        <a:lstStyle/>
        <a:p>
          <a:endParaRPr lang="it-IT"/>
        </a:p>
      </dgm:t>
    </dgm:pt>
    <dgm:pt modelId="{7A3F4EA0-42B7-40F5-B41B-4717D05C8F03}" type="sibTrans" cxnId="{FECC34E7-35CA-410B-BE12-0B6759D85B6F}">
      <dgm:prSet/>
      <dgm:spPr/>
      <dgm:t>
        <a:bodyPr/>
        <a:lstStyle/>
        <a:p>
          <a:endParaRPr lang="it-IT"/>
        </a:p>
      </dgm:t>
    </dgm:pt>
    <dgm:pt modelId="{FD4C2549-E098-4BB5-8973-F34B3EA4C8CA}">
      <dgm:prSet phldrT="[Testo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it-IT" sz="2800"/>
            <a:t>Centro Servizi Territoriale – Sede </a:t>
          </a:r>
          <a:r>
            <a:rPr lang="it-IT" sz="2800" err="1"/>
            <a:t>Spoke</a:t>
          </a:r>
          <a:r>
            <a:rPr lang="it-IT" sz="2800"/>
            <a:t> </a:t>
          </a:r>
          <a:r>
            <a:rPr lang="it-IT" sz="2800" err="1"/>
            <a:t>CpF</a:t>
          </a:r>
          <a:r>
            <a:rPr lang="it-IT" sz="2800"/>
            <a:t>  </a:t>
          </a:r>
        </a:p>
        <a:p>
          <a:r>
            <a:rPr lang="it-IT" sz="2800"/>
            <a:t>8 comuni</a:t>
          </a:r>
        </a:p>
      </dgm:t>
    </dgm:pt>
    <dgm:pt modelId="{D3F98E68-7E42-4625-9719-2DE0E566E14C}" type="parTrans" cxnId="{A5FF2540-A1C0-402A-AA01-633225F8EE5E}">
      <dgm:prSet/>
      <dgm:spPr/>
      <dgm:t>
        <a:bodyPr/>
        <a:lstStyle/>
        <a:p>
          <a:endParaRPr lang="it-IT"/>
        </a:p>
      </dgm:t>
    </dgm:pt>
    <dgm:pt modelId="{20BD93DA-00F6-4E16-AF17-2151823D93C2}" type="sibTrans" cxnId="{A5FF2540-A1C0-402A-AA01-633225F8EE5E}">
      <dgm:prSet/>
      <dgm:spPr/>
      <dgm:t>
        <a:bodyPr/>
        <a:lstStyle/>
        <a:p>
          <a:endParaRPr lang="it-IT"/>
        </a:p>
      </dgm:t>
    </dgm:pt>
    <dgm:pt modelId="{8380FFDD-B5D2-46E5-831C-D155FD70458F}" type="pres">
      <dgm:prSet presAssocID="{DC1BADC2-1A10-4B8C-B496-06813E69C13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6934F7E-25EE-4D3C-B2D6-E868EADDA924}" type="pres">
      <dgm:prSet presAssocID="{342DD11A-F3C0-4383-816C-50F85615A8D0}" presName="hierRoot1" presStyleCnt="0">
        <dgm:presLayoutVars>
          <dgm:hierBranch val="init"/>
        </dgm:presLayoutVars>
      </dgm:prSet>
      <dgm:spPr/>
    </dgm:pt>
    <dgm:pt modelId="{22E9F173-F566-4979-A615-60BD4D30AEF0}" type="pres">
      <dgm:prSet presAssocID="{342DD11A-F3C0-4383-816C-50F85615A8D0}" presName="rootComposite1" presStyleCnt="0"/>
      <dgm:spPr/>
    </dgm:pt>
    <dgm:pt modelId="{2AAAD16E-F4B5-40CF-84EA-FCCFA8124596}" type="pres">
      <dgm:prSet presAssocID="{342DD11A-F3C0-4383-816C-50F85615A8D0}" presName="rootText1" presStyleLbl="node0" presStyleIdx="0" presStyleCnt="1">
        <dgm:presLayoutVars>
          <dgm:chPref val="3"/>
        </dgm:presLayoutVars>
      </dgm:prSet>
      <dgm:spPr/>
    </dgm:pt>
    <dgm:pt modelId="{8BCBD515-EDD3-46B4-BFF7-82FA79F7528F}" type="pres">
      <dgm:prSet presAssocID="{342DD11A-F3C0-4383-816C-50F85615A8D0}" presName="rootConnector1" presStyleLbl="node1" presStyleIdx="0" presStyleCnt="0"/>
      <dgm:spPr/>
    </dgm:pt>
    <dgm:pt modelId="{AF97EA16-04D6-429C-A72F-8BD3DA67087B}" type="pres">
      <dgm:prSet presAssocID="{342DD11A-F3C0-4383-816C-50F85615A8D0}" presName="hierChild2" presStyleCnt="0"/>
      <dgm:spPr/>
    </dgm:pt>
    <dgm:pt modelId="{2ADE0474-994F-4D5F-B460-CE1CAF457E57}" type="pres">
      <dgm:prSet presAssocID="{DCC33CF1-A391-4296-8E3A-18D0ADCFFC0B}" presName="Name37" presStyleLbl="parChTrans1D2" presStyleIdx="0" presStyleCnt="4"/>
      <dgm:spPr/>
    </dgm:pt>
    <dgm:pt modelId="{846FCE3E-0B3F-4CDD-8083-56CADD271633}" type="pres">
      <dgm:prSet presAssocID="{1C97C2C3-9D11-4AF2-BB63-3CD14199AD62}" presName="hierRoot2" presStyleCnt="0">
        <dgm:presLayoutVars>
          <dgm:hierBranch val="init"/>
        </dgm:presLayoutVars>
      </dgm:prSet>
      <dgm:spPr/>
    </dgm:pt>
    <dgm:pt modelId="{7D6CC037-2303-47E1-8547-FC2A47AF3CEF}" type="pres">
      <dgm:prSet presAssocID="{1C97C2C3-9D11-4AF2-BB63-3CD14199AD62}" presName="rootComposite" presStyleCnt="0"/>
      <dgm:spPr/>
    </dgm:pt>
    <dgm:pt modelId="{42F4C892-BD55-4259-BF18-746BD20A4403}" type="pres">
      <dgm:prSet presAssocID="{1C97C2C3-9D11-4AF2-BB63-3CD14199AD62}" presName="rootText" presStyleLbl="node2" presStyleIdx="0" presStyleCnt="4" custScaleY="118458">
        <dgm:presLayoutVars>
          <dgm:chPref val="3"/>
        </dgm:presLayoutVars>
      </dgm:prSet>
      <dgm:spPr/>
    </dgm:pt>
    <dgm:pt modelId="{8BAACA48-01E3-4B95-8A95-B4CCEDB797AE}" type="pres">
      <dgm:prSet presAssocID="{1C97C2C3-9D11-4AF2-BB63-3CD14199AD62}" presName="rootConnector" presStyleLbl="node2" presStyleIdx="0" presStyleCnt="4"/>
      <dgm:spPr/>
    </dgm:pt>
    <dgm:pt modelId="{FA27C983-8E71-4D61-9864-D7F1E323231A}" type="pres">
      <dgm:prSet presAssocID="{1C97C2C3-9D11-4AF2-BB63-3CD14199AD62}" presName="hierChild4" presStyleCnt="0"/>
      <dgm:spPr/>
    </dgm:pt>
    <dgm:pt modelId="{0D38C440-C4AC-44E6-9493-29D317A1C204}" type="pres">
      <dgm:prSet presAssocID="{1C97C2C3-9D11-4AF2-BB63-3CD14199AD62}" presName="hierChild5" presStyleCnt="0"/>
      <dgm:spPr/>
    </dgm:pt>
    <dgm:pt modelId="{6CBF6243-9E60-4F28-A786-8AF2908B284D}" type="pres">
      <dgm:prSet presAssocID="{219A6C8F-F128-4B5B-8D68-20A0FC36C559}" presName="Name37" presStyleLbl="parChTrans1D2" presStyleIdx="1" presStyleCnt="4"/>
      <dgm:spPr/>
    </dgm:pt>
    <dgm:pt modelId="{916126F5-37C3-4F26-BB81-80C2B42DFF1D}" type="pres">
      <dgm:prSet presAssocID="{6678D604-9422-4A2E-8189-B2950CF5EC85}" presName="hierRoot2" presStyleCnt="0">
        <dgm:presLayoutVars>
          <dgm:hierBranch val="init"/>
        </dgm:presLayoutVars>
      </dgm:prSet>
      <dgm:spPr/>
    </dgm:pt>
    <dgm:pt modelId="{65B84E73-5AD4-4B0F-B9CA-236D8F02359C}" type="pres">
      <dgm:prSet presAssocID="{6678D604-9422-4A2E-8189-B2950CF5EC85}" presName="rootComposite" presStyleCnt="0"/>
      <dgm:spPr/>
    </dgm:pt>
    <dgm:pt modelId="{BE5BC889-274B-4D8A-8BD1-0A00E22E9964}" type="pres">
      <dgm:prSet presAssocID="{6678D604-9422-4A2E-8189-B2950CF5EC85}" presName="rootText" presStyleLbl="node2" presStyleIdx="1" presStyleCnt="4" custScaleY="117351">
        <dgm:presLayoutVars>
          <dgm:chPref val="3"/>
        </dgm:presLayoutVars>
      </dgm:prSet>
      <dgm:spPr/>
    </dgm:pt>
    <dgm:pt modelId="{BE93BD46-5297-41C0-9289-FB6FE0F2D97D}" type="pres">
      <dgm:prSet presAssocID="{6678D604-9422-4A2E-8189-B2950CF5EC85}" presName="rootConnector" presStyleLbl="node2" presStyleIdx="1" presStyleCnt="4"/>
      <dgm:spPr/>
    </dgm:pt>
    <dgm:pt modelId="{5A0055A7-C841-44F7-A346-D6F3F44965A9}" type="pres">
      <dgm:prSet presAssocID="{6678D604-9422-4A2E-8189-B2950CF5EC85}" presName="hierChild4" presStyleCnt="0"/>
      <dgm:spPr/>
    </dgm:pt>
    <dgm:pt modelId="{A79DB68A-A952-4FD2-9C11-8B92A7A393E9}" type="pres">
      <dgm:prSet presAssocID="{6678D604-9422-4A2E-8189-B2950CF5EC85}" presName="hierChild5" presStyleCnt="0"/>
      <dgm:spPr/>
    </dgm:pt>
    <dgm:pt modelId="{F68679E5-2163-43A9-B703-96B2115182BA}" type="pres">
      <dgm:prSet presAssocID="{3CC0FCE7-A8F6-4A1F-85DB-CB5D621A5355}" presName="Name37" presStyleLbl="parChTrans1D2" presStyleIdx="2" presStyleCnt="4"/>
      <dgm:spPr/>
    </dgm:pt>
    <dgm:pt modelId="{7EC5C24C-C691-4CAB-8584-02F808E56B70}" type="pres">
      <dgm:prSet presAssocID="{95225135-7922-43D9-B6E6-3A89A3DE114E}" presName="hierRoot2" presStyleCnt="0">
        <dgm:presLayoutVars>
          <dgm:hierBranch val="init"/>
        </dgm:presLayoutVars>
      </dgm:prSet>
      <dgm:spPr/>
    </dgm:pt>
    <dgm:pt modelId="{F6665FF1-29A5-4A58-9C7D-8023506D5C75}" type="pres">
      <dgm:prSet presAssocID="{95225135-7922-43D9-B6E6-3A89A3DE114E}" presName="rootComposite" presStyleCnt="0"/>
      <dgm:spPr/>
    </dgm:pt>
    <dgm:pt modelId="{66BC39DC-7DBA-4C9D-B1AB-F077846C2017}" type="pres">
      <dgm:prSet presAssocID="{95225135-7922-43D9-B6E6-3A89A3DE114E}" presName="rootText" presStyleLbl="node2" presStyleIdx="2" presStyleCnt="4" custScaleY="117351">
        <dgm:presLayoutVars>
          <dgm:chPref val="3"/>
        </dgm:presLayoutVars>
      </dgm:prSet>
      <dgm:spPr/>
    </dgm:pt>
    <dgm:pt modelId="{560C00CD-B2D7-42B4-8B03-E05D01B72672}" type="pres">
      <dgm:prSet presAssocID="{95225135-7922-43D9-B6E6-3A89A3DE114E}" presName="rootConnector" presStyleLbl="node2" presStyleIdx="2" presStyleCnt="4"/>
      <dgm:spPr/>
    </dgm:pt>
    <dgm:pt modelId="{20DBBFEC-23E0-4CB4-9F43-90A2D939E83E}" type="pres">
      <dgm:prSet presAssocID="{95225135-7922-43D9-B6E6-3A89A3DE114E}" presName="hierChild4" presStyleCnt="0"/>
      <dgm:spPr/>
    </dgm:pt>
    <dgm:pt modelId="{0EAD3943-7E13-435C-AC2A-DD13AB540AB9}" type="pres">
      <dgm:prSet presAssocID="{95225135-7922-43D9-B6E6-3A89A3DE114E}" presName="hierChild5" presStyleCnt="0"/>
      <dgm:spPr/>
    </dgm:pt>
    <dgm:pt modelId="{1FC4C3AA-7E22-49C9-93F7-929B63B637A9}" type="pres">
      <dgm:prSet presAssocID="{D3F98E68-7E42-4625-9719-2DE0E566E14C}" presName="Name37" presStyleLbl="parChTrans1D2" presStyleIdx="3" presStyleCnt="4"/>
      <dgm:spPr/>
    </dgm:pt>
    <dgm:pt modelId="{60EDA7EC-FC35-422B-B52C-4840BB3582E5}" type="pres">
      <dgm:prSet presAssocID="{FD4C2549-E098-4BB5-8973-F34B3EA4C8CA}" presName="hierRoot2" presStyleCnt="0">
        <dgm:presLayoutVars>
          <dgm:hierBranch val="init"/>
        </dgm:presLayoutVars>
      </dgm:prSet>
      <dgm:spPr/>
    </dgm:pt>
    <dgm:pt modelId="{83F6C38F-E364-4B27-94CE-4F5FCCC27909}" type="pres">
      <dgm:prSet presAssocID="{FD4C2549-E098-4BB5-8973-F34B3EA4C8CA}" presName="rootComposite" presStyleCnt="0"/>
      <dgm:spPr/>
    </dgm:pt>
    <dgm:pt modelId="{445EFBA1-4FCA-4F22-8E17-A8C2718A1760}" type="pres">
      <dgm:prSet presAssocID="{FD4C2549-E098-4BB5-8973-F34B3EA4C8CA}" presName="rootText" presStyleLbl="node2" presStyleIdx="3" presStyleCnt="4" custScaleY="117351">
        <dgm:presLayoutVars>
          <dgm:chPref val="3"/>
        </dgm:presLayoutVars>
      </dgm:prSet>
      <dgm:spPr/>
    </dgm:pt>
    <dgm:pt modelId="{72799097-A3B9-46AE-9D61-F6F154364906}" type="pres">
      <dgm:prSet presAssocID="{FD4C2549-E098-4BB5-8973-F34B3EA4C8CA}" presName="rootConnector" presStyleLbl="node2" presStyleIdx="3" presStyleCnt="4"/>
      <dgm:spPr/>
    </dgm:pt>
    <dgm:pt modelId="{C046DC34-D845-4BD9-935B-EA67BE873EAD}" type="pres">
      <dgm:prSet presAssocID="{FD4C2549-E098-4BB5-8973-F34B3EA4C8CA}" presName="hierChild4" presStyleCnt="0"/>
      <dgm:spPr/>
    </dgm:pt>
    <dgm:pt modelId="{A62ECE9E-19F6-4CFB-AA31-6F8C7128CDC3}" type="pres">
      <dgm:prSet presAssocID="{FD4C2549-E098-4BB5-8973-F34B3EA4C8CA}" presName="hierChild5" presStyleCnt="0"/>
      <dgm:spPr/>
    </dgm:pt>
    <dgm:pt modelId="{E2C61BE8-4B0C-49AF-94BC-2CE48235809E}" type="pres">
      <dgm:prSet presAssocID="{342DD11A-F3C0-4383-816C-50F85615A8D0}" presName="hierChild3" presStyleCnt="0"/>
      <dgm:spPr/>
    </dgm:pt>
  </dgm:ptLst>
  <dgm:cxnLst>
    <dgm:cxn modelId="{A03B391B-3799-4A9B-941E-05C3D2AF20EE}" type="presOf" srcId="{3CC0FCE7-A8F6-4A1F-85DB-CB5D621A5355}" destId="{F68679E5-2163-43A9-B703-96B2115182BA}" srcOrd="0" destOrd="0" presId="urn:microsoft.com/office/officeart/2005/8/layout/orgChart1"/>
    <dgm:cxn modelId="{28EE3525-E374-48F3-8CA5-193E1C34B28E}" type="presOf" srcId="{95225135-7922-43D9-B6E6-3A89A3DE114E}" destId="{560C00CD-B2D7-42B4-8B03-E05D01B72672}" srcOrd="1" destOrd="0" presId="urn:microsoft.com/office/officeart/2005/8/layout/orgChart1"/>
    <dgm:cxn modelId="{E9BDB23B-ADD3-473C-82A4-0E097EF69CF0}" type="presOf" srcId="{1C97C2C3-9D11-4AF2-BB63-3CD14199AD62}" destId="{42F4C892-BD55-4259-BF18-746BD20A4403}" srcOrd="0" destOrd="0" presId="urn:microsoft.com/office/officeart/2005/8/layout/orgChart1"/>
    <dgm:cxn modelId="{A5FF2540-A1C0-402A-AA01-633225F8EE5E}" srcId="{342DD11A-F3C0-4383-816C-50F85615A8D0}" destId="{FD4C2549-E098-4BB5-8973-F34B3EA4C8CA}" srcOrd="3" destOrd="0" parTransId="{D3F98E68-7E42-4625-9719-2DE0E566E14C}" sibTransId="{20BD93DA-00F6-4E16-AF17-2151823D93C2}"/>
    <dgm:cxn modelId="{8E8C7668-E4A1-4777-AE97-BFB0D6373FCA}" type="presOf" srcId="{6678D604-9422-4A2E-8189-B2950CF5EC85}" destId="{BE93BD46-5297-41C0-9289-FB6FE0F2D97D}" srcOrd="1" destOrd="0" presId="urn:microsoft.com/office/officeart/2005/8/layout/orgChart1"/>
    <dgm:cxn modelId="{8CB0964E-56E0-45E5-8AB8-366E315CB849}" type="presOf" srcId="{FD4C2549-E098-4BB5-8973-F34B3EA4C8CA}" destId="{72799097-A3B9-46AE-9D61-F6F154364906}" srcOrd="1" destOrd="0" presId="urn:microsoft.com/office/officeart/2005/8/layout/orgChart1"/>
    <dgm:cxn modelId="{01501056-15CE-41FF-86AE-D4A49A0D30B4}" type="presOf" srcId="{6678D604-9422-4A2E-8189-B2950CF5EC85}" destId="{BE5BC889-274B-4D8A-8BD1-0A00E22E9964}" srcOrd="0" destOrd="0" presId="urn:microsoft.com/office/officeart/2005/8/layout/orgChart1"/>
    <dgm:cxn modelId="{D50A7D79-5B24-46E7-824E-D8990C9DAA26}" type="presOf" srcId="{1C97C2C3-9D11-4AF2-BB63-3CD14199AD62}" destId="{8BAACA48-01E3-4B95-8A95-B4CCEDB797AE}" srcOrd="1" destOrd="0" presId="urn:microsoft.com/office/officeart/2005/8/layout/orgChart1"/>
    <dgm:cxn modelId="{35CB4EA3-4331-4279-B795-FC810770A91B}" srcId="{342DD11A-F3C0-4383-816C-50F85615A8D0}" destId="{6678D604-9422-4A2E-8189-B2950CF5EC85}" srcOrd="1" destOrd="0" parTransId="{219A6C8F-F128-4B5B-8D68-20A0FC36C559}" sibTransId="{7E3EC934-519E-4985-A642-56820F4738F9}"/>
    <dgm:cxn modelId="{48C0D8A6-7507-43DC-B5B7-CC9CCEEA1F61}" type="presOf" srcId="{219A6C8F-F128-4B5B-8D68-20A0FC36C559}" destId="{6CBF6243-9E60-4F28-A786-8AF2908B284D}" srcOrd="0" destOrd="0" presId="urn:microsoft.com/office/officeart/2005/8/layout/orgChart1"/>
    <dgm:cxn modelId="{E76A02AF-827B-4B1B-A541-9C0ED84108CA}" type="presOf" srcId="{FD4C2549-E098-4BB5-8973-F34B3EA4C8CA}" destId="{445EFBA1-4FCA-4F22-8E17-A8C2718A1760}" srcOrd="0" destOrd="0" presId="urn:microsoft.com/office/officeart/2005/8/layout/orgChart1"/>
    <dgm:cxn modelId="{6D7B0EB2-2910-49AC-A7A2-E3160B0EA5A4}" type="presOf" srcId="{342DD11A-F3C0-4383-816C-50F85615A8D0}" destId="{2AAAD16E-F4B5-40CF-84EA-FCCFA8124596}" srcOrd="0" destOrd="0" presId="urn:microsoft.com/office/officeart/2005/8/layout/orgChart1"/>
    <dgm:cxn modelId="{A54B21B3-CD0E-4C23-8E4E-7BB3AA8F6B12}" type="presOf" srcId="{DCC33CF1-A391-4296-8E3A-18D0ADCFFC0B}" destId="{2ADE0474-994F-4D5F-B460-CE1CAF457E57}" srcOrd="0" destOrd="0" presId="urn:microsoft.com/office/officeart/2005/8/layout/orgChart1"/>
    <dgm:cxn modelId="{830D85B4-EB90-4453-BA89-40D6C84F6C4A}" type="presOf" srcId="{D3F98E68-7E42-4625-9719-2DE0E566E14C}" destId="{1FC4C3AA-7E22-49C9-93F7-929B63B637A9}" srcOrd="0" destOrd="0" presId="urn:microsoft.com/office/officeart/2005/8/layout/orgChart1"/>
    <dgm:cxn modelId="{8EC4D5C1-62E7-42A1-8E24-8B019461F17D}" srcId="{DC1BADC2-1A10-4B8C-B496-06813E69C13B}" destId="{342DD11A-F3C0-4383-816C-50F85615A8D0}" srcOrd="0" destOrd="0" parTransId="{12A19C5B-744B-4A8E-9D67-6AAAD8716C61}" sibTransId="{D82194F5-3AB8-4C6C-AC14-F1450869A09E}"/>
    <dgm:cxn modelId="{190E48CA-79A0-4431-BC20-21AB578CB720}" srcId="{342DD11A-F3C0-4383-816C-50F85615A8D0}" destId="{1C97C2C3-9D11-4AF2-BB63-3CD14199AD62}" srcOrd="0" destOrd="0" parTransId="{DCC33CF1-A391-4296-8E3A-18D0ADCFFC0B}" sibTransId="{ECACEE72-464B-462C-8DCC-6B44897801C0}"/>
    <dgm:cxn modelId="{FFB21FD6-DCCB-4857-B60E-8091EAB7C883}" type="presOf" srcId="{342DD11A-F3C0-4383-816C-50F85615A8D0}" destId="{8BCBD515-EDD3-46B4-BFF7-82FA79F7528F}" srcOrd="1" destOrd="0" presId="urn:microsoft.com/office/officeart/2005/8/layout/orgChart1"/>
    <dgm:cxn modelId="{FECC34E7-35CA-410B-BE12-0B6759D85B6F}" srcId="{342DD11A-F3C0-4383-816C-50F85615A8D0}" destId="{95225135-7922-43D9-B6E6-3A89A3DE114E}" srcOrd="2" destOrd="0" parTransId="{3CC0FCE7-A8F6-4A1F-85DB-CB5D621A5355}" sibTransId="{7A3F4EA0-42B7-40F5-B41B-4717D05C8F03}"/>
    <dgm:cxn modelId="{180E7EEE-1314-4E7F-AA00-B1CE0661FDBF}" type="presOf" srcId="{DC1BADC2-1A10-4B8C-B496-06813E69C13B}" destId="{8380FFDD-B5D2-46E5-831C-D155FD70458F}" srcOrd="0" destOrd="0" presId="urn:microsoft.com/office/officeart/2005/8/layout/orgChart1"/>
    <dgm:cxn modelId="{4F9E4BF2-DD3E-412E-809D-6B36255A3CE4}" type="presOf" srcId="{95225135-7922-43D9-B6E6-3A89A3DE114E}" destId="{66BC39DC-7DBA-4C9D-B1AB-F077846C2017}" srcOrd="0" destOrd="0" presId="urn:microsoft.com/office/officeart/2005/8/layout/orgChart1"/>
    <dgm:cxn modelId="{191409F3-4DAE-4A36-AF0B-1E935AB85B3D}" type="presParOf" srcId="{8380FFDD-B5D2-46E5-831C-D155FD70458F}" destId="{C6934F7E-25EE-4D3C-B2D6-E868EADDA924}" srcOrd="0" destOrd="0" presId="urn:microsoft.com/office/officeart/2005/8/layout/orgChart1"/>
    <dgm:cxn modelId="{C00D8728-ECBB-4ABE-B694-200A700E9ED3}" type="presParOf" srcId="{C6934F7E-25EE-4D3C-B2D6-E868EADDA924}" destId="{22E9F173-F566-4979-A615-60BD4D30AEF0}" srcOrd="0" destOrd="0" presId="urn:microsoft.com/office/officeart/2005/8/layout/orgChart1"/>
    <dgm:cxn modelId="{138B2938-8895-4BC7-B676-3303CF4FB3D1}" type="presParOf" srcId="{22E9F173-F566-4979-A615-60BD4D30AEF0}" destId="{2AAAD16E-F4B5-40CF-84EA-FCCFA8124596}" srcOrd="0" destOrd="0" presId="urn:microsoft.com/office/officeart/2005/8/layout/orgChart1"/>
    <dgm:cxn modelId="{A2637E6E-87F9-4F30-A176-531AD7D1FF17}" type="presParOf" srcId="{22E9F173-F566-4979-A615-60BD4D30AEF0}" destId="{8BCBD515-EDD3-46B4-BFF7-82FA79F7528F}" srcOrd="1" destOrd="0" presId="urn:microsoft.com/office/officeart/2005/8/layout/orgChart1"/>
    <dgm:cxn modelId="{C4321F53-8787-442C-9179-949D9D852B88}" type="presParOf" srcId="{C6934F7E-25EE-4D3C-B2D6-E868EADDA924}" destId="{AF97EA16-04D6-429C-A72F-8BD3DA67087B}" srcOrd="1" destOrd="0" presId="urn:microsoft.com/office/officeart/2005/8/layout/orgChart1"/>
    <dgm:cxn modelId="{544AEDE0-A7EB-4FBC-903D-CD8D73FAA880}" type="presParOf" srcId="{AF97EA16-04D6-429C-A72F-8BD3DA67087B}" destId="{2ADE0474-994F-4D5F-B460-CE1CAF457E57}" srcOrd="0" destOrd="0" presId="urn:microsoft.com/office/officeart/2005/8/layout/orgChart1"/>
    <dgm:cxn modelId="{0A7BBA82-F6F0-4FAA-AD8B-BA3B05CA97E8}" type="presParOf" srcId="{AF97EA16-04D6-429C-A72F-8BD3DA67087B}" destId="{846FCE3E-0B3F-4CDD-8083-56CADD271633}" srcOrd="1" destOrd="0" presId="urn:microsoft.com/office/officeart/2005/8/layout/orgChart1"/>
    <dgm:cxn modelId="{F21DEF6D-4F15-464D-88D9-D47D840571E4}" type="presParOf" srcId="{846FCE3E-0B3F-4CDD-8083-56CADD271633}" destId="{7D6CC037-2303-47E1-8547-FC2A47AF3CEF}" srcOrd="0" destOrd="0" presId="urn:microsoft.com/office/officeart/2005/8/layout/orgChart1"/>
    <dgm:cxn modelId="{02B4D0C0-AFE1-4483-9F69-D5BD45AD4F3B}" type="presParOf" srcId="{7D6CC037-2303-47E1-8547-FC2A47AF3CEF}" destId="{42F4C892-BD55-4259-BF18-746BD20A4403}" srcOrd="0" destOrd="0" presId="urn:microsoft.com/office/officeart/2005/8/layout/orgChart1"/>
    <dgm:cxn modelId="{3C238EE6-1B3B-446C-AEF6-4A53F3168D7B}" type="presParOf" srcId="{7D6CC037-2303-47E1-8547-FC2A47AF3CEF}" destId="{8BAACA48-01E3-4B95-8A95-B4CCEDB797AE}" srcOrd="1" destOrd="0" presId="urn:microsoft.com/office/officeart/2005/8/layout/orgChart1"/>
    <dgm:cxn modelId="{767F9955-0564-47EE-8D0F-9B97387B2377}" type="presParOf" srcId="{846FCE3E-0B3F-4CDD-8083-56CADD271633}" destId="{FA27C983-8E71-4D61-9864-D7F1E323231A}" srcOrd="1" destOrd="0" presId="urn:microsoft.com/office/officeart/2005/8/layout/orgChart1"/>
    <dgm:cxn modelId="{3612E1A1-CD1B-47E7-9391-CB6481A56D1D}" type="presParOf" srcId="{846FCE3E-0B3F-4CDD-8083-56CADD271633}" destId="{0D38C440-C4AC-44E6-9493-29D317A1C204}" srcOrd="2" destOrd="0" presId="urn:microsoft.com/office/officeart/2005/8/layout/orgChart1"/>
    <dgm:cxn modelId="{33ACAA5A-8605-46EA-8359-AFCB21B7B5E5}" type="presParOf" srcId="{AF97EA16-04D6-429C-A72F-8BD3DA67087B}" destId="{6CBF6243-9E60-4F28-A786-8AF2908B284D}" srcOrd="2" destOrd="0" presId="urn:microsoft.com/office/officeart/2005/8/layout/orgChart1"/>
    <dgm:cxn modelId="{DA2916B1-5EE1-44C6-AE5E-F52C866CA7F7}" type="presParOf" srcId="{AF97EA16-04D6-429C-A72F-8BD3DA67087B}" destId="{916126F5-37C3-4F26-BB81-80C2B42DFF1D}" srcOrd="3" destOrd="0" presId="urn:microsoft.com/office/officeart/2005/8/layout/orgChart1"/>
    <dgm:cxn modelId="{FCDA29AF-44B7-4742-83F2-9E15F0442B75}" type="presParOf" srcId="{916126F5-37C3-4F26-BB81-80C2B42DFF1D}" destId="{65B84E73-5AD4-4B0F-B9CA-236D8F02359C}" srcOrd="0" destOrd="0" presId="urn:microsoft.com/office/officeart/2005/8/layout/orgChart1"/>
    <dgm:cxn modelId="{337D8C14-4542-46D8-92F2-E4C594B616D7}" type="presParOf" srcId="{65B84E73-5AD4-4B0F-B9CA-236D8F02359C}" destId="{BE5BC889-274B-4D8A-8BD1-0A00E22E9964}" srcOrd="0" destOrd="0" presId="urn:microsoft.com/office/officeart/2005/8/layout/orgChart1"/>
    <dgm:cxn modelId="{882302E5-9934-4A8D-B34B-50C6775077B7}" type="presParOf" srcId="{65B84E73-5AD4-4B0F-B9CA-236D8F02359C}" destId="{BE93BD46-5297-41C0-9289-FB6FE0F2D97D}" srcOrd="1" destOrd="0" presId="urn:microsoft.com/office/officeart/2005/8/layout/orgChart1"/>
    <dgm:cxn modelId="{F1CEDB0C-25BB-463B-B8CE-7A61149DBF43}" type="presParOf" srcId="{916126F5-37C3-4F26-BB81-80C2B42DFF1D}" destId="{5A0055A7-C841-44F7-A346-D6F3F44965A9}" srcOrd="1" destOrd="0" presId="urn:microsoft.com/office/officeart/2005/8/layout/orgChart1"/>
    <dgm:cxn modelId="{5AC8A060-6701-4D40-AAC1-DC63BB96270E}" type="presParOf" srcId="{916126F5-37C3-4F26-BB81-80C2B42DFF1D}" destId="{A79DB68A-A952-4FD2-9C11-8B92A7A393E9}" srcOrd="2" destOrd="0" presId="urn:microsoft.com/office/officeart/2005/8/layout/orgChart1"/>
    <dgm:cxn modelId="{266C99DF-F0D7-440D-B1D6-83300C007D2E}" type="presParOf" srcId="{AF97EA16-04D6-429C-A72F-8BD3DA67087B}" destId="{F68679E5-2163-43A9-B703-96B2115182BA}" srcOrd="4" destOrd="0" presId="urn:microsoft.com/office/officeart/2005/8/layout/orgChart1"/>
    <dgm:cxn modelId="{B8AC0E83-C398-4AE1-B79E-1B652A33D3B6}" type="presParOf" srcId="{AF97EA16-04D6-429C-A72F-8BD3DA67087B}" destId="{7EC5C24C-C691-4CAB-8584-02F808E56B70}" srcOrd="5" destOrd="0" presId="urn:microsoft.com/office/officeart/2005/8/layout/orgChart1"/>
    <dgm:cxn modelId="{43464AE7-B81A-44CF-B355-CD8EFF499F9F}" type="presParOf" srcId="{7EC5C24C-C691-4CAB-8584-02F808E56B70}" destId="{F6665FF1-29A5-4A58-9C7D-8023506D5C75}" srcOrd="0" destOrd="0" presId="urn:microsoft.com/office/officeart/2005/8/layout/orgChart1"/>
    <dgm:cxn modelId="{02808E6F-F48D-4D71-A3BD-1C51E38586AB}" type="presParOf" srcId="{F6665FF1-29A5-4A58-9C7D-8023506D5C75}" destId="{66BC39DC-7DBA-4C9D-B1AB-F077846C2017}" srcOrd="0" destOrd="0" presId="urn:microsoft.com/office/officeart/2005/8/layout/orgChart1"/>
    <dgm:cxn modelId="{4E3416EF-9BEE-4772-A13A-A644B78EC628}" type="presParOf" srcId="{F6665FF1-29A5-4A58-9C7D-8023506D5C75}" destId="{560C00CD-B2D7-42B4-8B03-E05D01B72672}" srcOrd="1" destOrd="0" presId="urn:microsoft.com/office/officeart/2005/8/layout/orgChart1"/>
    <dgm:cxn modelId="{33ABEA3B-BB2C-485C-9A57-5D876319259E}" type="presParOf" srcId="{7EC5C24C-C691-4CAB-8584-02F808E56B70}" destId="{20DBBFEC-23E0-4CB4-9F43-90A2D939E83E}" srcOrd="1" destOrd="0" presId="urn:microsoft.com/office/officeart/2005/8/layout/orgChart1"/>
    <dgm:cxn modelId="{4E7A42D0-8DFA-441B-BEBC-714D2747E124}" type="presParOf" srcId="{7EC5C24C-C691-4CAB-8584-02F808E56B70}" destId="{0EAD3943-7E13-435C-AC2A-DD13AB540AB9}" srcOrd="2" destOrd="0" presId="urn:microsoft.com/office/officeart/2005/8/layout/orgChart1"/>
    <dgm:cxn modelId="{BE1A2385-F52B-431D-9301-0635D36C5222}" type="presParOf" srcId="{AF97EA16-04D6-429C-A72F-8BD3DA67087B}" destId="{1FC4C3AA-7E22-49C9-93F7-929B63B637A9}" srcOrd="6" destOrd="0" presId="urn:microsoft.com/office/officeart/2005/8/layout/orgChart1"/>
    <dgm:cxn modelId="{A37642C9-82DB-4F9E-98A6-820B297DD5B1}" type="presParOf" srcId="{AF97EA16-04D6-429C-A72F-8BD3DA67087B}" destId="{60EDA7EC-FC35-422B-B52C-4840BB3582E5}" srcOrd="7" destOrd="0" presId="urn:microsoft.com/office/officeart/2005/8/layout/orgChart1"/>
    <dgm:cxn modelId="{F149AFD4-9D3B-42FD-80F6-7FACE07DDFBE}" type="presParOf" srcId="{60EDA7EC-FC35-422B-B52C-4840BB3582E5}" destId="{83F6C38F-E364-4B27-94CE-4F5FCCC27909}" srcOrd="0" destOrd="0" presId="urn:microsoft.com/office/officeart/2005/8/layout/orgChart1"/>
    <dgm:cxn modelId="{4BAE2B6D-9E40-4085-950C-68CC2FB0C7DE}" type="presParOf" srcId="{83F6C38F-E364-4B27-94CE-4F5FCCC27909}" destId="{445EFBA1-4FCA-4F22-8E17-A8C2718A1760}" srcOrd="0" destOrd="0" presId="urn:microsoft.com/office/officeart/2005/8/layout/orgChart1"/>
    <dgm:cxn modelId="{E741B3FB-65FE-4854-A7D0-2924F5189E3F}" type="presParOf" srcId="{83F6C38F-E364-4B27-94CE-4F5FCCC27909}" destId="{72799097-A3B9-46AE-9D61-F6F154364906}" srcOrd="1" destOrd="0" presId="urn:microsoft.com/office/officeart/2005/8/layout/orgChart1"/>
    <dgm:cxn modelId="{34202F75-7712-4FBD-81CF-9665F8442F5B}" type="presParOf" srcId="{60EDA7EC-FC35-422B-B52C-4840BB3582E5}" destId="{C046DC34-D845-4BD9-935B-EA67BE873EAD}" srcOrd="1" destOrd="0" presId="urn:microsoft.com/office/officeart/2005/8/layout/orgChart1"/>
    <dgm:cxn modelId="{8476B2F2-CC85-4FE7-B204-3861060BA843}" type="presParOf" srcId="{60EDA7EC-FC35-422B-B52C-4840BB3582E5}" destId="{A62ECE9E-19F6-4CFB-AA31-6F8C7128CDC3}" srcOrd="2" destOrd="0" presId="urn:microsoft.com/office/officeart/2005/8/layout/orgChart1"/>
    <dgm:cxn modelId="{56AA2185-E2D3-4079-B134-105545011389}" type="presParOf" srcId="{C6934F7E-25EE-4D3C-B2D6-E868EADDA924}" destId="{E2C61BE8-4B0C-49AF-94BC-2CE48235809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191B13-586F-4969-91E7-464580D0D90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139852A-31C1-48D6-B36B-34A88A63B13E}">
      <dgm:prSet phldrT="[Testo]"/>
      <dgm:spPr/>
      <dgm:t>
        <a:bodyPr/>
        <a:lstStyle/>
        <a:p>
          <a:pPr>
            <a:buNone/>
          </a:pPr>
          <a:r>
            <a:rPr lang="it-IT" b="1" i="0" dirty="0"/>
            <a:t>Nuclei con fragilità genitoriali</a:t>
          </a:r>
          <a:br>
            <a:rPr lang="it-IT" b="0" i="0" dirty="0"/>
          </a:br>
          <a:r>
            <a:rPr lang="it-IT" b="0" i="0" dirty="0"/>
            <a:t>Il bisogno più ricorrente riguarda il sostegno alle competenze genitoriali e l'accompagnamento educativo delle famiglie. </a:t>
          </a:r>
          <a:endParaRPr lang="it-IT" dirty="0"/>
        </a:p>
      </dgm:t>
    </dgm:pt>
    <dgm:pt modelId="{0CBE2E26-99B5-49CA-B610-22D4F2ED384C}" type="parTrans" cxnId="{F206057F-8CD6-4680-B584-EC2B8BDF9F3B}">
      <dgm:prSet/>
      <dgm:spPr/>
      <dgm:t>
        <a:bodyPr/>
        <a:lstStyle/>
        <a:p>
          <a:endParaRPr lang="it-IT"/>
        </a:p>
      </dgm:t>
    </dgm:pt>
    <dgm:pt modelId="{D1C27D49-F7D8-46B7-9C71-F2085E4236B2}" type="sibTrans" cxnId="{F206057F-8CD6-4680-B584-EC2B8BDF9F3B}">
      <dgm:prSet/>
      <dgm:spPr/>
      <dgm:t>
        <a:bodyPr/>
        <a:lstStyle/>
        <a:p>
          <a:endParaRPr lang="it-IT"/>
        </a:p>
      </dgm:t>
    </dgm:pt>
    <dgm:pt modelId="{2E9A3E44-D6FD-4BB9-A9D0-7FA16E09097C}">
      <dgm:prSet/>
      <dgm:spPr/>
      <dgm:t>
        <a:bodyPr/>
        <a:lstStyle/>
        <a:p>
          <a:pPr>
            <a:buNone/>
          </a:pPr>
          <a:r>
            <a:rPr lang="it-IT" b="1" i="0" dirty="0"/>
            <a:t>Coppie genitoriali ad alta conflittualità</a:t>
          </a:r>
          <a:br>
            <a:rPr lang="it-IT" b="0" i="0" dirty="0"/>
          </a:br>
          <a:r>
            <a:rPr lang="it-IT" b="0" i="0" dirty="0"/>
            <a:t>Emergono frequentemente situazioni di conflitto familiare e separazioni conflittuali che coinvolgono direttamente i figli. </a:t>
          </a:r>
        </a:p>
      </dgm:t>
    </dgm:pt>
    <dgm:pt modelId="{EA242C6C-9D09-4400-AF74-1BCE3F30EFAE}" type="parTrans" cxnId="{0F997ED6-1970-4310-A301-2A05215BCADD}">
      <dgm:prSet/>
      <dgm:spPr/>
      <dgm:t>
        <a:bodyPr/>
        <a:lstStyle/>
        <a:p>
          <a:endParaRPr lang="it-IT"/>
        </a:p>
      </dgm:t>
    </dgm:pt>
    <dgm:pt modelId="{31077634-7562-43FC-AAB1-319D5DEC110E}" type="sibTrans" cxnId="{0F997ED6-1970-4310-A301-2A05215BCADD}">
      <dgm:prSet/>
      <dgm:spPr/>
      <dgm:t>
        <a:bodyPr/>
        <a:lstStyle/>
        <a:p>
          <a:endParaRPr lang="it-IT"/>
        </a:p>
      </dgm:t>
    </dgm:pt>
    <dgm:pt modelId="{DAA6FE94-BC2C-48D9-A432-AF9ED1A11575}">
      <dgm:prSet/>
      <dgm:spPr/>
      <dgm:t>
        <a:bodyPr/>
        <a:lstStyle/>
        <a:p>
          <a:pPr>
            <a:buNone/>
          </a:pPr>
          <a:r>
            <a:rPr lang="it-IT" b="1" i="0" dirty="0"/>
            <a:t>Minori e adolescenti</a:t>
          </a:r>
          <a:br>
            <a:rPr lang="it-IT" b="0" i="0" dirty="0"/>
          </a:br>
          <a:r>
            <a:rPr lang="it-IT" b="0" i="0" dirty="0"/>
            <a:t>Il servizio intercetta numerosi bisogni legati al disagio adolescenziale, alle difficoltà relazionali e al benessere dei minori. </a:t>
          </a:r>
        </a:p>
      </dgm:t>
    </dgm:pt>
    <dgm:pt modelId="{B42CD9AE-4E80-462A-AE00-6090658A22BE}" type="parTrans" cxnId="{EFA22A92-28AD-4B9E-B378-6F432D7A295F}">
      <dgm:prSet/>
      <dgm:spPr/>
      <dgm:t>
        <a:bodyPr/>
        <a:lstStyle/>
        <a:p>
          <a:endParaRPr lang="it-IT"/>
        </a:p>
      </dgm:t>
    </dgm:pt>
    <dgm:pt modelId="{AA1D1EF6-159E-4AA7-8B10-14BE6ABE7981}" type="sibTrans" cxnId="{EFA22A92-28AD-4B9E-B378-6F432D7A295F}">
      <dgm:prSet/>
      <dgm:spPr/>
      <dgm:t>
        <a:bodyPr/>
        <a:lstStyle/>
        <a:p>
          <a:endParaRPr lang="it-IT"/>
        </a:p>
      </dgm:t>
    </dgm:pt>
    <dgm:pt modelId="{34AC6E93-892E-49BF-ADE3-B216A07B7812}">
      <dgm:prSet/>
      <dgm:spPr/>
      <dgm:t>
        <a:bodyPr/>
        <a:lstStyle/>
        <a:p>
          <a:pPr>
            <a:buNone/>
          </a:pPr>
          <a:r>
            <a:rPr lang="it-IT" b="1" i="0" dirty="0"/>
            <a:t>Famiglie con reti fragili o poco supporto sociale</a:t>
          </a:r>
          <a:br>
            <a:rPr lang="it-IT" b="0" i="0" dirty="0"/>
          </a:br>
          <a:r>
            <a:rPr lang="it-IT" b="0" i="0" dirty="0"/>
            <a:t>In diversi casi il lavoro riguarda il rafforzamento delle relazioni familiari e comunitarie e il collegamento con le risorse del territorio.</a:t>
          </a:r>
        </a:p>
      </dgm:t>
    </dgm:pt>
    <dgm:pt modelId="{C8545F19-7FAF-4EF3-8220-7486D42387F1}" type="parTrans" cxnId="{25475F68-3E0E-4E35-80F3-DD9025DCF385}">
      <dgm:prSet/>
      <dgm:spPr/>
      <dgm:t>
        <a:bodyPr/>
        <a:lstStyle/>
        <a:p>
          <a:endParaRPr lang="it-IT"/>
        </a:p>
      </dgm:t>
    </dgm:pt>
    <dgm:pt modelId="{F39A036F-8EAB-4898-B748-8156E5B5027E}" type="sibTrans" cxnId="{25475F68-3E0E-4E35-80F3-DD9025DCF385}">
      <dgm:prSet/>
      <dgm:spPr/>
      <dgm:t>
        <a:bodyPr/>
        <a:lstStyle/>
        <a:p>
          <a:endParaRPr lang="it-IT"/>
        </a:p>
      </dgm:t>
    </dgm:pt>
    <dgm:pt modelId="{B4A0B153-6932-40F2-9E74-B5FA68AD15B8}" type="pres">
      <dgm:prSet presAssocID="{72191B13-586F-4969-91E7-464580D0D90F}" presName="vert0" presStyleCnt="0">
        <dgm:presLayoutVars>
          <dgm:dir/>
          <dgm:animOne val="branch"/>
          <dgm:animLvl val="lvl"/>
        </dgm:presLayoutVars>
      </dgm:prSet>
      <dgm:spPr/>
    </dgm:pt>
    <dgm:pt modelId="{266247EC-BEA0-4F3A-B68B-87F871BDBD9E}" type="pres">
      <dgm:prSet presAssocID="{3139852A-31C1-48D6-B36B-34A88A63B13E}" presName="thickLine" presStyleLbl="alignNode1" presStyleIdx="0" presStyleCnt="4"/>
      <dgm:spPr/>
    </dgm:pt>
    <dgm:pt modelId="{B73B6E68-2C44-4263-BB71-AB3476389FBA}" type="pres">
      <dgm:prSet presAssocID="{3139852A-31C1-48D6-B36B-34A88A63B13E}" presName="horz1" presStyleCnt="0"/>
      <dgm:spPr/>
    </dgm:pt>
    <dgm:pt modelId="{60092A39-0995-429C-A6F7-321A2A35D075}" type="pres">
      <dgm:prSet presAssocID="{3139852A-31C1-48D6-B36B-34A88A63B13E}" presName="tx1" presStyleLbl="revTx" presStyleIdx="0" presStyleCnt="4"/>
      <dgm:spPr/>
    </dgm:pt>
    <dgm:pt modelId="{F1E6F7C1-1470-493E-BA20-6D67CA276F6E}" type="pres">
      <dgm:prSet presAssocID="{3139852A-31C1-48D6-B36B-34A88A63B13E}" presName="vert1" presStyleCnt="0"/>
      <dgm:spPr/>
    </dgm:pt>
    <dgm:pt modelId="{FDF37400-4DDA-4ACE-BE99-1A863E75CB76}" type="pres">
      <dgm:prSet presAssocID="{2E9A3E44-D6FD-4BB9-A9D0-7FA16E09097C}" presName="thickLine" presStyleLbl="alignNode1" presStyleIdx="1" presStyleCnt="4"/>
      <dgm:spPr/>
    </dgm:pt>
    <dgm:pt modelId="{8D7E4962-0BB0-4425-83FE-A7FFC85AA47B}" type="pres">
      <dgm:prSet presAssocID="{2E9A3E44-D6FD-4BB9-A9D0-7FA16E09097C}" presName="horz1" presStyleCnt="0"/>
      <dgm:spPr/>
    </dgm:pt>
    <dgm:pt modelId="{ABCCB18D-D141-43BE-BB25-C52676D4A429}" type="pres">
      <dgm:prSet presAssocID="{2E9A3E44-D6FD-4BB9-A9D0-7FA16E09097C}" presName="tx1" presStyleLbl="revTx" presStyleIdx="1" presStyleCnt="4"/>
      <dgm:spPr/>
    </dgm:pt>
    <dgm:pt modelId="{263FBA43-71F2-4B85-B8E3-48D2A9EEA27A}" type="pres">
      <dgm:prSet presAssocID="{2E9A3E44-D6FD-4BB9-A9D0-7FA16E09097C}" presName="vert1" presStyleCnt="0"/>
      <dgm:spPr/>
    </dgm:pt>
    <dgm:pt modelId="{92DC1E77-76D4-41AF-A506-CBD9500B655B}" type="pres">
      <dgm:prSet presAssocID="{DAA6FE94-BC2C-48D9-A432-AF9ED1A11575}" presName="thickLine" presStyleLbl="alignNode1" presStyleIdx="2" presStyleCnt="4"/>
      <dgm:spPr/>
    </dgm:pt>
    <dgm:pt modelId="{A5E4748A-CAF2-4994-A790-7AE44E7ACFF5}" type="pres">
      <dgm:prSet presAssocID="{DAA6FE94-BC2C-48D9-A432-AF9ED1A11575}" presName="horz1" presStyleCnt="0"/>
      <dgm:spPr/>
    </dgm:pt>
    <dgm:pt modelId="{D1CDF52E-6C05-4AC9-8CB2-AEEF839E8381}" type="pres">
      <dgm:prSet presAssocID="{DAA6FE94-BC2C-48D9-A432-AF9ED1A11575}" presName="tx1" presStyleLbl="revTx" presStyleIdx="2" presStyleCnt="4"/>
      <dgm:spPr/>
    </dgm:pt>
    <dgm:pt modelId="{089ADB47-0F0D-4DB1-B07A-CF7BF5EFEED9}" type="pres">
      <dgm:prSet presAssocID="{DAA6FE94-BC2C-48D9-A432-AF9ED1A11575}" presName="vert1" presStyleCnt="0"/>
      <dgm:spPr/>
    </dgm:pt>
    <dgm:pt modelId="{EE848AA3-AECF-4568-A64F-1DA23BC27AAC}" type="pres">
      <dgm:prSet presAssocID="{34AC6E93-892E-49BF-ADE3-B216A07B7812}" presName="thickLine" presStyleLbl="alignNode1" presStyleIdx="3" presStyleCnt="4"/>
      <dgm:spPr/>
    </dgm:pt>
    <dgm:pt modelId="{BE2F8FA3-886C-4689-BE62-A3F1660A5566}" type="pres">
      <dgm:prSet presAssocID="{34AC6E93-892E-49BF-ADE3-B216A07B7812}" presName="horz1" presStyleCnt="0"/>
      <dgm:spPr/>
    </dgm:pt>
    <dgm:pt modelId="{BFCA0E75-A285-4704-949C-9232F7D75703}" type="pres">
      <dgm:prSet presAssocID="{34AC6E93-892E-49BF-ADE3-B216A07B7812}" presName="tx1" presStyleLbl="revTx" presStyleIdx="3" presStyleCnt="4"/>
      <dgm:spPr/>
    </dgm:pt>
    <dgm:pt modelId="{077ACA3F-8919-4030-9920-FD668576C890}" type="pres">
      <dgm:prSet presAssocID="{34AC6E93-892E-49BF-ADE3-B216A07B7812}" presName="vert1" presStyleCnt="0"/>
      <dgm:spPr/>
    </dgm:pt>
  </dgm:ptLst>
  <dgm:cxnLst>
    <dgm:cxn modelId="{25475F68-3E0E-4E35-80F3-DD9025DCF385}" srcId="{72191B13-586F-4969-91E7-464580D0D90F}" destId="{34AC6E93-892E-49BF-ADE3-B216A07B7812}" srcOrd="3" destOrd="0" parTransId="{C8545F19-7FAF-4EF3-8220-7486D42387F1}" sibTransId="{F39A036F-8EAB-4898-B748-8156E5B5027E}"/>
    <dgm:cxn modelId="{1B2ABB77-165E-4F69-957F-7041BE8BCC84}" type="presOf" srcId="{DAA6FE94-BC2C-48D9-A432-AF9ED1A11575}" destId="{D1CDF52E-6C05-4AC9-8CB2-AEEF839E8381}" srcOrd="0" destOrd="0" presId="urn:microsoft.com/office/officeart/2008/layout/LinedList"/>
    <dgm:cxn modelId="{F206057F-8CD6-4680-B584-EC2B8BDF9F3B}" srcId="{72191B13-586F-4969-91E7-464580D0D90F}" destId="{3139852A-31C1-48D6-B36B-34A88A63B13E}" srcOrd="0" destOrd="0" parTransId="{0CBE2E26-99B5-49CA-B610-22D4F2ED384C}" sibTransId="{D1C27D49-F7D8-46B7-9C71-F2085E4236B2}"/>
    <dgm:cxn modelId="{EFA22A92-28AD-4B9E-B378-6F432D7A295F}" srcId="{72191B13-586F-4969-91E7-464580D0D90F}" destId="{DAA6FE94-BC2C-48D9-A432-AF9ED1A11575}" srcOrd="2" destOrd="0" parTransId="{B42CD9AE-4E80-462A-AE00-6090658A22BE}" sibTransId="{AA1D1EF6-159E-4AA7-8B10-14BE6ABE7981}"/>
    <dgm:cxn modelId="{39D34EB4-A3CF-43BE-B857-AB93E14D0989}" type="presOf" srcId="{2E9A3E44-D6FD-4BB9-A9D0-7FA16E09097C}" destId="{ABCCB18D-D141-43BE-BB25-C52676D4A429}" srcOrd="0" destOrd="0" presId="urn:microsoft.com/office/officeart/2008/layout/LinedList"/>
    <dgm:cxn modelId="{92F37BC1-4C41-472C-A914-6743DDE92F11}" type="presOf" srcId="{3139852A-31C1-48D6-B36B-34A88A63B13E}" destId="{60092A39-0995-429C-A6F7-321A2A35D075}" srcOrd="0" destOrd="0" presId="urn:microsoft.com/office/officeart/2008/layout/LinedList"/>
    <dgm:cxn modelId="{0F997ED6-1970-4310-A301-2A05215BCADD}" srcId="{72191B13-586F-4969-91E7-464580D0D90F}" destId="{2E9A3E44-D6FD-4BB9-A9D0-7FA16E09097C}" srcOrd="1" destOrd="0" parTransId="{EA242C6C-9D09-4400-AF74-1BCE3F30EFAE}" sibTransId="{31077634-7562-43FC-AAB1-319D5DEC110E}"/>
    <dgm:cxn modelId="{4A834CDB-C4DF-4FAF-8081-AF63E6EFFBB8}" type="presOf" srcId="{34AC6E93-892E-49BF-ADE3-B216A07B7812}" destId="{BFCA0E75-A285-4704-949C-9232F7D75703}" srcOrd="0" destOrd="0" presId="urn:microsoft.com/office/officeart/2008/layout/LinedList"/>
    <dgm:cxn modelId="{B9D751E8-55AD-4758-B5A7-B6585333C3B8}" type="presOf" srcId="{72191B13-586F-4969-91E7-464580D0D90F}" destId="{B4A0B153-6932-40F2-9E74-B5FA68AD15B8}" srcOrd="0" destOrd="0" presId="urn:microsoft.com/office/officeart/2008/layout/LinedList"/>
    <dgm:cxn modelId="{0D61321A-6C52-48B1-8F40-6D6DFE35CEBA}" type="presParOf" srcId="{B4A0B153-6932-40F2-9E74-B5FA68AD15B8}" destId="{266247EC-BEA0-4F3A-B68B-87F871BDBD9E}" srcOrd="0" destOrd="0" presId="urn:microsoft.com/office/officeart/2008/layout/LinedList"/>
    <dgm:cxn modelId="{39AFA8ED-AE81-473B-B417-13BB61A26954}" type="presParOf" srcId="{B4A0B153-6932-40F2-9E74-B5FA68AD15B8}" destId="{B73B6E68-2C44-4263-BB71-AB3476389FBA}" srcOrd="1" destOrd="0" presId="urn:microsoft.com/office/officeart/2008/layout/LinedList"/>
    <dgm:cxn modelId="{2B971C62-8871-4CE5-87A0-2FC9C01B4C37}" type="presParOf" srcId="{B73B6E68-2C44-4263-BB71-AB3476389FBA}" destId="{60092A39-0995-429C-A6F7-321A2A35D075}" srcOrd="0" destOrd="0" presId="urn:microsoft.com/office/officeart/2008/layout/LinedList"/>
    <dgm:cxn modelId="{132B4014-05EA-42DB-B3FC-5DF2AE3F3B31}" type="presParOf" srcId="{B73B6E68-2C44-4263-BB71-AB3476389FBA}" destId="{F1E6F7C1-1470-493E-BA20-6D67CA276F6E}" srcOrd="1" destOrd="0" presId="urn:microsoft.com/office/officeart/2008/layout/LinedList"/>
    <dgm:cxn modelId="{FFD13C56-74A3-442D-84AC-863AC4290D4B}" type="presParOf" srcId="{B4A0B153-6932-40F2-9E74-B5FA68AD15B8}" destId="{FDF37400-4DDA-4ACE-BE99-1A863E75CB76}" srcOrd="2" destOrd="0" presId="urn:microsoft.com/office/officeart/2008/layout/LinedList"/>
    <dgm:cxn modelId="{927E3E65-B6CE-40B9-A893-469FEA4291E9}" type="presParOf" srcId="{B4A0B153-6932-40F2-9E74-B5FA68AD15B8}" destId="{8D7E4962-0BB0-4425-83FE-A7FFC85AA47B}" srcOrd="3" destOrd="0" presId="urn:microsoft.com/office/officeart/2008/layout/LinedList"/>
    <dgm:cxn modelId="{1444451F-6494-4471-816C-0D20202463B1}" type="presParOf" srcId="{8D7E4962-0BB0-4425-83FE-A7FFC85AA47B}" destId="{ABCCB18D-D141-43BE-BB25-C52676D4A429}" srcOrd="0" destOrd="0" presId="urn:microsoft.com/office/officeart/2008/layout/LinedList"/>
    <dgm:cxn modelId="{A8D0A4F6-B481-437E-BA52-A0B0EE91B731}" type="presParOf" srcId="{8D7E4962-0BB0-4425-83FE-A7FFC85AA47B}" destId="{263FBA43-71F2-4B85-B8E3-48D2A9EEA27A}" srcOrd="1" destOrd="0" presId="urn:microsoft.com/office/officeart/2008/layout/LinedList"/>
    <dgm:cxn modelId="{65A8AE83-A33B-4602-8207-5A4424734F63}" type="presParOf" srcId="{B4A0B153-6932-40F2-9E74-B5FA68AD15B8}" destId="{92DC1E77-76D4-41AF-A506-CBD9500B655B}" srcOrd="4" destOrd="0" presId="urn:microsoft.com/office/officeart/2008/layout/LinedList"/>
    <dgm:cxn modelId="{3823E378-69C3-4D82-9618-9DB9F3BE1C28}" type="presParOf" srcId="{B4A0B153-6932-40F2-9E74-B5FA68AD15B8}" destId="{A5E4748A-CAF2-4994-A790-7AE44E7ACFF5}" srcOrd="5" destOrd="0" presId="urn:microsoft.com/office/officeart/2008/layout/LinedList"/>
    <dgm:cxn modelId="{4D091725-B407-4EAA-B044-14F89901FD19}" type="presParOf" srcId="{A5E4748A-CAF2-4994-A790-7AE44E7ACFF5}" destId="{D1CDF52E-6C05-4AC9-8CB2-AEEF839E8381}" srcOrd="0" destOrd="0" presId="urn:microsoft.com/office/officeart/2008/layout/LinedList"/>
    <dgm:cxn modelId="{C70912D3-2F9B-4741-BDAB-6DD8AA3FCA02}" type="presParOf" srcId="{A5E4748A-CAF2-4994-A790-7AE44E7ACFF5}" destId="{089ADB47-0F0D-4DB1-B07A-CF7BF5EFEED9}" srcOrd="1" destOrd="0" presId="urn:microsoft.com/office/officeart/2008/layout/LinedList"/>
    <dgm:cxn modelId="{498267CF-3B22-4703-93EB-AEC7CAF73080}" type="presParOf" srcId="{B4A0B153-6932-40F2-9E74-B5FA68AD15B8}" destId="{EE848AA3-AECF-4568-A64F-1DA23BC27AAC}" srcOrd="6" destOrd="0" presId="urn:microsoft.com/office/officeart/2008/layout/LinedList"/>
    <dgm:cxn modelId="{689EEC36-B132-43C7-8159-21DD6D75A1C8}" type="presParOf" srcId="{B4A0B153-6932-40F2-9E74-B5FA68AD15B8}" destId="{BE2F8FA3-886C-4689-BE62-A3F1660A5566}" srcOrd="7" destOrd="0" presId="urn:microsoft.com/office/officeart/2008/layout/LinedList"/>
    <dgm:cxn modelId="{4F609D12-C86D-4AE5-A78F-C4661A53575F}" type="presParOf" srcId="{BE2F8FA3-886C-4689-BE62-A3F1660A5566}" destId="{BFCA0E75-A285-4704-949C-9232F7D75703}" srcOrd="0" destOrd="0" presId="urn:microsoft.com/office/officeart/2008/layout/LinedList"/>
    <dgm:cxn modelId="{B2A9371B-73DA-4091-9758-E340E2A56F2F}" type="presParOf" srcId="{BE2F8FA3-886C-4689-BE62-A3F1660A5566}" destId="{077ACA3F-8919-4030-9920-FD668576C89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C59DF25-8E26-4289-B26D-BF70629CE9F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E9929C50-34E3-4436-B3A0-A2DC88FB0935}">
      <dgm:prSet phldrT="[Testo]"/>
      <dgm:spPr/>
      <dgm:t>
        <a:bodyPr/>
        <a:lstStyle/>
        <a:p>
          <a:pPr algn="l">
            <a:buNone/>
          </a:pPr>
          <a:r>
            <a:rPr lang="it-IT" b="1" i="0" dirty="0"/>
            <a:t>1. La territorialità è una funzione, non un luogo</a:t>
          </a:r>
          <a:br>
            <a:rPr lang="it-IT" b="0" i="0" dirty="0"/>
          </a:br>
          <a:r>
            <a:rPr lang="it-IT" b="0" i="0" dirty="0"/>
            <a:t>La presenza di sedi è importante, ma la vera sfida è garantire accesso, ascolto e presa in carico a tutte le famiglie del territorio. </a:t>
          </a:r>
          <a:endParaRPr lang="it-IT" dirty="0"/>
        </a:p>
      </dgm:t>
    </dgm:pt>
    <dgm:pt modelId="{F902CA87-55CD-40B7-92A7-646F620BE0A1}" type="parTrans" cxnId="{3D5A6BF0-F7EB-4235-88DB-71E0E1831884}">
      <dgm:prSet/>
      <dgm:spPr/>
      <dgm:t>
        <a:bodyPr/>
        <a:lstStyle/>
        <a:p>
          <a:pPr algn="l"/>
          <a:endParaRPr lang="it-IT"/>
        </a:p>
      </dgm:t>
    </dgm:pt>
    <dgm:pt modelId="{DE0995D5-4505-48E9-A786-6B6C6E640B15}" type="sibTrans" cxnId="{3D5A6BF0-F7EB-4235-88DB-71E0E1831884}">
      <dgm:prSet/>
      <dgm:spPr/>
      <dgm:t>
        <a:bodyPr/>
        <a:lstStyle/>
        <a:p>
          <a:pPr algn="l"/>
          <a:endParaRPr lang="it-IT"/>
        </a:p>
      </dgm:t>
    </dgm:pt>
    <dgm:pt modelId="{A4FA4D2B-73C5-4EB3-9DAB-1184CD7F0C1E}">
      <dgm:prSet/>
      <dgm:spPr/>
      <dgm:t>
        <a:bodyPr/>
        <a:lstStyle/>
        <a:p>
          <a:pPr algn="l">
            <a:buNone/>
          </a:pPr>
          <a:r>
            <a:rPr lang="it-IT" b="1" i="0" dirty="0"/>
            <a:t>2. L'equità richiede organizzazione</a:t>
          </a:r>
          <a:br>
            <a:rPr lang="it-IT" b="0" i="0" dirty="0"/>
          </a:br>
          <a:r>
            <a:rPr lang="it-IT" b="0" i="0" dirty="0"/>
            <a:t>Nei territori vasti e a bassa densità non è sufficiente offrire gli stessi servizi: occorre costruire modelli capaci di raggiungere le persone. </a:t>
          </a:r>
        </a:p>
      </dgm:t>
    </dgm:pt>
    <dgm:pt modelId="{5C04943A-61A8-4AE8-A534-D7C6CA43479D}" type="parTrans" cxnId="{2F8C800D-D6FD-4FE8-AB98-E7F842832418}">
      <dgm:prSet/>
      <dgm:spPr/>
      <dgm:t>
        <a:bodyPr/>
        <a:lstStyle/>
        <a:p>
          <a:pPr algn="l"/>
          <a:endParaRPr lang="it-IT"/>
        </a:p>
      </dgm:t>
    </dgm:pt>
    <dgm:pt modelId="{90894E04-DCD4-419C-906B-33973ED803FA}" type="sibTrans" cxnId="{2F8C800D-D6FD-4FE8-AB98-E7F842832418}">
      <dgm:prSet/>
      <dgm:spPr/>
      <dgm:t>
        <a:bodyPr/>
        <a:lstStyle/>
        <a:p>
          <a:pPr algn="l"/>
          <a:endParaRPr lang="it-IT"/>
        </a:p>
      </dgm:t>
    </dgm:pt>
    <dgm:pt modelId="{826B7E19-AE10-431F-954E-47D042EEAD6C}">
      <dgm:prSet/>
      <dgm:spPr/>
      <dgm:t>
        <a:bodyPr/>
        <a:lstStyle/>
        <a:p>
          <a:pPr algn="l">
            <a:buNone/>
          </a:pPr>
          <a:r>
            <a:rPr lang="it-IT" b="1" i="0" dirty="0"/>
            <a:t>3. La prossimità si costruisce anche attraverso il lavoro itinerante</a:t>
          </a:r>
          <a:br>
            <a:rPr lang="it-IT" b="0" i="0" dirty="0"/>
          </a:br>
          <a:r>
            <a:rPr lang="it-IT" b="0" i="0" dirty="0"/>
            <a:t>La presenza dell'équipe nei diversi Comuni rappresenta uno strumento concreto per ridurre le distanze e avvicinare il servizio alle famiglie. </a:t>
          </a:r>
        </a:p>
      </dgm:t>
    </dgm:pt>
    <dgm:pt modelId="{49B15DE8-C751-4D50-A45F-43AFA01EB341}" type="parTrans" cxnId="{2D13F5A1-9443-4D58-BDE5-CEFA6313E031}">
      <dgm:prSet/>
      <dgm:spPr/>
      <dgm:t>
        <a:bodyPr/>
        <a:lstStyle/>
        <a:p>
          <a:pPr algn="l"/>
          <a:endParaRPr lang="it-IT"/>
        </a:p>
      </dgm:t>
    </dgm:pt>
    <dgm:pt modelId="{514DDF6D-9BC7-440F-B4A6-C1A5732C6D79}" type="sibTrans" cxnId="{2D13F5A1-9443-4D58-BDE5-CEFA6313E031}">
      <dgm:prSet/>
      <dgm:spPr/>
      <dgm:t>
        <a:bodyPr/>
        <a:lstStyle/>
        <a:p>
          <a:pPr algn="l"/>
          <a:endParaRPr lang="it-IT"/>
        </a:p>
      </dgm:t>
    </dgm:pt>
    <dgm:pt modelId="{2C37F2A0-E12C-4BE0-901D-C985E95D7265}">
      <dgm:prSet/>
      <dgm:spPr/>
      <dgm:t>
        <a:bodyPr/>
        <a:lstStyle/>
        <a:p>
          <a:pPr algn="l">
            <a:buNone/>
          </a:pPr>
          <a:r>
            <a:rPr lang="it-IT" b="1" i="0" dirty="0"/>
            <a:t>4. Intercettare precocemente i bisogni significa prevenire situazioni più complesse</a:t>
          </a:r>
          <a:br>
            <a:rPr lang="it-IT" b="0" i="0" dirty="0"/>
          </a:br>
          <a:r>
            <a:rPr lang="it-IT" b="0" i="0" dirty="0"/>
            <a:t>L'ascolto, l'orientamento e il lavoro di rete consentono di attivare tempestivamente i supporti necessari.</a:t>
          </a:r>
        </a:p>
      </dgm:t>
    </dgm:pt>
    <dgm:pt modelId="{DC4A6E10-1185-41A6-8EDB-579EF5B299CA}" type="parTrans" cxnId="{8EF34951-7B96-4C26-927A-CE64765E54B8}">
      <dgm:prSet/>
      <dgm:spPr/>
      <dgm:t>
        <a:bodyPr/>
        <a:lstStyle/>
        <a:p>
          <a:pPr algn="l"/>
          <a:endParaRPr lang="it-IT"/>
        </a:p>
      </dgm:t>
    </dgm:pt>
    <dgm:pt modelId="{609F44AB-467B-4340-9886-EAF4EA1FE7D1}" type="sibTrans" cxnId="{8EF34951-7B96-4C26-927A-CE64765E54B8}">
      <dgm:prSet/>
      <dgm:spPr/>
      <dgm:t>
        <a:bodyPr/>
        <a:lstStyle/>
        <a:p>
          <a:pPr algn="l"/>
          <a:endParaRPr lang="it-IT"/>
        </a:p>
      </dgm:t>
    </dgm:pt>
    <dgm:pt modelId="{321E1BD1-EA9A-4744-9A9A-CE5E79D37814}">
      <dgm:prSet/>
      <dgm:spPr/>
      <dgm:t>
        <a:bodyPr/>
        <a:lstStyle/>
        <a:p>
          <a:pPr algn="l">
            <a:buNone/>
          </a:pPr>
          <a:r>
            <a:rPr lang="it-IT" b="1" i="0" dirty="0"/>
            <a:t>5. La sperimentazione è già apprendimento</a:t>
          </a:r>
          <a:br>
            <a:rPr lang="it-IT" b="0" i="0" dirty="0"/>
          </a:br>
          <a:r>
            <a:rPr lang="it-IT" b="0" i="0" dirty="0"/>
            <a:t>I primi risultati rappresentano un punto di partenza per consolidare strumenti, processi e presenza territoriale. </a:t>
          </a:r>
        </a:p>
      </dgm:t>
    </dgm:pt>
    <dgm:pt modelId="{453723E4-AA93-4C1E-B55A-C6232B8A3D1E}" type="parTrans" cxnId="{ADE7D448-DF26-4853-8FE5-E17B2F3DBEAB}">
      <dgm:prSet/>
      <dgm:spPr/>
      <dgm:t>
        <a:bodyPr/>
        <a:lstStyle/>
        <a:p>
          <a:pPr algn="l"/>
          <a:endParaRPr lang="it-IT"/>
        </a:p>
      </dgm:t>
    </dgm:pt>
    <dgm:pt modelId="{DD8289BC-D9BF-450E-8711-DFB386B9A484}" type="sibTrans" cxnId="{ADE7D448-DF26-4853-8FE5-E17B2F3DBEAB}">
      <dgm:prSet/>
      <dgm:spPr/>
      <dgm:t>
        <a:bodyPr/>
        <a:lstStyle/>
        <a:p>
          <a:pPr algn="l"/>
          <a:endParaRPr lang="it-IT"/>
        </a:p>
      </dgm:t>
    </dgm:pt>
    <dgm:pt modelId="{7182BCBD-FA96-401D-9C64-6CC8835BEC22}" type="pres">
      <dgm:prSet presAssocID="{6C59DF25-8E26-4289-B26D-BF70629CE9F8}" presName="vert0" presStyleCnt="0">
        <dgm:presLayoutVars>
          <dgm:dir/>
          <dgm:animOne val="branch"/>
          <dgm:animLvl val="lvl"/>
        </dgm:presLayoutVars>
      </dgm:prSet>
      <dgm:spPr/>
    </dgm:pt>
    <dgm:pt modelId="{2CC64A81-8F0F-4119-BF5E-5841789E6E7A}" type="pres">
      <dgm:prSet presAssocID="{E9929C50-34E3-4436-B3A0-A2DC88FB0935}" presName="thickLine" presStyleLbl="alignNode1" presStyleIdx="0" presStyleCnt="5"/>
      <dgm:spPr/>
    </dgm:pt>
    <dgm:pt modelId="{0BE69ABD-A063-4E7A-9653-1785AF0BE84D}" type="pres">
      <dgm:prSet presAssocID="{E9929C50-34E3-4436-B3A0-A2DC88FB0935}" presName="horz1" presStyleCnt="0"/>
      <dgm:spPr/>
    </dgm:pt>
    <dgm:pt modelId="{7E1A6957-717D-4229-9E22-2AD0F972ACE5}" type="pres">
      <dgm:prSet presAssocID="{E9929C50-34E3-4436-B3A0-A2DC88FB0935}" presName="tx1" presStyleLbl="revTx" presStyleIdx="0" presStyleCnt="5"/>
      <dgm:spPr/>
    </dgm:pt>
    <dgm:pt modelId="{9F4CF8D7-320A-4087-ABFF-7DE49A4BA2FF}" type="pres">
      <dgm:prSet presAssocID="{E9929C50-34E3-4436-B3A0-A2DC88FB0935}" presName="vert1" presStyleCnt="0"/>
      <dgm:spPr/>
    </dgm:pt>
    <dgm:pt modelId="{271FA270-952A-43DB-97EF-620118BF17AC}" type="pres">
      <dgm:prSet presAssocID="{A4FA4D2B-73C5-4EB3-9DAB-1184CD7F0C1E}" presName="thickLine" presStyleLbl="alignNode1" presStyleIdx="1" presStyleCnt="5"/>
      <dgm:spPr/>
    </dgm:pt>
    <dgm:pt modelId="{641461FD-9FDC-4939-B635-47F270BF07C3}" type="pres">
      <dgm:prSet presAssocID="{A4FA4D2B-73C5-4EB3-9DAB-1184CD7F0C1E}" presName="horz1" presStyleCnt="0"/>
      <dgm:spPr/>
    </dgm:pt>
    <dgm:pt modelId="{0E461AE9-AC6A-45EB-A5BA-090D03319A48}" type="pres">
      <dgm:prSet presAssocID="{A4FA4D2B-73C5-4EB3-9DAB-1184CD7F0C1E}" presName="tx1" presStyleLbl="revTx" presStyleIdx="1" presStyleCnt="5"/>
      <dgm:spPr/>
    </dgm:pt>
    <dgm:pt modelId="{50B0B9C6-F760-4C8D-8C6D-32EBB7018EA5}" type="pres">
      <dgm:prSet presAssocID="{A4FA4D2B-73C5-4EB3-9DAB-1184CD7F0C1E}" presName="vert1" presStyleCnt="0"/>
      <dgm:spPr/>
    </dgm:pt>
    <dgm:pt modelId="{A37DDB6E-8847-4722-BCFB-0E74D26F050E}" type="pres">
      <dgm:prSet presAssocID="{826B7E19-AE10-431F-954E-47D042EEAD6C}" presName="thickLine" presStyleLbl="alignNode1" presStyleIdx="2" presStyleCnt="5"/>
      <dgm:spPr/>
    </dgm:pt>
    <dgm:pt modelId="{DE552DE8-6B3A-42EA-A00D-265ABF9A08EF}" type="pres">
      <dgm:prSet presAssocID="{826B7E19-AE10-431F-954E-47D042EEAD6C}" presName="horz1" presStyleCnt="0"/>
      <dgm:spPr/>
    </dgm:pt>
    <dgm:pt modelId="{AF644A2D-BB35-49EF-B073-D7E43CD8FD88}" type="pres">
      <dgm:prSet presAssocID="{826B7E19-AE10-431F-954E-47D042EEAD6C}" presName="tx1" presStyleLbl="revTx" presStyleIdx="2" presStyleCnt="5"/>
      <dgm:spPr/>
    </dgm:pt>
    <dgm:pt modelId="{B47984DA-8E86-4223-999F-2C287ADC727D}" type="pres">
      <dgm:prSet presAssocID="{826B7E19-AE10-431F-954E-47D042EEAD6C}" presName="vert1" presStyleCnt="0"/>
      <dgm:spPr/>
    </dgm:pt>
    <dgm:pt modelId="{3A9E2979-783A-44BC-AD1F-6B8DD8A7E996}" type="pres">
      <dgm:prSet presAssocID="{2C37F2A0-E12C-4BE0-901D-C985E95D7265}" presName="thickLine" presStyleLbl="alignNode1" presStyleIdx="3" presStyleCnt="5"/>
      <dgm:spPr/>
    </dgm:pt>
    <dgm:pt modelId="{B3A4E8F6-190D-4B7B-9958-B8AAFF271C48}" type="pres">
      <dgm:prSet presAssocID="{2C37F2A0-E12C-4BE0-901D-C985E95D7265}" presName="horz1" presStyleCnt="0"/>
      <dgm:spPr/>
    </dgm:pt>
    <dgm:pt modelId="{052BE8D4-B561-422B-BDC8-86294D6C9106}" type="pres">
      <dgm:prSet presAssocID="{2C37F2A0-E12C-4BE0-901D-C985E95D7265}" presName="tx1" presStyleLbl="revTx" presStyleIdx="3" presStyleCnt="5"/>
      <dgm:spPr/>
    </dgm:pt>
    <dgm:pt modelId="{2263B023-F808-406D-8BAD-76B36AF56767}" type="pres">
      <dgm:prSet presAssocID="{2C37F2A0-E12C-4BE0-901D-C985E95D7265}" presName="vert1" presStyleCnt="0"/>
      <dgm:spPr/>
    </dgm:pt>
    <dgm:pt modelId="{CC9D5236-BF90-440E-8EC7-0ABBC5077C9B}" type="pres">
      <dgm:prSet presAssocID="{321E1BD1-EA9A-4744-9A9A-CE5E79D37814}" presName="thickLine" presStyleLbl="alignNode1" presStyleIdx="4" presStyleCnt="5"/>
      <dgm:spPr/>
    </dgm:pt>
    <dgm:pt modelId="{AA058050-9AA6-46D2-8A7F-A966E8145DE7}" type="pres">
      <dgm:prSet presAssocID="{321E1BD1-EA9A-4744-9A9A-CE5E79D37814}" presName="horz1" presStyleCnt="0"/>
      <dgm:spPr/>
    </dgm:pt>
    <dgm:pt modelId="{DF9AB502-EB53-4961-A340-59A4DC904CD7}" type="pres">
      <dgm:prSet presAssocID="{321E1BD1-EA9A-4744-9A9A-CE5E79D37814}" presName="tx1" presStyleLbl="revTx" presStyleIdx="4" presStyleCnt="5"/>
      <dgm:spPr/>
    </dgm:pt>
    <dgm:pt modelId="{134504F4-49B9-4C90-95E4-87FD64346A92}" type="pres">
      <dgm:prSet presAssocID="{321E1BD1-EA9A-4744-9A9A-CE5E79D37814}" presName="vert1" presStyleCnt="0"/>
      <dgm:spPr/>
    </dgm:pt>
  </dgm:ptLst>
  <dgm:cxnLst>
    <dgm:cxn modelId="{2F8C800D-D6FD-4FE8-AB98-E7F842832418}" srcId="{6C59DF25-8E26-4289-B26D-BF70629CE9F8}" destId="{A4FA4D2B-73C5-4EB3-9DAB-1184CD7F0C1E}" srcOrd="1" destOrd="0" parTransId="{5C04943A-61A8-4AE8-A534-D7C6CA43479D}" sibTransId="{90894E04-DCD4-419C-906B-33973ED803FA}"/>
    <dgm:cxn modelId="{8799E32A-D066-4166-BE69-3099A2666543}" type="presOf" srcId="{6C59DF25-8E26-4289-B26D-BF70629CE9F8}" destId="{7182BCBD-FA96-401D-9C64-6CC8835BEC22}" srcOrd="0" destOrd="0" presId="urn:microsoft.com/office/officeart/2008/layout/LinedList"/>
    <dgm:cxn modelId="{ADE7D448-DF26-4853-8FE5-E17B2F3DBEAB}" srcId="{6C59DF25-8E26-4289-B26D-BF70629CE9F8}" destId="{321E1BD1-EA9A-4744-9A9A-CE5E79D37814}" srcOrd="4" destOrd="0" parTransId="{453723E4-AA93-4C1E-B55A-C6232B8A3D1E}" sibTransId="{DD8289BC-D9BF-450E-8711-DFB386B9A484}"/>
    <dgm:cxn modelId="{8EF34951-7B96-4C26-927A-CE64765E54B8}" srcId="{6C59DF25-8E26-4289-B26D-BF70629CE9F8}" destId="{2C37F2A0-E12C-4BE0-901D-C985E95D7265}" srcOrd="3" destOrd="0" parTransId="{DC4A6E10-1185-41A6-8EDB-579EF5B299CA}" sibTransId="{609F44AB-467B-4340-9886-EAF4EA1FE7D1}"/>
    <dgm:cxn modelId="{FC918352-82A8-4CDB-8BE4-C55A60ACAB58}" type="presOf" srcId="{2C37F2A0-E12C-4BE0-901D-C985E95D7265}" destId="{052BE8D4-B561-422B-BDC8-86294D6C9106}" srcOrd="0" destOrd="0" presId="urn:microsoft.com/office/officeart/2008/layout/LinedList"/>
    <dgm:cxn modelId="{513DF052-3C61-4DA6-A4A9-FD609B437CF3}" type="presOf" srcId="{321E1BD1-EA9A-4744-9A9A-CE5E79D37814}" destId="{DF9AB502-EB53-4961-A340-59A4DC904CD7}" srcOrd="0" destOrd="0" presId="urn:microsoft.com/office/officeart/2008/layout/LinedList"/>
    <dgm:cxn modelId="{40D5D695-C1E9-4656-92D3-1AF5DADDCEDB}" type="presOf" srcId="{826B7E19-AE10-431F-954E-47D042EEAD6C}" destId="{AF644A2D-BB35-49EF-B073-D7E43CD8FD88}" srcOrd="0" destOrd="0" presId="urn:microsoft.com/office/officeart/2008/layout/LinedList"/>
    <dgm:cxn modelId="{2D13F5A1-9443-4D58-BDE5-CEFA6313E031}" srcId="{6C59DF25-8E26-4289-B26D-BF70629CE9F8}" destId="{826B7E19-AE10-431F-954E-47D042EEAD6C}" srcOrd="2" destOrd="0" parTransId="{49B15DE8-C751-4D50-A45F-43AFA01EB341}" sibTransId="{514DDF6D-9BC7-440F-B4A6-C1A5732C6D79}"/>
    <dgm:cxn modelId="{3ACF5BAC-0F72-4DDB-A5EF-D6FA1F0B2F5D}" type="presOf" srcId="{A4FA4D2B-73C5-4EB3-9DAB-1184CD7F0C1E}" destId="{0E461AE9-AC6A-45EB-A5BA-090D03319A48}" srcOrd="0" destOrd="0" presId="urn:microsoft.com/office/officeart/2008/layout/LinedList"/>
    <dgm:cxn modelId="{C9DD23E6-9674-4438-BE0C-567E04FC7EA9}" type="presOf" srcId="{E9929C50-34E3-4436-B3A0-A2DC88FB0935}" destId="{7E1A6957-717D-4229-9E22-2AD0F972ACE5}" srcOrd="0" destOrd="0" presId="urn:microsoft.com/office/officeart/2008/layout/LinedList"/>
    <dgm:cxn modelId="{3D5A6BF0-F7EB-4235-88DB-71E0E1831884}" srcId="{6C59DF25-8E26-4289-B26D-BF70629CE9F8}" destId="{E9929C50-34E3-4436-B3A0-A2DC88FB0935}" srcOrd="0" destOrd="0" parTransId="{F902CA87-55CD-40B7-92A7-646F620BE0A1}" sibTransId="{DE0995D5-4505-48E9-A786-6B6C6E640B15}"/>
    <dgm:cxn modelId="{D07A95B6-C182-4F1E-9A6B-66BD8C29BFE8}" type="presParOf" srcId="{7182BCBD-FA96-401D-9C64-6CC8835BEC22}" destId="{2CC64A81-8F0F-4119-BF5E-5841789E6E7A}" srcOrd="0" destOrd="0" presId="urn:microsoft.com/office/officeart/2008/layout/LinedList"/>
    <dgm:cxn modelId="{F5A152CA-9CB3-4352-920D-B735B63C62CF}" type="presParOf" srcId="{7182BCBD-FA96-401D-9C64-6CC8835BEC22}" destId="{0BE69ABD-A063-4E7A-9653-1785AF0BE84D}" srcOrd="1" destOrd="0" presId="urn:microsoft.com/office/officeart/2008/layout/LinedList"/>
    <dgm:cxn modelId="{9BFC9E57-E1DE-4F6C-9E34-A9B8187BFDFD}" type="presParOf" srcId="{0BE69ABD-A063-4E7A-9653-1785AF0BE84D}" destId="{7E1A6957-717D-4229-9E22-2AD0F972ACE5}" srcOrd="0" destOrd="0" presId="urn:microsoft.com/office/officeart/2008/layout/LinedList"/>
    <dgm:cxn modelId="{2132573B-93A6-47E5-A757-4C3765B09C52}" type="presParOf" srcId="{0BE69ABD-A063-4E7A-9653-1785AF0BE84D}" destId="{9F4CF8D7-320A-4087-ABFF-7DE49A4BA2FF}" srcOrd="1" destOrd="0" presId="urn:microsoft.com/office/officeart/2008/layout/LinedList"/>
    <dgm:cxn modelId="{1A62E804-CA58-484D-94DA-9991317007DC}" type="presParOf" srcId="{7182BCBD-FA96-401D-9C64-6CC8835BEC22}" destId="{271FA270-952A-43DB-97EF-620118BF17AC}" srcOrd="2" destOrd="0" presId="urn:microsoft.com/office/officeart/2008/layout/LinedList"/>
    <dgm:cxn modelId="{83DD4AB0-AC3A-45AB-94BE-5F854A4FC504}" type="presParOf" srcId="{7182BCBD-FA96-401D-9C64-6CC8835BEC22}" destId="{641461FD-9FDC-4939-B635-47F270BF07C3}" srcOrd="3" destOrd="0" presId="urn:microsoft.com/office/officeart/2008/layout/LinedList"/>
    <dgm:cxn modelId="{0E84B78C-69E1-4B23-8D91-C90D9E20C4EB}" type="presParOf" srcId="{641461FD-9FDC-4939-B635-47F270BF07C3}" destId="{0E461AE9-AC6A-45EB-A5BA-090D03319A48}" srcOrd="0" destOrd="0" presId="urn:microsoft.com/office/officeart/2008/layout/LinedList"/>
    <dgm:cxn modelId="{4C248818-C29B-4A12-A5E6-566D1310373C}" type="presParOf" srcId="{641461FD-9FDC-4939-B635-47F270BF07C3}" destId="{50B0B9C6-F760-4C8D-8C6D-32EBB7018EA5}" srcOrd="1" destOrd="0" presId="urn:microsoft.com/office/officeart/2008/layout/LinedList"/>
    <dgm:cxn modelId="{DEFABE75-03F7-4A8E-B7FC-0466E19D6479}" type="presParOf" srcId="{7182BCBD-FA96-401D-9C64-6CC8835BEC22}" destId="{A37DDB6E-8847-4722-BCFB-0E74D26F050E}" srcOrd="4" destOrd="0" presId="urn:microsoft.com/office/officeart/2008/layout/LinedList"/>
    <dgm:cxn modelId="{0E728FE6-C16F-48DE-B7AA-0051F1F74A88}" type="presParOf" srcId="{7182BCBD-FA96-401D-9C64-6CC8835BEC22}" destId="{DE552DE8-6B3A-42EA-A00D-265ABF9A08EF}" srcOrd="5" destOrd="0" presId="urn:microsoft.com/office/officeart/2008/layout/LinedList"/>
    <dgm:cxn modelId="{8DD8B893-7610-417E-97A5-938CD0EC2D66}" type="presParOf" srcId="{DE552DE8-6B3A-42EA-A00D-265ABF9A08EF}" destId="{AF644A2D-BB35-49EF-B073-D7E43CD8FD88}" srcOrd="0" destOrd="0" presId="urn:microsoft.com/office/officeart/2008/layout/LinedList"/>
    <dgm:cxn modelId="{98CB0B0C-4E02-4881-8BC6-40D83472349D}" type="presParOf" srcId="{DE552DE8-6B3A-42EA-A00D-265ABF9A08EF}" destId="{B47984DA-8E86-4223-999F-2C287ADC727D}" srcOrd="1" destOrd="0" presId="urn:microsoft.com/office/officeart/2008/layout/LinedList"/>
    <dgm:cxn modelId="{EA206152-EB93-4903-A23F-58561F5E5477}" type="presParOf" srcId="{7182BCBD-FA96-401D-9C64-6CC8835BEC22}" destId="{3A9E2979-783A-44BC-AD1F-6B8DD8A7E996}" srcOrd="6" destOrd="0" presId="urn:microsoft.com/office/officeart/2008/layout/LinedList"/>
    <dgm:cxn modelId="{44854B96-B311-4D69-BCDB-BF9177218A45}" type="presParOf" srcId="{7182BCBD-FA96-401D-9C64-6CC8835BEC22}" destId="{B3A4E8F6-190D-4B7B-9958-B8AAFF271C48}" srcOrd="7" destOrd="0" presId="urn:microsoft.com/office/officeart/2008/layout/LinedList"/>
    <dgm:cxn modelId="{C37DE749-0418-4E1D-8F79-3562CA78EC19}" type="presParOf" srcId="{B3A4E8F6-190D-4B7B-9958-B8AAFF271C48}" destId="{052BE8D4-B561-422B-BDC8-86294D6C9106}" srcOrd="0" destOrd="0" presId="urn:microsoft.com/office/officeart/2008/layout/LinedList"/>
    <dgm:cxn modelId="{90F02E30-9742-4932-A41A-D730057F0E21}" type="presParOf" srcId="{B3A4E8F6-190D-4B7B-9958-B8AAFF271C48}" destId="{2263B023-F808-406D-8BAD-76B36AF56767}" srcOrd="1" destOrd="0" presId="urn:microsoft.com/office/officeart/2008/layout/LinedList"/>
    <dgm:cxn modelId="{0E8E7952-738E-495C-8E9E-EF4C1866A327}" type="presParOf" srcId="{7182BCBD-FA96-401D-9C64-6CC8835BEC22}" destId="{CC9D5236-BF90-440E-8EC7-0ABBC5077C9B}" srcOrd="8" destOrd="0" presId="urn:microsoft.com/office/officeart/2008/layout/LinedList"/>
    <dgm:cxn modelId="{6501479D-9966-4B1D-AF69-02C2409A3774}" type="presParOf" srcId="{7182BCBD-FA96-401D-9C64-6CC8835BEC22}" destId="{AA058050-9AA6-46D2-8A7F-A966E8145DE7}" srcOrd="9" destOrd="0" presId="urn:microsoft.com/office/officeart/2008/layout/LinedList"/>
    <dgm:cxn modelId="{80418EF0-BFC8-42A0-B0C6-2FD9E267AAA1}" type="presParOf" srcId="{AA058050-9AA6-46D2-8A7F-A966E8145DE7}" destId="{DF9AB502-EB53-4961-A340-59A4DC904CD7}" srcOrd="0" destOrd="0" presId="urn:microsoft.com/office/officeart/2008/layout/LinedList"/>
    <dgm:cxn modelId="{ADE23EA3-CCA6-4874-97CA-3D386EBEF24B}" type="presParOf" srcId="{AA058050-9AA6-46D2-8A7F-A966E8145DE7}" destId="{134504F4-49B9-4C90-95E4-87FD64346A9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C59DF25-8E26-4289-B26D-BF70629CE9F8}" type="doc">
      <dgm:prSet loTypeId="urn:microsoft.com/office/officeart/2008/layout/LinedList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it-IT"/>
        </a:p>
      </dgm:t>
    </dgm:pt>
    <dgm:pt modelId="{DDF2B57A-3204-41A0-9CD8-D37F5DEEBFD6}">
      <dgm:prSet phldrT="[Testo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b="0" i="0" dirty="0"/>
            <a:t>Rendere il Centro riconoscibile in tutti i 23 Comuni;</a:t>
          </a:r>
          <a:endParaRPr lang="it-IT" dirty="0"/>
        </a:p>
      </dgm:t>
    </dgm:pt>
    <dgm:pt modelId="{02ABD8D7-C3F2-432A-A595-C89F80986568}" type="parTrans" cxnId="{A25F54DE-EB75-4981-AA85-AEAC9965178F}">
      <dgm:prSet/>
      <dgm:spPr/>
      <dgm:t>
        <a:bodyPr/>
        <a:lstStyle/>
        <a:p>
          <a:endParaRPr lang="it-IT"/>
        </a:p>
      </dgm:t>
    </dgm:pt>
    <dgm:pt modelId="{60D999D6-E2C4-4BC2-9269-9AA8D91FAAF3}" type="sibTrans" cxnId="{A25F54DE-EB75-4981-AA85-AEAC9965178F}">
      <dgm:prSet/>
      <dgm:spPr/>
      <dgm:t>
        <a:bodyPr/>
        <a:lstStyle/>
        <a:p>
          <a:endParaRPr lang="it-IT"/>
        </a:p>
      </dgm:t>
    </dgm:pt>
    <dgm:pt modelId="{CF494BD4-352B-4A7C-910C-1C4E26E1434D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b="0" i="0" dirty="0"/>
            <a:t>Aumentare gli accessi spontanei;</a:t>
          </a:r>
        </a:p>
      </dgm:t>
    </dgm:pt>
    <dgm:pt modelId="{52A77B1D-0DF2-416B-BFCB-414A300A606E}" type="parTrans" cxnId="{2CE7645A-70A9-4D37-8762-CF8447B3010F}">
      <dgm:prSet/>
      <dgm:spPr/>
      <dgm:t>
        <a:bodyPr/>
        <a:lstStyle/>
        <a:p>
          <a:endParaRPr lang="it-IT"/>
        </a:p>
      </dgm:t>
    </dgm:pt>
    <dgm:pt modelId="{40BAD701-E958-4D89-86B6-198B21AEE249}" type="sibTrans" cxnId="{2CE7645A-70A9-4D37-8762-CF8447B3010F}">
      <dgm:prSet/>
      <dgm:spPr/>
      <dgm:t>
        <a:bodyPr/>
        <a:lstStyle/>
        <a:p>
          <a:endParaRPr lang="it-IT"/>
        </a:p>
      </dgm:t>
    </dgm:pt>
    <dgm:pt modelId="{48613C16-0324-4620-8935-EA1A2B77491A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b="0" i="0" dirty="0"/>
            <a:t>Consolidare la presenza territoriale del modello HUB e SPOKE;</a:t>
          </a:r>
        </a:p>
      </dgm:t>
    </dgm:pt>
    <dgm:pt modelId="{9227B6C6-A2A2-4733-ACFE-97359FEF1386}" type="parTrans" cxnId="{13C04F15-3699-4FEA-8641-00AB09FF4127}">
      <dgm:prSet/>
      <dgm:spPr/>
      <dgm:t>
        <a:bodyPr/>
        <a:lstStyle/>
        <a:p>
          <a:endParaRPr lang="it-IT"/>
        </a:p>
      </dgm:t>
    </dgm:pt>
    <dgm:pt modelId="{B46901D4-21DD-4171-8ECA-847027107F7C}" type="sibTrans" cxnId="{13C04F15-3699-4FEA-8641-00AB09FF4127}">
      <dgm:prSet/>
      <dgm:spPr/>
      <dgm:t>
        <a:bodyPr/>
        <a:lstStyle/>
        <a:p>
          <a:endParaRPr lang="it-IT"/>
        </a:p>
      </dgm:t>
    </dgm:pt>
    <dgm:pt modelId="{3262BFA1-51BF-4C81-86F7-61275BF3E4B2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b="0" i="0" dirty="0"/>
            <a:t>Sviluppare progressivamente le funzioni specialistiche;</a:t>
          </a:r>
        </a:p>
      </dgm:t>
    </dgm:pt>
    <dgm:pt modelId="{138486CA-1E4A-419B-B7F8-457F96D8FBE6}" type="parTrans" cxnId="{7E173610-2213-4AD3-8E2F-0F75ACF889C9}">
      <dgm:prSet/>
      <dgm:spPr/>
      <dgm:t>
        <a:bodyPr/>
        <a:lstStyle/>
        <a:p>
          <a:endParaRPr lang="it-IT"/>
        </a:p>
      </dgm:t>
    </dgm:pt>
    <dgm:pt modelId="{BC82639B-9712-4A0B-B523-4859BE1E589E}" type="sibTrans" cxnId="{7E173610-2213-4AD3-8E2F-0F75ACF889C9}">
      <dgm:prSet/>
      <dgm:spPr/>
      <dgm:t>
        <a:bodyPr/>
        <a:lstStyle/>
        <a:p>
          <a:endParaRPr lang="it-IT"/>
        </a:p>
      </dgm:t>
    </dgm:pt>
    <dgm:pt modelId="{060017A8-E8FF-4924-8128-4A7259EBB2A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b="0" i="0" dirty="0"/>
            <a:t>Rafforzare il monitoraggio e la valutazione degli interventi;</a:t>
          </a:r>
        </a:p>
      </dgm:t>
    </dgm:pt>
    <dgm:pt modelId="{847D9C17-736D-4813-BA65-5C078EE69108}" type="parTrans" cxnId="{F0797302-51DB-4125-A2FD-A02B273BBD39}">
      <dgm:prSet/>
      <dgm:spPr/>
      <dgm:t>
        <a:bodyPr/>
        <a:lstStyle/>
        <a:p>
          <a:endParaRPr lang="it-IT"/>
        </a:p>
      </dgm:t>
    </dgm:pt>
    <dgm:pt modelId="{410F4D58-C7C4-4729-AD7D-50D376DE1CA4}" type="sibTrans" cxnId="{F0797302-51DB-4125-A2FD-A02B273BBD39}">
      <dgm:prSet/>
      <dgm:spPr/>
      <dgm:t>
        <a:bodyPr/>
        <a:lstStyle/>
        <a:p>
          <a:endParaRPr lang="it-IT"/>
        </a:p>
      </dgm:t>
    </dgm:pt>
    <dgm:pt modelId="{BB79A60C-6F6C-417A-919D-DF021B6255F3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it-IT" b="0" i="0" dirty="0"/>
            <a:t>Trasformare la sperimentazione in un elemento stabile del sistema locale dei servizi.</a:t>
          </a:r>
        </a:p>
      </dgm:t>
    </dgm:pt>
    <dgm:pt modelId="{BE690F7C-BAA0-4FD4-87C9-CC6A59907063}" type="parTrans" cxnId="{E79C6A5B-4C58-4747-B195-06C53759323D}">
      <dgm:prSet/>
      <dgm:spPr/>
      <dgm:t>
        <a:bodyPr/>
        <a:lstStyle/>
        <a:p>
          <a:endParaRPr lang="it-IT"/>
        </a:p>
      </dgm:t>
    </dgm:pt>
    <dgm:pt modelId="{0654437E-8A28-43CB-9D58-00EC4F3C7067}" type="sibTrans" cxnId="{E79C6A5B-4C58-4747-B195-06C53759323D}">
      <dgm:prSet/>
      <dgm:spPr/>
      <dgm:t>
        <a:bodyPr/>
        <a:lstStyle/>
        <a:p>
          <a:endParaRPr lang="it-IT"/>
        </a:p>
      </dgm:t>
    </dgm:pt>
    <dgm:pt modelId="{7182BCBD-FA96-401D-9C64-6CC8835BEC22}" type="pres">
      <dgm:prSet presAssocID="{6C59DF25-8E26-4289-B26D-BF70629CE9F8}" presName="vert0" presStyleCnt="0">
        <dgm:presLayoutVars>
          <dgm:dir/>
          <dgm:animOne val="branch"/>
          <dgm:animLvl val="lvl"/>
        </dgm:presLayoutVars>
      </dgm:prSet>
      <dgm:spPr/>
    </dgm:pt>
    <dgm:pt modelId="{2CAB983F-69EE-447A-B6A1-DFF319E6F311}" type="pres">
      <dgm:prSet presAssocID="{DDF2B57A-3204-41A0-9CD8-D37F5DEEBFD6}" presName="thickLine" presStyleLbl="alignNode1" presStyleIdx="0" presStyleCnt="6"/>
      <dgm:spPr/>
    </dgm:pt>
    <dgm:pt modelId="{ABEF4431-77CD-4B13-8AFC-CABF77430543}" type="pres">
      <dgm:prSet presAssocID="{DDF2B57A-3204-41A0-9CD8-D37F5DEEBFD6}" presName="horz1" presStyleCnt="0"/>
      <dgm:spPr/>
    </dgm:pt>
    <dgm:pt modelId="{23E5F03C-A170-46FE-B4AB-E5ABABC5CC85}" type="pres">
      <dgm:prSet presAssocID="{DDF2B57A-3204-41A0-9CD8-D37F5DEEBFD6}" presName="tx1" presStyleLbl="revTx" presStyleIdx="0" presStyleCnt="6"/>
      <dgm:spPr/>
    </dgm:pt>
    <dgm:pt modelId="{5ADFDA67-01BB-40E2-9763-FB2A6F245AC1}" type="pres">
      <dgm:prSet presAssocID="{DDF2B57A-3204-41A0-9CD8-D37F5DEEBFD6}" presName="vert1" presStyleCnt="0"/>
      <dgm:spPr/>
    </dgm:pt>
    <dgm:pt modelId="{528AB36E-685A-4B3E-9684-EC099C92AB9C}" type="pres">
      <dgm:prSet presAssocID="{CF494BD4-352B-4A7C-910C-1C4E26E1434D}" presName="thickLine" presStyleLbl="alignNode1" presStyleIdx="1" presStyleCnt="6"/>
      <dgm:spPr/>
    </dgm:pt>
    <dgm:pt modelId="{B8060D58-8FCD-4B52-A6C7-35E460DD59EC}" type="pres">
      <dgm:prSet presAssocID="{CF494BD4-352B-4A7C-910C-1C4E26E1434D}" presName="horz1" presStyleCnt="0"/>
      <dgm:spPr/>
    </dgm:pt>
    <dgm:pt modelId="{0E0138C8-3B1A-4458-B4AC-FA60CA611F1A}" type="pres">
      <dgm:prSet presAssocID="{CF494BD4-352B-4A7C-910C-1C4E26E1434D}" presName="tx1" presStyleLbl="revTx" presStyleIdx="1" presStyleCnt="6"/>
      <dgm:spPr/>
    </dgm:pt>
    <dgm:pt modelId="{9D60BDFD-1560-45B5-8588-1D2BE9DD1D2D}" type="pres">
      <dgm:prSet presAssocID="{CF494BD4-352B-4A7C-910C-1C4E26E1434D}" presName="vert1" presStyleCnt="0"/>
      <dgm:spPr/>
    </dgm:pt>
    <dgm:pt modelId="{2122B135-227D-457F-AAEC-96EE1D08707C}" type="pres">
      <dgm:prSet presAssocID="{48613C16-0324-4620-8935-EA1A2B77491A}" presName="thickLine" presStyleLbl="alignNode1" presStyleIdx="2" presStyleCnt="6"/>
      <dgm:spPr/>
    </dgm:pt>
    <dgm:pt modelId="{A2C85E2E-BBE6-4FA7-BEEC-8A5C363FCEBE}" type="pres">
      <dgm:prSet presAssocID="{48613C16-0324-4620-8935-EA1A2B77491A}" presName="horz1" presStyleCnt="0"/>
      <dgm:spPr/>
    </dgm:pt>
    <dgm:pt modelId="{6C70E28C-2A7A-4B4D-9197-03798A5D6857}" type="pres">
      <dgm:prSet presAssocID="{48613C16-0324-4620-8935-EA1A2B77491A}" presName="tx1" presStyleLbl="revTx" presStyleIdx="2" presStyleCnt="6"/>
      <dgm:spPr/>
    </dgm:pt>
    <dgm:pt modelId="{65519A29-946E-47F5-85DB-99A9E21C0ADF}" type="pres">
      <dgm:prSet presAssocID="{48613C16-0324-4620-8935-EA1A2B77491A}" presName="vert1" presStyleCnt="0"/>
      <dgm:spPr/>
    </dgm:pt>
    <dgm:pt modelId="{9DEEB9A5-60C5-45B4-8FF7-B274CC5103A7}" type="pres">
      <dgm:prSet presAssocID="{3262BFA1-51BF-4C81-86F7-61275BF3E4B2}" presName="thickLine" presStyleLbl="alignNode1" presStyleIdx="3" presStyleCnt="6"/>
      <dgm:spPr/>
    </dgm:pt>
    <dgm:pt modelId="{B5D7B3A8-62A5-4984-A045-DA16B0816D1C}" type="pres">
      <dgm:prSet presAssocID="{3262BFA1-51BF-4C81-86F7-61275BF3E4B2}" presName="horz1" presStyleCnt="0"/>
      <dgm:spPr/>
    </dgm:pt>
    <dgm:pt modelId="{D835A954-D0D6-4C5E-B99B-D827E05CA2A2}" type="pres">
      <dgm:prSet presAssocID="{3262BFA1-51BF-4C81-86F7-61275BF3E4B2}" presName="tx1" presStyleLbl="revTx" presStyleIdx="3" presStyleCnt="6"/>
      <dgm:spPr/>
    </dgm:pt>
    <dgm:pt modelId="{A20C03E1-74CC-41C3-A68B-18D640DE2331}" type="pres">
      <dgm:prSet presAssocID="{3262BFA1-51BF-4C81-86F7-61275BF3E4B2}" presName="vert1" presStyleCnt="0"/>
      <dgm:spPr/>
    </dgm:pt>
    <dgm:pt modelId="{0F887EE0-89E8-4FEE-B7A8-FD1546E73966}" type="pres">
      <dgm:prSet presAssocID="{060017A8-E8FF-4924-8128-4A7259EBB2A9}" presName="thickLine" presStyleLbl="alignNode1" presStyleIdx="4" presStyleCnt="6"/>
      <dgm:spPr/>
    </dgm:pt>
    <dgm:pt modelId="{30A706BD-0A48-4A82-BAC7-37479DC8B8F4}" type="pres">
      <dgm:prSet presAssocID="{060017A8-E8FF-4924-8128-4A7259EBB2A9}" presName="horz1" presStyleCnt="0"/>
      <dgm:spPr/>
    </dgm:pt>
    <dgm:pt modelId="{B3D28207-DD77-4E8B-A703-C46FE896BEB4}" type="pres">
      <dgm:prSet presAssocID="{060017A8-E8FF-4924-8128-4A7259EBB2A9}" presName="tx1" presStyleLbl="revTx" presStyleIdx="4" presStyleCnt="6"/>
      <dgm:spPr/>
    </dgm:pt>
    <dgm:pt modelId="{7B6131EC-5ED2-4CDD-AACC-F2CCE4F1F519}" type="pres">
      <dgm:prSet presAssocID="{060017A8-E8FF-4924-8128-4A7259EBB2A9}" presName="vert1" presStyleCnt="0"/>
      <dgm:spPr/>
    </dgm:pt>
    <dgm:pt modelId="{2EC4D0D2-9903-421D-B7DA-4148C4F3FCAF}" type="pres">
      <dgm:prSet presAssocID="{BB79A60C-6F6C-417A-919D-DF021B6255F3}" presName="thickLine" presStyleLbl="alignNode1" presStyleIdx="5" presStyleCnt="6"/>
      <dgm:spPr/>
    </dgm:pt>
    <dgm:pt modelId="{A9F4D690-8508-4407-A029-8B2D3AEAA3EE}" type="pres">
      <dgm:prSet presAssocID="{BB79A60C-6F6C-417A-919D-DF021B6255F3}" presName="horz1" presStyleCnt="0"/>
      <dgm:spPr/>
    </dgm:pt>
    <dgm:pt modelId="{BB429126-FF8D-49C0-B75A-760ADDB4A349}" type="pres">
      <dgm:prSet presAssocID="{BB79A60C-6F6C-417A-919D-DF021B6255F3}" presName="tx1" presStyleLbl="revTx" presStyleIdx="5" presStyleCnt="6"/>
      <dgm:spPr/>
    </dgm:pt>
    <dgm:pt modelId="{6BC810B3-D668-4ADF-9058-2C07A6C4E282}" type="pres">
      <dgm:prSet presAssocID="{BB79A60C-6F6C-417A-919D-DF021B6255F3}" presName="vert1" presStyleCnt="0"/>
      <dgm:spPr/>
    </dgm:pt>
  </dgm:ptLst>
  <dgm:cxnLst>
    <dgm:cxn modelId="{F0797302-51DB-4125-A2FD-A02B273BBD39}" srcId="{6C59DF25-8E26-4289-B26D-BF70629CE9F8}" destId="{060017A8-E8FF-4924-8128-4A7259EBB2A9}" srcOrd="4" destOrd="0" parTransId="{847D9C17-736D-4813-BA65-5C078EE69108}" sibTransId="{410F4D58-C7C4-4729-AD7D-50D376DE1CA4}"/>
    <dgm:cxn modelId="{7E173610-2213-4AD3-8E2F-0F75ACF889C9}" srcId="{6C59DF25-8E26-4289-B26D-BF70629CE9F8}" destId="{3262BFA1-51BF-4C81-86F7-61275BF3E4B2}" srcOrd="3" destOrd="0" parTransId="{138486CA-1E4A-419B-B7F8-457F96D8FBE6}" sibTransId="{BC82639B-9712-4A0B-B523-4859BE1E589E}"/>
    <dgm:cxn modelId="{13C04F15-3699-4FEA-8641-00AB09FF4127}" srcId="{6C59DF25-8E26-4289-B26D-BF70629CE9F8}" destId="{48613C16-0324-4620-8935-EA1A2B77491A}" srcOrd="2" destOrd="0" parTransId="{9227B6C6-A2A2-4733-ACFE-97359FEF1386}" sibTransId="{B46901D4-21DD-4171-8ECA-847027107F7C}"/>
    <dgm:cxn modelId="{8799E32A-D066-4166-BE69-3099A2666543}" type="presOf" srcId="{6C59DF25-8E26-4289-B26D-BF70629CE9F8}" destId="{7182BCBD-FA96-401D-9C64-6CC8835BEC22}" srcOrd="0" destOrd="0" presId="urn:microsoft.com/office/officeart/2008/layout/LinedList"/>
    <dgm:cxn modelId="{E79C6A5B-4C58-4747-B195-06C53759323D}" srcId="{6C59DF25-8E26-4289-B26D-BF70629CE9F8}" destId="{BB79A60C-6F6C-417A-919D-DF021B6255F3}" srcOrd="5" destOrd="0" parTransId="{BE690F7C-BAA0-4FD4-87C9-CC6A59907063}" sibTransId="{0654437E-8A28-43CB-9D58-00EC4F3C7067}"/>
    <dgm:cxn modelId="{48C4F366-4173-4CE3-A0CB-37D6DA2B9343}" type="presOf" srcId="{DDF2B57A-3204-41A0-9CD8-D37F5DEEBFD6}" destId="{23E5F03C-A170-46FE-B4AB-E5ABABC5CC85}" srcOrd="0" destOrd="0" presId="urn:microsoft.com/office/officeart/2008/layout/LinedList"/>
    <dgm:cxn modelId="{279A1C6F-6719-4AFF-9E0F-009EB5EE6CD3}" type="presOf" srcId="{3262BFA1-51BF-4C81-86F7-61275BF3E4B2}" destId="{D835A954-D0D6-4C5E-B99B-D827E05CA2A2}" srcOrd="0" destOrd="0" presId="urn:microsoft.com/office/officeart/2008/layout/LinedList"/>
    <dgm:cxn modelId="{2CE7645A-70A9-4D37-8762-CF8447B3010F}" srcId="{6C59DF25-8E26-4289-B26D-BF70629CE9F8}" destId="{CF494BD4-352B-4A7C-910C-1C4E26E1434D}" srcOrd="1" destOrd="0" parTransId="{52A77B1D-0DF2-416B-BFCB-414A300A606E}" sibTransId="{40BAD701-E958-4D89-86B6-198B21AEE249}"/>
    <dgm:cxn modelId="{97474AA1-CCA7-46E5-A089-E0066D9DAFDF}" type="presOf" srcId="{BB79A60C-6F6C-417A-919D-DF021B6255F3}" destId="{BB429126-FF8D-49C0-B75A-760ADDB4A349}" srcOrd="0" destOrd="0" presId="urn:microsoft.com/office/officeart/2008/layout/LinedList"/>
    <dgm:cxn modelId="{6E0F08CB-E4FF-476E-A7AD-5246DF6A113F}" type="presOf" srcId="{060017A8-E8FF-4924-8128-4A7259EBB2A9}" destId="{B3D28207-DD77-4E8B-A703-C46FE896BEB4}" srcOrd="0" destOrd="0" presId="urn:microsoft.com/office/officeart/2008/layout/LinedList"/>
    <dgm:cxn modelId="{A25F54DE-EB75-4981-AA85-AEAC9965178F}" srcId="{6C59DF25-8E26-4289-B26D-BF70629CE9F8}" destId="{DDF2B57A-3204-41A0-9CD8-D37F5DEEBFD6}" srcOrd="0" destOrd="0" parTransId="{02ABD8D7-C3F2-432A-A595-C89F80986568}" sibTransId="{60D999D6-E2C4-4BC2-9269-9AA8D91FAAF3}"/>
    <dgm:cxn modelId="{4472B9ED-5F9C-4B78-91EA-35D74D22C663}" type="presOf" srcId="{CF494BD4-352B-4A7C-910C-1C4E26E1434D}" destId="{0E0138C8-3B1A-4458-B4AC-FA60CA611F1A}" srcOrd="0" destOrd="0" presId="urn:microsoft.com/office/officeart/2008/layout/LinedList"/>
    <dgm:cxn modelId="{0B6AE8FA-60A9-42DB-9E1F-EFC55DDF7694}" type="presOf" srcId="{48613C16-0324-4620-8935-EA1A2B77491A}" destId="{6C70E28C-2A7A-4B4D-9197-03798A5D6857}" srcOrd="0" destOrd="0" presId="urn:microsoft.com/office/officeart/2008/layout/LinedList"/>
    <dgm:cxn modelId="{B5D7F818-1D2F-49F5-BAB4-77237265529A}" type="presParOf" srcId="{7182BCBD-FA96-401D-9C64-6CC8835BEC22}" destId="{2CAB983F-69EE-447A-B6A1-DFF319E6F311}" srcOrd="0" destOrd="0" presId="urn:microsoft.com/office/officeart/2008/layout/LinedList"/>
    <dgm:cxn modelId="{323FFBC0-2610-4FF5-895B-9FF51BF85654}" type="presParOf" srcId="{7182BCBD-FA96-401D-9C64-6CC8835BEC22}" destId="{ABEF4431-77CD-4B13-8AFC-CABF77430543}" srcOrd="1" destOrd="0" presId="urn:microsoft.com/office/officeart/2008/layout/LinedList"/>
    <dgm:cxn modelId="{1FCB9E6D-F4BD-43B4-8531-86E20A2922C8}" type="presParOf" srcId="{ABEF4431-77CD-4B13-8AFC-CABF77430543}" destId="{23E5F03C-A170-46FE-B4AB-E5ABABC5CC85}" srcOrd="0" destOrd="0" presId="urn:microsoft.com/office/officeart/2008/layout/LinedList"/>
    <dgm:cxn modelId="{A7819B6F-7097-4B00-B77D-2EA9FE369360}" type="presParOf" srcId="{ABEF4431-77CD-4B13-8AFC-CABF77430543}" destId="{5ADFDA67-01BB-40E2-9763-FB2A6F245AC1}" srcOrd="1" destOrd="0" presId="urn:microsoft.com/office/officeart/2008/layout/LinedList"/>
    <dgm:cxn modelId="{04E24C0A-D258-4667-9003-C83B29DE03CD}" type="presParOf" srcId="{7182BCBD-FA96-401D-9C64-6CC8835BEC22}" destId="{528AB36E-685A-4B3E-9684-EC099C92AB9C}" srcOrd="2" destOrd="0" presId="urn:microsoft.com/office/officeart/2008/layout/LinedList"/>
    <dgm:cxn modelId="{28658EDB-E514-4742-A753-099F2F7B58F8}" type="presParOf" srcId="{7182BCBD-FA96-401D-9C64-6CC8835BEC22}" destId="{B8060D58-8FCD-4B52-A6C7-35E460DD59EC}" srcOrd="3" destOrd="0" presId="urn:microsoft.com/office/officeart/2008/layout/LinedList"/>
    <dgm:cxn modelId="{C032F8C0-06F2-4C5D-9087-B374718C4367}" type="presParOf" srcId="{B8060D58-8FCD-4B52-A6C7-35E460DD59EC}" destId="{0E0138C8-3B1A-4458-B4AC-FA60CA611F1A}" srcOrd="0" destOrd="0" presId="urn:microsoft.com/office/officeart/2008/layout/LinedList"/>
    <dgm:cxn modelId="{4A9E7A9D-5404-443F-B519-1CD4C5A0361D}" type="presParOf" srcId="{B8060D58-8FCD-4B52-A6C7-35E460DD59EC}" destId="{9D60BDFD-1560-45B5-8588-1D2BE9DD1D2D}" srcOrd="1" destOrd="0" presId="urn:microsoft.com/office/officeart/2008/layout/LinedList"/>
    <dgm:cxn modelId="{AF1E5E28-2819-4A4A-B625-12F61D1420DB}" type="presParOf" srcId="{7182BCBD-FA96-401D-9C64-6CC8835BEC22}" destId="{2122B135-227D-457F-AAEC-96EE1D08707C}" srcOrd="4" destOrd="0" presId="urn:microsoft.com/office/officeart/2008/layout/LinedList"/>
    <dgm:cxn modelId="{43585DED-8BA2-4856-A12E-5F87D6B96A27}" type="presParOf" srcId="{7182BCBD-FA96-401D-9C64-6CC8835BEC22}" destId="{A2C85E2E-BBE6-4FA7-BEEC-8A5C363FCEBE}" srcOrd="5" destOrd="0" presId="urn:microsoft.com/office/officeart/2008/layout/LinedList"/>
    <dgm:cxn modelId="{7597900F-893C-42BF-B36D-8AC7F1AEBF1A}" type="presParOf" srcId="{A2C85E2E-BBE6-4FA7-BEEC-8A5C363FCEBE}" destId="{6C70E28C-2A7A-4B4D-9197-03798A5D6857}" srcOrd="0" destOrd="0" presId="urn:microsoft.com/office/officeart/2008/layout/LinedList"/>
    <dgm:cxn modelId="{D89B5CE3-BEEA-4D13-8324-B39497C20C35}" type="presParOf" srcId="{A2C85E2E-BBE6-4FA7-BEEC-8A5C363FCEBE}" destId="{65519A29-946E-47F5-85DB-99A9E21C0ADF}" srcOrd="1" destOrd="0" presId="urn:microsoft.com/office/officeart/2008/layout/LinedList"/>
    <dgm:cxn modelId="{224F3208-70B0-480F-8DA3-D29B94D17009}" type="presParOf" srcId="{7182BCBD-FA96-401D-9C64-6CC8835BEC22}" destId="{9DEEB9A5-60C5-45B4-8FF7-B274CC5103A7}" srcOrd="6" destOrd="0" presId="urn:microsoft.com/office/officeart/2008/layout/LinedList"/>
    <dgm:cxn modelId="{6AF168D2-02FD-448A-949E-6C198FCA5311}" type="presParOf" srcId="{7182BCBD-FA96-401D-9C64-6CC8835BEC22}" destId="{B5D7B3A8-62A5-4984-A045-DA16B0816D1C}" srcOrd="7" destOrd="0" presId="urn:microsoft.com/office/officeart/2008/layout/LinedList"/>
    <dgm:cxn modelId="{CA618CF9-3E39-4E16-AAEB-F2B874F14ED8}" type="presParOf" srcId="{B5D7B3A8-62A5-4984-A045-DA16B0816D1C}" destId="{D835A954-D0D6-4C5E-B99B-D827E05CA2A2}" srcOrd="0" destOrd="0" presId="urn:microsoft.com/office/officeart/2008/layout/LinedList"/>
    <dgm:cxn modelId="{EC55BA16-5C1F-4C6A-9687-B1E6C9E03892}" type="presParOf" srcId="{B5D7B3A8-62A5-4984-A045-DA16B0816D1C}" destId="{A20C03E1-74CC-41C3-A68B-18D640DE2331}" srcOrd="1" destOrd="0" presId="urn:microsoft.com/office/officeart/2008/layout/LinedList"/>
    <dgm:cxn modelId="{DE4FEC7C-11D0-4AA0-B03D-D9236F873181}" type="presParOf" srcId="{7182BCBD-FA96-401D-9C64-6CC8835BEC22}" destId="{0F887EE0-89E8-4FEE-B7A8-FD1546E73966}" srcOrd="8" destOrd="0" presId="urn:microsoft.com/office/officeart/2008/layout/LinedList"/>
    <dgm:cxn modelId="{44A6AEC3-0F5B-4464-8E55-280A09BB5EC0}" type="presParOf" srcId="{7182BCBD-FA96-401D-9C64-6CC8835BEC22}" destId="{30A706BD-0A48-4A82-BAC7-37479DC8B8F4}" srcOrd="9" destOrd="0" presId="urn:microsoft.com/office/officeart/2008/layout/LinedList"/>
    <dgm:cxn modelId="{6285B8B2-9C23-40C0-B25D-BCDD5D51C2F5}" type="presParOf" srcId="{30A706BD-0A48-4A82-BAC7-37479DC8B8F4}" destId="{B3D28207-DD77-4E8B-A703-C46FE896BEB4}" srcOrd="0" destOrd="0" presId="urn:microsoft.com/office/officeart/2008/layout/LinedList"/>
    <dgm:cxn modelId="{FD1FB71E-49E6-425E-A16F-E12445D46070}" type="presParOf" srcId="{30A706BD-0A48-4A82-BAC7-37479DC8B8F4}" destId="{7B6131EC-5ED2-4CDD-AACC-F2CCE4F1F519}" srcOrd="1" destOrd="0" presId="urn:microsoft.com/office/officeart/2008/layout/LinedList"/>
    <dgm:cxn modelId="{D87F49AF-BB0E-4CFC-9C46-20560B7C305F}" type="presParOf" srcId="{7182BCBD-FA96-401D-9C64-6CC8835BEC22}" destId="{2EC4D0D2-9903-421D-B7DA-4148C4F3FCAF}" srcOrd="10" destOrd="0" presId="urn:microsoft.com/office/officeart/2008/layout/LinedList"/>
    <dgm:cxn modelId="{501DC665-D782-4A28-8F95-7332932C7248}" type="presParOf" srcId="{7182BCBD-FA96-401D-9C64-6CC8835BEC22}" destId="{A9F4D690-8508-4407-A029-8B2D3AEAA3EE}" srcOrd="11" destOrd="0" presId="urn:microsoft.com/office/officeart/2008/layout/LinedList"/>
    <dgm:cxn modelId="{EABE39E4-7DB1-46CA-949D-2DDE4742A137}" type="presParOf" srcId="{A9F4D690-8508-4407-A029-8B2D3AEAA3EE}" destId="{BB429126-FF8D-49C0-B75A-760ADDB4A349}" srcOrd="0" destOrd="0" presId="urn:microsoft.com/office/officeart/2008/layout/LinedList"/>
    <dgm:cxn modelId="{93F874A7-0F30-4077-B71C-8D8275318EDD}" type="presParOf" srcId="{A9F4D690-8508-4407-A029-8B2D3AEAA3EE}" destId="{6BC810B3-D668-4ADF-9058-2C07A6C4E28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8169CB-9BB1-4FE7-8387-E5E5B3AB18C2}">
      <dsp:nvSpPr>
        <dsp:cNvPr id="0" name=""/>
        <dsp:cNvSpPr/>
      </dsp:nvSpPr>
      <dsp:spPr>
        <a:xfrm>
          <a:off x="0" y="1172942"/>
          <a:ext cx="3976687" cy="238601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it-IT" sz="4100" b="0" i="0" kern="1200"/>
            <a:t>74.177 residenti</a:t>
          </a:r>
          <a:endParaRPr lang="it-IT" sz="4100" kern="1200"/>
        </a:p>
      </dsp:txBody>
      <dsp:txXfrm>
        <a:off x="0" y="1172942"/>
        <a:ext cx="3976687" cy="2386012"/>
      </dsp:txXfrm>
    </dsp:sp>
    <dsp:sp modelId="{3031DFF7-1B7B-4D63-BB99-919C734E623C}">
      <dsp:nvSpPr>
        <dsp:cNvPr id="0" name=""/>
        <dsp:cNvSpPr/>
      </dsp:nvSpPr>
      <dsp:spPr>
        <a:xfrm>
          <a:off x="4374356" y="1172942"/>
          <a:ext cx="3976687" cy="238601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it-IT" sz="4100" b="0" i="0" kern="1200"/>
            <a:t>37.632 famiglie</a:t>
          </a:r>
        </a:p>
      </dsp:txBody>
      <dsp:txXfrm>
        <a:off x="4374356" y="1172942"/>
        <a:ext cx="3976687" cy="2386012"/>
      </dsp:txXfrm>
    </dsp:sp>
    <dsp:sp modelId="{33339DB1-8F27-481D-9160-8DFF3EECD2A4}">
      <dsp:nvSpPr>
        <dsp:cNvPr id="0" name=""/>
        <dsp:cNvSpPr/>
      </dsp:nvSpPr>
      <dsp:spPr>
        <a:xfrm>
          <a:off x="8748712" y="1172942"/>
          <a:ext cx="3976687" cy="238601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it-IT" sz="4100" b="0" i="0" kern="1200"/>
            <a:t>1,97 componenti medi per famiglia</a:t>
          </a:r>
        </a:p>
      </dsp:txBody>
      <dsp:txXfrm>
        <a:off x="8748712" y="1172942"/>
        <a:ext cx="3976687" cy="2386012"/>
      </dsp:txXfrm>
    </dsp:sp>
    <dsp:sp modelId="{69BA79B0-5A67-478F-932D-0B2C1A344389}">
      <dsp:nvSpPr>
        <dsp:cNvPr id="0" name=""/>
        <dsp:cNvSpPr/>
      </dsp:nvSpPr>
      <dsp:spPr>
        <a:xfrm>
          <a:off x="2187178" y="3956623"/>
          <a:ext cx="3976687" cy="238601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it-IT" sz="4100" b="0" i="0" kern="1200"/>
            <a:t>55.319 contribuenti</a:t>
          </a:r>
        </a:p>
      </dsp:txBody>
      <dsp:txXfrm>
        <a:off x="2187178" y="3956623"/>
        <a:ext cx="3976687" cy="2386012"/>
      </dsp:txXfrm>
    </dsp:sp>
    <dsp:sp modelId="{89FAF52B-1B23-4CC2-9DDF-22C4328ABD17}">
      <dsp:nvSpPr>
        <dsp:cNvPr id="0" name=""/>
        <dsp:cNvSpPr/>
      </dsp:nvSpPr>
      <dsp:spPr>
        <a:xfrm>
          <a:off x="6561534" y="3956623"/>
          <a:ext cx="3976687" cy="238601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it-IT" sz="4100" b="0" i="0" kern="1200"/>
            <a:t>21.556 euro di reddito medio ponderato</a:t>
          </a:r>
        </a:p>
      </dsp:txBody>
      <dsp:txXfrm>
        <a:off x="6561534" y="3956623"/>
        <a:ext cx="3976687" cy="23860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90742E-5735-4CEE-89CB-3348B35DAE1E}">
      <dsp:nvSpPr>
        <dsp:cNvPr id="0" name=""/>
        <dsp:cNvSpPr/>
      </dsp:nvSpPr>
      <dsp:spPr>
        <a:xfrm>
          <a:off x="3622259" y="808871"/>
          <a:ext cx="6395281" cy="6395281"/>
        </a:xfrm>
        <a:prstGeom prst="blockArc">
          <a:avLst>
            <a:gd name="adj1" fmla="val 13114286"/>
            <a:gd name="adj2" fmla="val 16200000"/>
            <a:gd name="adj3" fmla="val 39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F79AB8-7D1A-4613-B474-1D6BC0D41366}">
      <dsp:nvSpPr>
        <dsp:cNvPr id="0" name=""/>
        <dsp:cNvSpPr/>
      </dsp:nvSpPr>
      <dsp:spPr>
        <a:xfrm>
          <a:off x="3622259" y="808871"/>
          <a:ext cx="6395281" cy="6395281"/>
        </a:xfrm>
        <a:prstGeom prst="blockArc">
          <a:avLst>
            <a:gd name="adj1" fmla="val 10028571"/>
            <a:gd name="adj2" fmla="val 13114286"/>
            <a:gd name="adj3" fmla="val 39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23B8AA-AC32-4FB1-A63A-DC6881ABF632}">
      <dsp:nvSpPr>
        <dsp:cNvPr id="0" name=""/>
        <dsp:cNvSpPr/>
      </dsp:nvSpPr>
      <dsp:spPr>
        <a:xfrm>
          <a:off x="3622259" y="808871"/>
          <a:ext cx="6395281" cy="6395281"/>
        </a:xfrm>
        <a:prstGeom prst="blockArc">
          <a:avLst>
            <a:gd name="adj1" fmla="val 6942857"/>
            <a:gd name="adj2" fmla="val 10028571"/>
            <a:gd name="adj3" fmla="val 39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774FA0-E00A-4B52-A719-CAE060C79888}">
      <dsp:nvSpPr>
        <dsp:cNvPr id="0" name=""/>
        <dsp:cNvSpPr/>
      </dsp:nvSpPr>
      <dsp:spPr>
        <a:xfrm>
          <a:off x="3622259" y="808871"/>
          <a:ext cx="6395281" cy="6395281"/>
        </a:xfrm>
        <a:prstGeom prst="blockArc">
          <a:avLst>
            <a:gd name="adj1" fmla="val 3857143"/>
            <a:gd name="adj2" fmla="val 6942857"/>
            <a:gd name="adj3" fmla="val 39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468376-ADAF-418F-977E-14B46EBA0B55}">
      <dsp:nvSpPr>
        <dsp:cNvPr id="0" name=""/>
        <dsp:cNvSpPr/>
      </dsp:nvSpPr>
      <dsp:spPr>
        <a:xfrm>
          <a:off x="3622259" y="808871"/>
          <a:ext cx="6395281" cy="6395281"/>
        </a:xfrm>
        <a:prstGeom prst="blockArc">
          <a:avLst>
            <a:gd name="adj1" fmla="val 771429"/>
            <a:gd name="adj2" fmla="val 3857143"/>
            <a:gd name="adj3" fmla="val 39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8EF965-5068-46D8-B9FC-490D94E0AD07}">
      <dsp:nvSpPr>
        <dsp:cNvPr id="0" name=""/>
        <dsp:cNvSpPr/>
      </dsp:nvSpPr>
      <dsp:spPr>
        <a:xfrm>
          <a:off x="3622259" y="808871"/>
          <a:ext cx="6395281" cy="6395281"/>
        </a:xfrm>
        <a:prstGeom prst="blockArc">
          <a:avLst>
            <a:gd name="adj1" fmla="val 19285714"/>
            <a:gd name="adj2" fmla="val 771429"/>
            <a:gd name="adj3" fmla="val 39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62F740-62B8-4A1E-B740-31DC7D451357}">
      <dsp:nvSpPr>
        <dsp:cNvPr id="0" name=""/>
        <dsp:cNvSpPr/>
      </dsp:nvSpPr>
      <dsp:spPr>
        <a:xfrm>
          <a:off x="3622259" y="808871"/>
          <a:ext cx="6395281" cy="6395281"/>
        </a:xfrm>
        <a:prstGeom prst="blockArc">
          <a:avLst>
            <a:gd name="adj1" fmla="val 16200000"/>
            <a:gd name="adj2" fmla="val 19285714"/>
            <a:gd name="adj3" fmla="val 39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F231F3-C950-4D2D-B4C9-18E38DD8148B}">
      <dsp:nvSpPr>
        <dsp:cNvPr id="0" name=""/>
        <dsp:cNvSpPr/>
      </dsp:nvSpPr>
      <dsp:spPr>
        <a:xfrm>
          <a:off x="5579464" y="2766076"/>
          <a:ext cx="2480871" cy="248087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kern="1200"/>
            <a:t>Comune Capofila e Ufficio di Piano</a:t>
          </a:r>
        </a:p>
      </dsp:txBody>
      <dsp:txXfrm>
        <a:off x="5942779" y="3129391"/>
        <a:ext cx="1754241" cy="1754241"/>
      </dsp:txXfrm>
    </dsp:sp>
    <dsp:sp modelId="{D0AFE1FA-E807-4D6B-8AEE-7B9256F16E42}">
      <dsp:nvSpPr>
        <dsp:cNvPr id="0" name=""/>
        <dsp:cNvSpPr/>
      </dsp:nvSpPr>
      <dsp:spPr>
        <a:xfrm>
          <a:off x="5951594" y="3084"/>
          <a:ext cx="1736610" cy="17366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/>
            <a:t>23 Comuni dell’ambito</a:t>
          </a:r>
        </a:p>
      </dsp:txBody>
      <dsp:txXfrm>
        <a:off x="6205915" y="257405"/>
        <a:ext cx="1227968" cy="1227968"/>
      </dsp:txXfrm>
    </dsp:sp>
    <dsp:sp modelId="{7B3EA47C-B633-4110-B1B8-93E9485E9FC3}">
      <dsp:nvSpPr>
        <dsp:cNvPr id="0" name=""/>
        <dsp:cNvSpPr/>
      </dsp:nvSpPr>
      <dsp:spPr>
        <a:xfrm>
          <a:off x="8402732" y="1183490"/>
          <a:ext cx="1736610" cy="17366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/>
            <a:t>ASL e servizi Socio sanitari</a:t>
          </a:r>
        </a:p>
      </dsp:txBody>
      <dsp:txXfrm>
        <a:off x="8657053" y="1437811"/>
        <a:ext cx="1227968" cy="1227968"/>
      </dsp:txXfrm>
    </dsp:sp>
    <dsp:sp modelId="{7F251203-D09E-46F0-964D-94764942C499}">
      <dsp:nvSpPr>
        <dsp:cNvPr id="0" name=""/>
        <dsp:cNvSpPr/>
      </dsp:nvSpPr>
      <dsp:spPr>
        <a:xfrm>
          <a:off x="9008113" y="3835837"/>
          <a:ext cx="1736610" cy="17366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/>
            <a:t>Terso settore e soggetti accreditati</a:t>
          </a:r>
        </a:p>
      </dsp:txBody>
      <dsp:txXfrm>
        <a:off x="9262434" y="4090158"/>
        <a:ext cx="1227968" cy="1227968"/>
      </dsp:txXfrm>
    </dsp:sp>
    <dsp:sp modelId="{CE633C00-E268-447E-9BB8-E5390ADCACDC}">
      <dsp:nvSpPr>
        <dsp:cNvPr id="0" name=""/>
        <dsp:cNvSpPr/>
      </dsp:nvSpPr>
      <dsp:spPr>
        <a:xfrm>
          <a:off x="7311873" y="5962855"/>
          <a:ext cx="1736610" cy="17366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/>
            <a:t>Scuole e istituzioni educative</a:t>
          </a:r>
        </a:p>
      </dsp:txBody>
      <dsp:txXfrm>
        <a:off x="7566194" y="6217176"/>
        <a:ext cx="1227968" cy="1227968"/>
      </dsp:txXfrm>
    </dsp:sp>
    <dsp:sp modelId="{4A2AB91B-13D9-4D7A-919B-67F273D71D79}">
      <dsp:nvSpPr>
        <dsp:cNvPr id="0" name=""/>
        <dsp:cNvSpPr/>
      </dsp:nvSpPr>
      <dsp:spPr>
        <a:xfrm>
          <a:off x="4591316" y="5962855"/>
          <a:ext cx="1736610" cy="17366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/>
            <a:t>Comunità</a:t>
          </a:r>
        </a:p>
      </dsp:txBody>
      <dsp:txXfrm>
        <a:off x="4845637" y="6217176"/>
        <a:ext cx="1227968" cy="1227968"/>
      </dsp:txXfrm>
    </dsp:sp>
    <dsp:sp modelId="{92EA5A88-4F14-4B02-A9AB-D103ECBA15ED}">
      <dsp:nvSpPr>
        <dsp:cNvPr id="0" name=""/>
        <dsp:cNvSpPr/>
      </dsp:nvSpPr>
      <dsp:spPr>
        <a:xfrm>
          <a:off x="2895076" y="3835837"/>
          <a:ext cx="1736610" cy="17366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/>
            <a:t>Centri Servizi Territoriali</a:t>
          </a:r>
        </a:p>
      </dsp:txBody>
      <dsp:txXfrm>
        <a:off x="3149397" y="4090158"/>
        <a:ext cx="1227968" cy="1227968"/>
      </dsp:txXfrm>
    </dsp:sp>
    <dsp:sp modelId="{A2A239CC-7899-462E-9BA3-DDFDAC77ADAE}">
      <dsp:nvSpPr>
        <dsp:cNvPr id="0" name=""/>
        <dsp:cNvSpPr/>
      </dsp:nvSpPr>
      <dsp:spPr>
        <a:xfrm>
          <a:off x="3500457" y="1183490"/>
          <a:ext cx="1736610" cy="17366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/>
            <a:t>Centri per l’impiego ASPAL</a:t>
          </a:r>
        </a:p>
      </dsp:txBody>
      <dsp:txXfrm>
        <a:off x="3754778" y="1437811"/>
        <a:ext cx="1227968" cy="12279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C4C3AA-7E22-49C9-93F7-929B63B637A9}">
      <dsp:nvSpPr>
        <dsp:cNvPr id="0" name=""/>
        <dsp:cNvSpPr/>
      </dsp:nvSpPr>
      <dsp:spPr>
        <a:xfrm>
          <a:off x="7162504" y="3921993"/>
          <a:ext cx="5609717" cy="6490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529"/>
              </a:lnTo>
              <a:lnTo>
                <a:pt x="5609717" y="324529"/>
              </a:lnTo>
              <a:lnTo>
                <a:pt x="5609717" y="6490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8679E5-2163-43A9-B703-96B2115182BA}">
      <dsp:nvSpPr>
        <dsp:cNvPr id="0" name=""/>
        <dsp:cNvSpPr/>
      </dsp:nvSpPr>
      <dsp:spPr>
        <a:xfrm>
          <a:off x="7162504" y="3921993"/>
          <a:ext cx="1869905" cy="6490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529"/>
              </a:lnTo>
              <a:lnTo>
                <a:pt x="1869905" y="324529"/>
              </a:lnTo>
              <a:lnTo>
                <a:pt x="1869905" y="6490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BF6243-9E60-4F28-A786-8AF2908B284D}">
      <dsp:nvSpPr>
        <dsp:cNvPr id="0" name=""/>
        <dsp:cNvSpPr/>
      </dsp:nvSpPr>
      <dsp:spPr>
        <a:xfrm>
          <a:off x="5292598" y="3921993"/>
          <a:ext cx="1869905" cy="649058"/>
        </a:xfrm>
        <a:custGeom>
          <a:avLst/>
          <a:gdLst/>
          <a:ahLst/>
          <a:cxnLst/>
          <a:rect l="0" t="0" r="0" b="0"/>
          <a:pathLst>
            <a:path>
              <a:moveTo>
                <a:pt x="1869905" y="0"/>
              </a:moveTo>
              <a:lnTo>
                <a:pt x="1869905" y="324529"/>
              </a:lnTo>
              <a:lnTo>
                <a:pt x="0" y="324529"/>
              </a:lnTo>
              <a:lnTo>
                <a:pt x="0" y="6490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DE0474-994F-4D5F-B460-CE1CAF457E57}">
      <dsp:nvSpPr>
        <dsp:cNvPr id="0" name=""/>
        <dsp:cNvSpPr/>
      </dsp:nvSpPr>
      <dsp:spPr>
        <a:xfrm>
          <a:off x="1552786" y="3921993"/>
          <a:ext cx="5609717" cy="649058"/>
        </a:xfrm>
        <a:custGeom>
          <a:avLst/>
          <a:gdLst/>
          <a:ahLst/>
          <a:cxnLst/>
          <a:rect l="0" t="0" r="0" b="0"/>
          <a:pathLst>
            <a:path>
              <a:moveTo>
                <a:pt x="5609717" y="0"/>
              </a:moveTo>
              <a:lnTo>
                <a:pt x="5609717" y="324529"/>
              </a:lnTo>
              <a:lnTo>
                <a:pt x="0" y="324529"/>
              </a:lnTo>
              <a:lnTo>
                <a:pt x="0" y="6490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AAD16E-F4B5-40CF-84EA-FCCFA8124596}">
      <dsp:nvSpPr>
        <dsp:cNvPr id="0" name=""/>
        <dsp:cNvSpPr/>
      </dsp:nvSpPr>
      <dsp:spPr>
        <a:xfrm>
          <a:off x="5617127" y="2376616"/>
          <a:ext cx="3090753" cy="15453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/>
            <a:t>Comune di Bonorva</a:t>
          </a:r>
        </a:p>
      </dsp:txBody>
      <dsp:txXfrm>
        <a:off x="5617127" y="2376616"/>
        <a:ext cx="3090753" cy="1545376"/>
      </dsp:txXfrm>
    </dsp:sp>
    <dsp:sp modelId="{42F4C892-BD55-4259-BF18-746BD20A4403}">
      <dsp:nvSpPr>
        <dsp:cNvPr id="0" name=""/>
        <dsp:cNvSpPr/>
      </dsp:nvSpPr>
      <dsp:spPr>
        <a:xfrm>
          <a:off x="7409" y="4571051"/>
          <a:ext cx="3090753" cy="1830622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/>
            <a:t>Centro Servizi Territoriale – Sede </a:t>
          </a:r>
          <a:r>
            <a:rPr lang="it-IT" sz="2800" kern="1200" err="1"/>
            <a:t>Spoke</a:t>
          </a:r>
          <a:r>
            <a:rPr lang="it-IT" sz="2800" kern="1200"/>
            <a:t> </a:t>
          </a:r>
          <a:r>
            <a:rPr lang="it-IT" sz="2800" kern="1200" err="1"/>
            <a:t>CpF</a:t>
          </a:r>
          <a:r>
            <a:rPr lang="it-IT" sz="2800" kern="1200"/>
            <a:t> 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/>
            <a:t>7 comuni</a:t>
          </a:r>
        </a:p>
      </dsp:txBody>
      <dsp:txXfrm>
        <a:off x="7409" y="4571051"/>
        <a:ext cx="3090753" cy="1830622"/>
      </dsp:txXfrm>
    </dsp:sp>
    <dsp:sp modelId="{BE5BC889-274B-4D8A-8BD1-0A00E22E9964}">
      <dsp:nvSpPr>
        <dsp:cNvPr id="0" name=""/>
        <dsp:cNvSpPr/>
      </dsp:nvSpPr>
      <dsp:spPr>
        <a:xfrm>
          <a:off x="3747221" y="4571051"/>
          <a:ext cx="3090753" cy="1813515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/>
            <a:t>Centro Servizi Territoriale – Sede </a:t>
          </a:r>
          <a:r>
            <a:rPr lang="it-IT" sz="2800" kern="1200" err="1"/>
            <a:t>Spoke</a:t>
          </a:r>
          <a:r>
            <a:rPr lang="it-IT" sz="2800" kern="1200"/>
            <a:t> </a:t>
          </a:r>
          <a:r>
            <a:rPr lang="it-IT" sz="2800" kern="1200" err="1"/>
            <a:t>CpF</a:t>
          </a:r>
          <a:r>
            <a:rPr lang="it-IT" sz="2800" kern="1200"/>
            <a:t> 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/>
            <a:t>1 comuni</a:t>
          </a:r>
        </a:p>
      </dsp:txBody>
      <dsp:txXfrm>
        <a:off x="3747221" y="4571051"/>
        <a:ext cx="3090753" cy="1813515"/>
      </dsp:txXfrm>
    </dsp:sp>
    <dsp:sp modelId="{66BC39DC-7DBA-4C9D-B1AB-F077846C2017}">
      <dsp:nvSpPr>
        <dsp:cNvPr id="0" name=""/>
        <dsp:cNvSpPr/>
      </dsp:nvSpPr>
      <dsp:spPr>
        <a:xfrm>
          <a:off x="7487033" y="4571051"/>
          <a:ext cx="3090753" cy="1813515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/>
            <a:t>Centro Servizi Territoriale – Sede </a:t>
          </a:r>
          <a:r>
            <a:rPr lang="it-IT" sz="2800" kern="1200" err="1"/>
            <a:t>Spoke</a:t>
          </a:r>
          <a:r>
            <a:rPr lang="it-IT" sz="2800" kern="1200"/>
            <a:t> </a:t>
          </a:r>
          <a:r>
            <a:rPr lang="it-IT" sz="2800" kern="1200" err="1"/>
            <a:t>CpF</a:t>
          </a:r>
          <a:r>
            <a:rPr lang="it-IT" sz="2800" kern="1200"/>
            <a:t> 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/>
            <a:t>7 comuni</a:t>
          </a:r>
        </a:p>
      </dsp:txBody>
      <dsp:txXfrm>
        <a:off x="7487033" y="4571051"/>
        <a:ext cx="3090753" cy="1813515"/>
      </dsp:txXfrm>
    </dsp:sp>
    <dsp:sp modelId="{445EFBA1-4FCA-4F22-8E17-A8C2718A1760}">
      <dsp:nvSpPr>
        <dsp:cNvPr id="0" name=""/>
        <dsp:cNvSpPr/>
      </dsp:nvSpPr>
      <dsp:spPr>
        <a:xfrm>
          <a:off x="11226845" y="4571051"/>
          <a:ext cx="3090753" cy="1813515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/>
            <a:t>Centro Servizi Territoriale – Sede </a:t>
          </a:r>
          <a:r>
            <a:rPr lang="it-IT" sz="2800" kern="1200" err="1"/>
            <a:t>Spoke</a:t>
          </a:r>
          <a:r>
            <a:rPr lang="it-IT" sz="2800" kern="1200"/>
            <a:t> </a:t>
          </a:r>
          <a:r>
            <a:rPr lang="it-IT" sz="2800" kern="1200" err="1"/>
            <a:t>CpF</a:t>
          </a:r>
          <a:r>
            <a:rPr lang="it-IT" sz="2800" kern="1200"/>
            <a:t> 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/>
            <a:t>8 comuni</a:t>
          </a:r>
        </a:p>
      </dsp:txBody>
      <dsp:txXfrm>
        <a:off x="11226845" y="4571051"/>
        <a:ext cx="3090753" cy="18135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6247EC-BEA0-4F3A-B68B-87F871BDBD9E}">
      <dsp:nvSpPr>
        <dsp:cNvPr id="0" name=""/>
        <dsp:cNvSpPr/>
      </dsp:nvSpPr>
      <dsp:spPr>
        <a:xfrm>
          <a:off x="0" y="0"/>
          <a:ext cx="129615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092A39-0995-429C-A6F7-321A2A35D075}">
      <dsp:nvSpPr>
        <dsp:cNvPr id="0" name=""/>
        <dsp:cNvSpPr/>
      </dsp:nvSpPr>
      <dsp:spPr>
        <a:xfrm>
          <a:off x="0" y="0"/>
          <a:ext cx="12961559" cy="1686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400" b="1" i="0" kern="1200" dirty="0"/>
            <a:t>Nuclei con fragilità genitoriali</a:t>
          </a:r>
          <a:br>
            <a:rPr lang="it-IT" sz="3400" b="0" i="0" kern="1200" dirty="0"/>
          </a:br>
          <a:r>
            <a:rPr lang="it-IT" sz="3400" b="0" i="0" kern="1200" dirty="0"/>
            <a:t>Il bisogno più ricorrente riguarda il sostegno alle competenze genitoriali e l'accompagnamento educativo delle famiglie. </a:t>
          </a:r>
          <a:endParaRPr lang="it-IT" sz="3400" kern="1200" dirty="0"/>
        </a:p>
      </dsp:txBody>
      <dsp:txXfrm>
        <a:off x="0" y="0"/>
        <a:ext cx="12961559" cy="1686375"/>
      </dsp:txXfrm>
    </dsp:sp>
    <dsp:sp modelId="{FDF37400-4DDA-4ACE-BE99-1A863E75CB76}">
      <dsp:nvSpPr>
        <dsp:cNvPr id="0" name=""/>
        <dsp:cNvSpPr/>
      </dsp:nvSpPr>
      <dsp:spPr>
        <a:xfrm>
          <a:off x="0" y="1686375"/>
          <a:ext cx="129615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CCB18D-D141-43BE-BB25-C52676D4A429}">
      <dsp:nvSpPr>
        <dsp:cNvPr id="0" name=""/>
        <dsp:cNvSpPr/>
      </dsp:nvSpPr>
      <dsp:spPr>
        <a:xfrm>
          <a:off x="0" y="1686375"/>
          <a:ext cx="12961559" cy="1686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400" b="1" i="0" kern="1200" dirty="0"/>
            <a:t>Coppie genitoriali ad alta conflittualità</a:t>
          </a:r>
          <a:br>
            <a:rPr lang="it-IT" sz="3400" b="0" i="0" kern="1200" dirty="0"/>
          </a:br>
          <a:r>
            <a:rPr lang="it-IT" sz="3400" b="0" i="0" kern="1200" dirty="0"/>
            <a:t>Emergono frequentemente situazioni di conflitto familiare e separazioni conflittuali che coinvolgono direttamente i figli. </a:t>
          </a:r>
        </a:p>
      </dsp:txBody>
      <dsp:txXfrm>
        <a:off x="0" y="1686375"/>
        <a:ext cx="12961559" cy="1686375"/>
      </dsp:txXfrm>
    </dsp:sp>
    <dsp:sp modelId="{92DC1E77-76D4-41AF-A506-CBD9500B655B}">
      <dsp:nvSpPr>
        <dsp:cNvPr id="0" name=""/>
        <dsp:cNvSpPr/>
      </dsp:nvSpPr>
      <dsp:spPr>
        <a:xfrm>
          <a:off x="0" y="3372751"/>
          <a:ext cx="129615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CDF52E-6C05-4AC9-8CB2-AEEF839E8381}">
      <dsp:nvSpPr>
        <dsp:cNvPr id="0" name=""/>
        <dsp:cNvSpPr/>
      </dsp:nvSpPr>
      <dsp:spPr>
        <a:xfrm>
          <a:off x="0" y="3372751"/>
          <a:ext cx="12961559" cy="1686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400" b="1" i="0" kern="1200" dirty="0"/>
            <a:t>Minori e adolescenti</a:t>
          </a:r>
          <a:br>
            <a:rPr lang="it-IT" sz="3400" b="0" i="0" kern="1200" dirty="0"/>
          </a:br>
          <a:r>
            <a:rPr lang="it-IT" sz="3400" b="0" i="0" kern="1200" dirty="0"/>
            <a:t>Il servizio intercetta numerosi bisogni legati al disagio adolescenziale, alle difficoltà relazionali e al benessere dei minori. </a:t>
          </a:r>
        </a:p>
      </dsp:txBody>
      <dsp:txXfrm>
        <a:off x="0" y="3372751"/>
        <a:ext cx="12961559" cy="1686375"/>
      </dsp:txXfrm>
    </dsp:sp>
    <dsp:sp modelId="{EE848AA3-AECF-4568-A64F-1DA23BC27AAC}">
      <dsp:nvSpPr>
        <dsp:cNvPr id="0" name=""/>
        <dsp:cNvSpPr/>
      </dsp:nvSpPr>
      <dsp:spPr>
        <a:xfrm>
          <a:off x="0" y="5059127"/>
          <a:ext cx="129615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CA0E75-A285-4704-949C-9232F7D75703}">
      <dsp:nvSpPr>
        <dsp:cNvPr id="0" name=""/>
        <dsp:cNvSpPr/>
      </dsp:nvSpPr>
      <dsp:spPr>
        <a:xfrm>
          <a:off x="0" y="5059127"/>
          <a:ext cx="12961559" cy="1686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400" b="1" i="0" kern="1200" dirty="0"/>
            <a:t>Famiglie con reti fragili o poco supporto sociale</a:t>
          </a:r>
          <a:br>
            <a:rPr lang="it-IT" sz="3400" b="0" i="0" kern="1200" dirty="0"/>
          </a:br>
          <a:r>
            <a:rPr lang="it-IT" sz="3400" b="0" i="0" kern="1200" dirty="0"/>
            <a:t>In diversi casi il lavoro riguarda il rafforzamento delle relazioni familiari e comunitarie e il collegamento con le risorse del territorio.</a:t>
          </a:r>
        </a:p>
      </dsp:txBody>
      <dsp:txXfrm>
        <a:off x="0" y="5059127"/>
        <a:ext cx="12961559" cy="16863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64A81-8F0F-4119-BF5E-5841789E6E7A}">
      <dsp:nvSpPr>
        <dsp:cNvPr id="0" name=""/>
        <dsp:cNvSpPr/>
      </dsp:nvSpPr>
      <dsp:spPr>
        <a:xfrm>
          <a:off x="0" y="930"/>
          <a:ext cx="1835408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1A6957-717D-4229-9E22-2AD0F972ACE5}">
      <dsp:nvSpPr>
        <dsp:cNvPr id="0" name=""/>
        <dsp:cNvSpPr/>
      </dsp:nvSpPr>
      <dsp:spPr>
        <a:xfrm>
          <a:off x="0" y="930"/>
          <a:ext cx="18354087" cy="1524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b="1" i="0" kern="1200" dirty="0"/>
            <a:t>1. La territorialità è una funzione, non un luogo</a:t>
          </a:r>
          <a:br>
            <a:rPr lang="it-IT" sz="3000" b="0" i="0" kern="1200" dirty="0"/>
          </a:br>
          <a:r>
            <a:rPr lang="it-IT" sz="3000" b="0" i="0" kern="1200" dirty="0"/>
            <a:t>La presenza di sedi è importante, ma la vera sfida è garantire accesso, ascolto e presa in carico a tutte le famiglie del territorio. </a:t>
          </a:r>
          <a:endParaRPr lang="it-IT" sz="3000" kern="1200" dirty="0"/>
        </a:p>
      </dsp:txBody>
      <dsp:txXfrm>
        <a:off x="0" y="930"/>
        <a:ext cx="18354087" cy="1524169"/>
      </dsp:txXfrm>
    </dsp:sp>
    <dsp:sp modelId="{271FA270-952A-43DB-97EF-620118BF17AC}">
      <dsp:nvSpPr>
        <dsp:cNvPr id="0" name=""/>
        <dsp:cNvSpPr/>
      </dsp:nvSpPr>
      <dsp:spPr>
        <a:xfrm>
          <a:off x="0" y="1525100"/>
          <a:ext cx="1835408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461AE9-AC6A-45EB-A5BA-090D03319A48}">
      <dsp:nvSpPr>
        <dsp:cNvPr id="0" name=""/>
        <dsp:cNvSpPr/>
      </dsp:nvSpPr>
      <dsp:spPr>
        <a:xfrm>
          <a:off x="0" y="1525100"/>
          <a:ext cx="18354087" cy="1524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b="1" i="0" kern="1200" dirty="0"/>
            <a:t>2. L'equità richiede organizzazione</a:t>
          </a:r>
          <a:br>
            <a:rPr lang="it-IT" sz="3000" b="0" i="0" kern="1200" dirty="0"/>
          </a:br>
          <a:r>
            <a:rPr lang="it-IT" sz="3000" b="0" i="0" kern="1200" dirty="0"/>
            <a:t>Nei territori vasti e a bassa densità non è sufficiente offrire gli stessi servizi: occorre costruire modelli capaci di raggiungere le persone. </a:t>
          </a:r>
        </a:p>
      </dsp:txBody>
      <dsp:txXfrm>
        <a:off x="0" y="1525100"/>
        <a:ext cx="18354087" cy="1524169"/>
      </dsp:txXfrm>
    </dsp:sp>
    <dsp:sp modelId="{A37DDB6E-8847-4722-BCFB-0E74D26F050E}">
      <dsp:nvSpPr>
        <dsp:cNvPr id="0" name=""/>
        <dsp:cNvSpPr/>
      </dsp:nvSpPr>
      <dsp:spPr>
        <a:xfrm>
          <a:off x="0" y="3049270"/>
          <a:ext cx="1835408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644A2D-BB35-49EF-B073-D7E43CD8FD88}">
      <dsp:nvSpPr>
        <dsp:cNvPr id="0" name=""/>
        <dsp:cNvSpPr/>
      </dsp:nvSpPr>
      <dsp:spPr>
        <a:xfrm>
          <a:off x="0" y="3049270"/>
          <a:ext cx="18354087" cy="1524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b="1" i="0" kern="1200" dirty="0"/>
            <a:t>3. La prossimità si costruisce anche attraverso il lavoro itinerante</a:t>
          </a:r>
          <a:br>
            <a:rPr lang="it-IT" sz="3000" b="0" i="0" kern="1200" dirty="0"/>
          </a:br>
          <a:r>
            <a:rPr lang="it-IT" sz="3000" b="0" i="0" kern="1200" dirty="0"/>
            <a:t>La presenza dell'équipe nei diversi Comuni rappresenta uno strumento concreto per ridurre le distanze e avvicinare il servizio alle famiglie. </a:t>
          </a:r>
        </a:p>
      </dsp:txBody>
      <dsp:txXfrm>
        <a:off x="0" y="3049270"/>
        <a:ext cx="18354087" cy="1524169"/>
      </dsp:txXfrm>
    </dsp:sp>
    <dsp:sp modelId="{3A9E2979-783A-44BC-AD1F-6B8DD8A7E996}">
      <dsp:nvSpPr>
        <dsp:cNvPr id="0" name=""/>
        <dsp:cNvSpPr/>
      </dsp:nvSpPr>
      <dsp:spPr>
        <a:xfrm>
          <a:off x="0" y="4573439"/>
          <a:ext cx="1835408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2BE8D4-B561-422B-BDC8-86294D6C9106}">
      <dsp:nvSpPr>
        <dsp:cNvPr id="0" name=""/>
        <dsp:cNvSpPr/>
      </dsp:nvSpPr>
      <dsp:spPr>
        <a:xfrm>
          <a:off x="0" y="4573439"/>
          <a:ext cx="18354087" cy="1524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b="1" i="0" kern="1200" dirty="0"/>
            <a:t>4. Intercettare precocemente i bisogni significa prevenire situazioni più complesse</a:t>
          </a:r>
          <a:br>
            <a:rPr lang="it-IT" sz="3000" b="0" i="0" kern="1200" dirty="0"/>
          </a:br>
          <a:r>
            <a:rPr lang="it-IT" sz="3000" b="0" i="0" kern="1200" dirty="0"/>
            <a:t>L'ascolto, l'orientamento e il lavoro di rete consentono di attivare tempestivamente i supporti necessari.</a:t>
          </a:r>
        </a:p>
      </dsp:txBody>
      <dsp:txXfrm>
        <a:off x="0" y="4573439"/>
        <a:ext cx="18354087" cy="1524169"/>
      </dsp:txXfrm>
    </dsp:sp>
    <dsp:sp modelId="{CC9D5236-BF90-440E-8EC7-0ABBC5077C9B}">
      <dsp:nvSpPr>
        <dsp:cNvPr id="0" name=""/>
        <dsp:cNvSpPr/>
      </dsp:nvSpPr>
      <dsp:spPr>
        <a:xfrm>
          <a:off x="0" y="6097609"/>
          <a:ext cx="1835408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9AB502-EB53-4961-A340-59A4DC904CD7}">
      <dsp:nvSpPr>
        <dsp:cNvPr id="0" name=""/>
        <dsp:cNvSpPr/>
      </dsp:nvSpPr>
      <dsp:spPr>
        <a:xfrm>
          <a:off x="0" y="6097609"/>
          <a:ext cx="18354087" cy="1524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b="1" i="0" kern="1200" dirty="0"/>
            <a:t>5. La sperimentazione è già apprendimento</a:t>
          </a:r>
          <a:br>
            <a:rPr lang="it-IT" sz="3000" b="0" i="0" kern="1200" dirty="0"/>
          </a:br>
          <a:r>
            <a:rPr lang="it-IT" sz="3000" b="0" i="0" kern="1200" dirty="0"/>
            <a:t>I primi risultati rappresentano un punto di partenza per consolidare strumenti, processi e presenza territoriale. </a:t>
          </a:r>
        </a:p>
      </dsp:txBody>
      <dsp:txXfrm>
        <a:off x="0" y="6097609"/>
        <a:ext cx="18354087" cy="152416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AB983F-69EE-447A-B6A1-DFF319E6F311}">
      <dsp:nvSpPr>
        <dsp:cNvPr id="0" name=""/>
        <dsp:cNvSpPr/>
      </dsp:nvSpPr>
      <dsp:spPr>
        <a:xfrm>
          <a:off x="0" y="3722"/>
          <a:ext cx="17948637" cy="0"/>
        </a:xfrm>
        <a:prstGeom prst="line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E5F03C-A170-46FE-B4AB-E5ABABC5CC85}">
      <dsp:nvSpPr>
        <dsp:cNvPr id="0" name=""/>
        <dsp:cNvSpPr/>
      </dsp:nvSpPr>
      <dsp:spPr>
        <a:xfrm>
          <a:off x="0" y="3722"/>
          <a:ext cx="17948637" cy="1269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it-IT" sz="4000" b="0" i="0" kern="1200" dirty="0"/>
            <a:t>Rendere il Centro riconoscibile in tutti i 23 Comuni;</a:t>
          </a:r>
          <a:endParaRPr lang="it-IT" sz="4000" kern="1200" dirty="0"/>
        </a:p>
      </dsp:txBody>
      <dsp:txXfrm>
        <a:off x="0" y="3722"/>
        <a:ext cx="17948637" cy="1269210"/>
      </dsp:txXfrm>
    </dsp:sp>
    <dsp:sp modelId="{528AB36E-685A-4B3E-9684-EC099C92AB9C}">
      <dsp:nvSpPr>
        <dsp:cNvPr id="0" name=""/>
        <dsp:cNvSpPr/>
      </dsp:nvSpPr>
      <dsp:spPr>
        <a:xfrm>
          <a:off x="0" y="1272933"/>
          <a:ext cx="17948637" cy="0"/>
        </a:xfrm>
        <a:prstGeom prst="line">
          <a:avLst/>
        </a:prstGeom>
        <a:solidFill>
          <a:schemeClr val="accent2">
            <a:shade val="80000"/>
            <a:hueOff val="-7174"/>
            <a:satOff val="-805"/>
            <a:lumOff val="5136"/>
            <a:alphaOff val="0"/>
          </a:schemeClr>
        </a:solidFill>
        <a:ln w="25400" cap="flat" cmpd="sng" algn="ctr">
          <a:solidFill>
            <a:schemeClr val="accent2">
              <a:shade val="80000"/>
              <a:hueOff val="-7174"/>
              <a:satOff val="-805"/>
              <a:lumOff val="51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0138C8-3B1A-4458-B4AC-FA60CA611F1A}">
      <dsp:nvSpPr>
        <dsp:cNvPr id="0" name=""/>
        <dsp:cNvSpPr/>
      </dsp:nvSpPr>
      <dsp:spPr>
        <a:xfrm>
          <a:off x="0" y="1272933"/>
          <a:ext cx="17948637" cy="1269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it-IT" sz="4000" b="0" i="0" kern="1200" dirty="0"/>
            <a:t>Aumentare gli accessi spontanei;</a:t>
          </a:r>
        </a:p>
      </dsp:txBody>
      <dsp:txXfrm>
        <a:off x="0" y="1272933"/>
        <a:ext cx="17948637" cy="1269210"/>
      </dsp:txXfrm>
    </dsp:sp>
    <dsp:sp modelId="{2122B135-227D-457F-AAEC-96EE1D08707C}">
      <dsp:nvSpPr>
        <dsp:cNvPr id="0" name=""/>
        <dsp:cNvSpPr/>
      </dsp:nvSpPr>
      <dsp:spPr>
        <a:xfrm>
          <a:off x="0" y="2542144"/>
          <a:ext cx="17948637" cy="0"/>
        </a:xfrm>
        <a:prstGeom prst="line">
          <a:avLst/>
        </a:prstGeom>
        <a:solidFill>
          <a:schemeClr val="accent2">
            <a:shade val="80000"/>
            <a:hueOff val="-14349"/>
            <a:satOff val="-1610"/>
            <a:lumOff val="10272"/>
            <a:alphaOff val="0"/>
          </a:schemeClr>
        </a:solidFill>
        <a:ln w="25400" cap="flat" cmpd="sng" algn="ctr">
          <a:solidFill>
            <a:schemeClr val="accent2">
              <a:shade val="80000"/>
              <a:hueOff val="-14349"/>
              <a:satOff val="-1610"/>
              <a:lumOff val="1027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70E28C-2A7A-4B4D-9197-03798A5D6857}">
      <dsp:nvSpPr>
        <dsp:cNvPr id="0" name=""/>
        <dsp:cNvSpPr/>
      </dsp:nvSpPr>
      <dsp:spPr>
        <a:xfrm>
          <a:off x="0" y="2542144"/>
          <a:ext cx="17948637" cy="1269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it-IT" sz="4000" b="0" i="0" kern="1200" dirty="0"/>
            <a:t>Consolidare la presenza territoriale del modello HUB e SPOKE;</a:t>
          </a:r>
        </a:p>
      </dsp:txBody>
      <dsp:txXfrm>
        <a:off x="0" y="2542144"/>
        <a:ext cx="17948637" cy="1269210"/>
      </dsp:txXfrm>
    </dsp:sp>
    <dsp:sp modelId="{9DEEB9A5-60C5-45B4-8FF7-B274CC5103A7}">
      <dsp:nvSpPr>
        <dsp:cNvPr id="0" name=""/>
        <dsp:cNvSpPr/>
      </dsp:nvSpPr>
      <dsp:spPr>
        <a:xfrm>
          <a:off x="0" y="3811354"/>
          <a:ext cx="17948637" cy="0"/>
        </a:xfrm>
        <a:prstGeom prst="line">
          <a:avLst/>
        </a:prstGeom>
        <a:solidFill>
          <a:schemeClr val="accent2">
            <a:shade val="80000"/>
            <a:hueOff val="-21523"/>
            <a:satOff val="-2414"/>
            <a:lumOff val="15408"/>
            <a:alphaOff val="0"/>
          </a:schemeClr>
        </a:solidFill>
        <a:ln w="25400" cap="flat" cmpd="sng" algn="ctr">
          <a:solidFill>
            <a:schemeClr val="accent2">
              <a:shade val="80000"/>
              <a:hueOff val="-21523"/>
              <a:satOff val="-2414"/>
              <a:lumOff val="1540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35A954-D0D6-4C5E-B99B-D827E05CA2A2}">
      <dsp:nvSpPr>
        <dsp:cNvPr id="0" name=""/>
        <dsp:cNvSpPr/>
      </dsp:nvSpPr>
      <dsp:spPr>
        <a:xfrm>
          <a:off x="0" y="3811355"/>
          <a:ext cx="17948637" cy="1269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it-IT" sz="4000" b="0" i="0" kern="1200" dirty="0"/>
            <a:t>Sviluppare progressivamente le funzioni specialistiche;</a:t>
          </a:r>
        </a:p>
      </dsp:txBody>
      <dsp:txXfrm>
        <a:off x="0" y="3811355"/>
        <a:ext cx="17948637" cy="1269210"/>
      </dsp:txXfrm>
    </dsp:sp>
    <dsp:sp modelId="{0F887EE0-89E8-4FEE-B7A8-FD1546E73966}">
      <dsp:nvSpPr>
        <dsp:cNvPr id="0" name=""/>
        <dsp:cNvSpPr/>
      </dsp:nvSpPr>
      <dsp:spPr>
        <a:xfrm>
          <a:off x="0" y="5080565"/>
          <a:ext cx="17948637" cy="0"/>
        </a:xfrm>
        <a:prstGeom prst="line">
          <a:avLst/>
        </a:prstGeom>
        <a:solidFill>
          <a:schemeClr val="accent2">
            <a:shade val="80000"/>
            <a:hueOff val="-28698"/>
            <a:satOff val="-3219"/>
            <a:lumOff val="20544"/>
            <a:alphaOff val="0"/>
          </a:schemeClr>
        </a:solidFill>
        <a:ln w="25400" cap="flat" cmpd="sng" algn="ctr">
          <a:solidFill>
            <a:schemeClr val="accent2">
              <a:shade val="80000"/>
              <a:hueOff val="-28698"/>
              <a:satOff val="-3219"/>
              <a:lumOff val="2054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D28207-DD77-4E8B-A703-C46FE896BEB4}">
      <dsp:nvSpPr>
        <dsp:cNvPr id="0" name=""/>
        <dsp:cNvSpPr/>
      </dsp:nvSpPr>
      <dsp:spPr>
        <a:xfrm>
          <a:off x="0" y="5080565"/>
          <a:ext cx="17948637" cy="1269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it-IT" sz="4000" b="0" i="0" kern="1200" dirty="0"/>
            <a:t>Rafforzare il monitoraggio e la valutazione degli interventi;</a:t>
          </a:r>
        </a:p>
      </dsp:txBody>
      <dsp:txXfrm>
        <a:off x="0" y="5080565"/>
        <a:ext cx="17948637" cy="1269210"/>
      </dsp:txXfrm>
    </dsp:sp>
    <dsp:sp modelId="{2EC4D0D2-9903-421D-B7DA-4148C4F3FCAF}">
      <dsp:nvSpPr>
        <dsp:cNvPr id="0" name=""/>
        <dsp:cNvSpPr/>
      </dsp:nvSpPr>
      <dsp:spPr>
        <a:xfrm>
          <a:off x="0" y="6349776"/>
          <a:ext cx="17948637" cy="0"/>
        </a:xfrm>
        <a:prstGeom prst="line">
          <a:avLst/>
        </a:prstGeom>
        <a:solidFill>
          <a:schemeClr val="accent2">
            <a:shade val="80000"/>
            <a:hueOff val="-35872"/>
            <a:satOff val="-4024"/>
            <a:lumOff val="25680"/>
            <a:alphaOff val="0"/>
          </a:schemeClr>
        </a:solidFill>
        <a:ln w="25400" cap="flat" cmpd="sng" algn="ctr">
          <a:solidFill>
            <a:schemeClr val="accent2">
              <a:shade val="80000"/>
              <a:hueOff val="-35872"/>
              <a:satOff val="-4024"/>
              <a:lumOff val="256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429126-FF8D-49C0-B75A-760ADDB4A349}">
      <dsp:nvSpPr>
        <dsp:cNvPr id="0" name=""/>
        <dsp:cNvSpPr/>
      </dsp:nvSpPr>
      <dsp:spPr>
        <a:xfrm>
          <a:off x="0" y="6349776"/>
          <a:ext cx="17948637" cy="1269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it-IT" sz="4000" b="0" i="0" kern="1200" dirty="0"/>
            <a:t>Trasformare la sperimentazione in un elemento stabile del sistema locale dei servizi.</a:t>
          </a:r>
        </a:p>
      </dsp:txBody>
      <dsp:txXfrm>
        <a:off x="0" y="6349776"/>
        <a:ext cx="17948637" cy="12692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F1DCF9D3-8E7F-2CBF-A34F-E0C83D5C6381}"/>
              </a:ext>
            </a:extLst>
          </p:cNvPr>
          <p:cNvSpPr/>
          <p:nvPr userDrawn="1"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C10410DE-02BC-14A3-20F1-2DA1DF5268D0}"/>
              </a:ext>
            </a:extLst>
          </p:cNvPr>
          <p:cNvSpPr/>
          <p:nvPr userDrawn="1"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 descr="$PPTXTitle">
            <a:extLst>
              <a:ext uri="{FF2B5EF4-FFF2-40B4-BE49-F238E27FC236}">
                <a16:creationId xmlns:a16="http://schemas.microsoft.com/office/drawing/2014/main" id="{81709926-BA7F-5F53-0ADA-8B9234FF7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/>
              <a:t>Titolo della presentazione</a:t>
            </a:r>
            <a:endParaRPr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1270DC99-FA8B-1BFE-BB70-D4892A01ECF6}"/>
              </a:ext>
            </a:extLst>
          </p:cNvPr>
          <p:cNvSpPr txBox="1"/>
          <p:nvPr userDrawn="1"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>
                <a:solidFill>
                  <a:srgbClr val="231F20"/>
                </a:solidFill>
                <a:latin typeface="Arial"/>
                <a:cs typeface="Arial"/>
              </a:rPr>
              <a:t>Sottotitolo della presentazione, prima riga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>
                <a:solidFill>
                  <a:srgbClr val="231F20"/>
                </a:solidFill>
                <a:latin typeface="Arial"/>
                <a:cs typeface="Arial"/>
              </a:rPr>
              <a:t>Sottotitolo, seconda riga</a:t>
            </a:r>
            <a:endParaRPr sz="4800">
              <a:latin typeface="Arial"/>
              <a:cs typeface="Arial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5C89F837-6762-BCC1-8250-65FF695F9C7E}"/>
              </a:ext>
            </a:extLst>
          </p:cNvPr>
          <p:cNvSpPr txBox="1"/>
          <p:nvPr userDrawn="1"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ject 9">
            <a:extLst>
              <a:ext uri="{FF2B5EF4-FFF2-40B4-BE49-F238E27FC236}">
                <a16:creationId xmlns:a16="http://schemas.microsoft.com/office/drawing/2014/main" id="{A1C13E01-8258-44DC-3208-01AF828F6628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5C0FB2A6-051A-886C-4187-696BC7BB1989}"/>
              </a:ext>
            </a:extLst>
          </p:cNvPr>
          <p:cNvSpPr/>
          <p:nvPr userDrawn="1"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55024D49-B24E-6F9B-89E0-3FDBC7E66573}"/>
              </a:ext>
            </a:extLst>
          </p:cNvPr>
          <p:cNvSpPr txBox="1"/>
          <p:nvPr userDrawn="1"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0294D5D3-BBC7-12A3-A2D4-0B6BACEACE13}"/>
              </a:ext>
            </a:extLst>
          </p:cNvPr>
          <p:cNvSpPr txBox="1"/>
          <p:nvPr userDrawn="1"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434ED428-A8FC-520E-626B-ABE06293A559}"/>
              </a:ext>
            </a:extLst>
          </p:cNvPr>
          <p:cNvSpPr txBox="1"/>
          <p:nvPr userDrawn="1"/>
        </p:nvSpPr>
        <p:spPr>
          <a:xfrm>
            <a:off x="2501303" y="5924557"/>
            <a:ext cx="9758680" cy="1740861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>
                <a:solidFill>
                  <a:srgbClr val="FFFFFF"/>
                </a:solidFill>
                <a:latin typeface="Arial"/>
                <a:cs typeface="Arial"/>
              </a:rPr>
              <a:t>Relatore/Relatrice</a:t>
            </a:r>
            <a:endParaRPr sz="565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>
                <a:solidFill>
                  <a:srgbClr val="231F20"/>
                </a:solidFill>
                <a:latin typeface="Arial"/>
                <a:cs typeface="Arial"/>
              </a:rPr>
              <a:t>Qualifica</a:t>
            </a:r>
            <a:r>
              <a:rPr lang="it-IT" sz="4800" b="1" spc="-31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DF00FF0D-4EAC-D89A-11C1-3113FE37D91B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 descr="$PPTXTitle">
            <a:extLst>
              <a:ext uri="{FF2B5EF4-FFF2-40B4-BE49-F238E27FC236}">
                <a16:creationId xmlns:a16="http://schemas.microsoft.com/office/drawing/2014/main" id="{7FC3CB89-B13D-B48D-BACD-11345AABA6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/>
              <a:t>Titolo della slide</a:t>
            </a:r>
            <a:endParaRPr spc="-105"/>
          </a:p>
          <a:p>
            <a:pPr marL="12700">
              <a:lnSpc>
                <a:spcPts val="5765"/>
              </a:lnSpc>
            </a:pPr>
            <a:r>
              <a:rPr lang="it-IT" sz="4850">
                <a:solidFill>
                  <a:schemeClr val="tx1"/>
                </a:solidFill>
              </a:rPr>
              <a:t>Sottotitolo della slide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D99C67DC-CBC3-A2DE-6644-600CE5C9518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/>
              <a:t>Testo di grandi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/>
              <a:t>Elenco puntato</a:t>
            </a:r>
            <a:endParaRPr sz="4400" b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 con immagine o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509249" y="2813051"/>
            <a:ext cx="9594851" cy="8604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CF11AFB8-8016-AF11-3AA9-B5CE74C4B9A8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 descr="$PPTXTitle">
            <a:extLst>
              <a:ext uri="{FF2B5EF4-FFF2-40B4-BE49-F238E27FC236}">
                <a16:creationId xmlns:a16="http://schemas.microsoft.com/office/drawing/2014/main" id="{36B06C68-A02C-95BB-F90E-D17E484F2B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/>
              <a:t>Titolo della slide con immagine</a:t>
            </a:r>
            <a:endParaRPr spc="-105"/>
          </a:p>
          <a:p>
            <a:pPr marL="12700">
              <a:lnSpc>
                <a:spcPts val="5765"/>
              </a:lnSpc>
            </a:pPr>
            <a:r>
              <a:rPr lang="it-IT" sz="4850">
                <a:solidFill>
                  <a:schemeClr val="tx1"/>
                </a:solidFill>
              </a:rPr>
              <a:t>Sottotitolo della slide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20CA3C3B-29DD-9F43-B495-757837567C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/>
              <a:t>Testo di grandi 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/>
              <a:t>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/>
              <a:t>Elenco puntato</a:t>
            </a:r>
            <a:endParaRPr sz="4400" b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1442" y="739064"/>
            <a:ext cx="10758805" cy="1898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1576" y="4115460"/>
            <a:ext cx="10972165" cy="366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618089"/>
            <a:ext cx="6433312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4" name="object 4"/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2501182" y="2492394"/>
            <a:ext cx="14367510" cy="23237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noProof="0"/>
              <a:t>Il Centro per le Famiglie</a:t>
            </a:r>
            <a:br>
              <a:rPr lang="it-IT" noProof="0"/>
            </a:br>
            <a:r>
              <a:rPr lang="it-IT" noProof="0"/>
              <a:t>nel PLUS Alghero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501182" y="4974741"/>
            <a:ext cx="16618547" cy="1535677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noProof="0">
                <a:solidFill>
                  <a:srgbClr val="231F20"/>
                </a:solidFill>
                <a:latin typeface="Arial"/>
                <a:cs typeface="Arial"/>
              </a:rPr>
              <a:t>Territorialità, presa in carico ed equità di accesso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noProof="0">
                <a:solidFill>
                  <a:srgbClr val="231F20"/>
                </a:solidFill>
                <a:latin typeface="Arial"/>
                <a:cs typeface="Arial"/>
              </a:rPr>
              <a:t>nei 23 Comuni dell’Ambito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lang="it-IT" sz="2450" b="1" spc="-1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lang="it-IT" sz="2450" b="1" spc="-24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lang="it-IT" sz="2450" b="1" spc="-23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14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it-IT" sz="2450" b="1" spc="-23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2450" b="1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lang="it-IT" sz="2200" spc="-7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it-IT" sz="2200" spc="-22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9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it-IT" sz="2200" spc="-21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5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lang="it-IT" sz="2200" spc="-21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2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it-IT" sz="2200" noProof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11" name="object 11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lang="it-IT" sz="2450" b="1" spc="-8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it-IT" sz="245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lang="it-IT" sz="245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lang="it-IT" sz="2450" b="1" spc="-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lang="it-IT" sz="2450" b="1" spc="-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5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lang="it-IT" sz="2450" b="1" spc="-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4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2450" b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it-IT" sz="3300" b="1" spc="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1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8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3300" b="1" spc="-3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1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3300" b="1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it-IT" sz="2850" spc="-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lang="it-IT" sz="2850" spc="-3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it-IT" sz="2850" spc="-3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spc="-5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it-IT" sz="2850" spc="-2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spc="-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it-IT" sz="2850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70ED5F5C-8A42-0910-78FC-C336C233FE8F}"/>
              </a:ext>
            </a:extLst>
          </p:cNvPr>
          <p:cNvSpPr txBox="1"/>
          <p:nvPr/>
        </p:nvSpPr>
        <p:spPr>
          <a:xfrm>
            <a:off x="2511160" y="7244327"/>
            <a:ext cx="16380090" cy="1678088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noProof="0">
                <a:solidFill>
                  <a:srgbClr val="FFFFFF"/>
                </a:solidFill>
                <a:latin typeface="Arial"/>
                <a:cs typeface="Arial"/>
              </a:rPr>
              <a:t>Giusi Popolla</a:t>
            </a:r>
            <a:endParaRPr lang="it-IT" sz="5650" noProof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000" b="1" noProof="0">
                <a:solidFill>
                  <a:srgbClr val="231F20"/>
                </a:solidFill>
                <a:latin typeface="Arial"/>
                <a:cs typeface="Arial"/>
              </a:rPr>
              <a:t>Responsabile Comune di Bonorva (SS) - Capofila PLUS</a:t>
            </a:r>
            <a:r>
              <a:rPr lang="it-IT" sz="4000" b="1" spc="-310" noProof="0">
                <a:solidFill>
                  <a:srgbClr val="231F20"/>
                </a:solidFill>
                <a:latin typeface="Arial"/>
                <a:cs typeface="Arial"/>
              </a:rPr>
              <a:t> Alghero</a:t>
            </a:r>
            <a:endParaRPr lang="it-IT" sz="4000" noProof="0">
              <a:latin typeface="Arial"/>
              <a:cs typeface="Arial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0139C804-250E-EEC6-CEB6-F5BADE696905}"/>
              </a:ext>
            </a:extLst>
          </p:cNvPr>
          <p:cNvSpPr/>
          <p:nvPr/>
        </p:nvSpPr>
        <p:spPr>
          <a:xfrm>
            <a:off x="14857012" y="244862"/>
            <a:ext cx="4480560" cy="4389120"/>
          </a:xfrm>
          <a:prstGeom prst="ellipse">
            <a:avLst/>
          </a:prstGeom>
          <a:solidFill>
            <a:srgbClr val="F9A13A">
              <a:alpha val="88000"/>
            </a:srgbClr>
          </a:solidFill>
          <a:ln w="12700">
            <a:solidFill>
              <a:srgbClr val="F9A13A"/>
            </a:solidFill>
            <a:prstDash val="solid"/>
          </a:ln>
        </p:spPr>
        <p:txBody>
          <a:bodyPr/>
          <a:lstStyle/>
          <a:p>
            <a:endParaRPr lang="it-IT" noProof="0"/>
          </a:p>
        </p:txBody>
      </p:sp>
      <p:sp>
        <p:nvSpPr>
          <p:cNvPr id="15" name="Shape 5">
            <a:extLst>
              <a:ext uri="{FF2B5EF4-FFF2-40B4-BE49-F238E27FC236}">
                <a16:creationId xmlns:a16="http://schemas.microsoft.com/office/drawing/2014/main" id="{889B253E-F139-8320-740C-6BF154628EE5}"/>
              </a:ext>
            </a:extLst>
          </p:cNvPr>
          <p:cNvSpPr/>
          <p:nvPr/>
        </p:nvSpPr>
        <p:spPr>
          <a:xfrm>
            <a:off x="15542812" y="793502"/>
            <a:ext cx="2815038" cy="2651760"/>
          </a:xfrm>
          <a:prstGeom prst="ellipse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it-IT" sz="3600" b="1" noProof="0">
                <a:solidFill>
                  <a:schemeClr val="bg1"/>
                </a:solidFill>
              </a:rPr>
              <a:t>23 </a:t>
            </a:r>
            <a:r>
              <a:rPr lang="it-IT" sz="2400" noProof="0">
                <a:solidFill>
                  <a:schemeClr val="bg1"/>
                </a:solidFill>
              </a:rPr>
              <a:t>COMUNI UN SOLO SERVIZIO</a:t>
            </a:r>
            <a:endParaRPr lang="it-IT" sz="2800" noProof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8AE0126-0A03-ED0B-6077-3D0684C44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220999A5-2693-44EA-5EAD-61131C69CE2D}"/>
              </a:ext>
            </a:extLst>
          </p:cNvPr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ECEABDD-D70A-4706-C441-0500B89DD4ED}"/>
              </a:ext>
            </a:extLst>
          </p:cNvPr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80B406D9-6B5C-CA09-9D7A-1D2471B1329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80857" y="5093003"/>
            <a:ext cx="14367510" cy="116955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noProof="0"/>
              <a:t>Il territorio del PLUS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4DAE9C6F-4E96-7C9C-4652-2ED98D364264}"/>
              </a:ext>
            </a:extLst>
          </p:cNvPr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lang="it-IT" sz="2450" b="1" spc="-1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lang="it-IT" sz="2450" b="1" spc="-24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lang="it-IT" sz="2450" b="1" spc="-23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14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it-IT" sz="2450" b="1" spc="-23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2450" b="1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lang="it-IT" sz="2200" spc="-7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it-IT" sz="2200" spc="-22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9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it-IT" sz="2200" spc="-21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5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lang="it-IT" sz="2200" spc="-21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2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it-IT" sz="2200" noProof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>
            <a:extLst>
              <a:ext uri="{FF2B5EF4-FFF2-40B4-BE49-F238E27FC236}">
                <a16:creationId xmlns:a16="http://schemas.microsoft.com/office/drawing/2014/main" id="{690E5115-4F93-9943-17BF-FBA98DC92A7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40AF9E7C-7232-CACC-FDED-49D00F8E12EA}"/>
              </a:ext>
            </a:extLst>
          </p:cNvPr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ADAB0C5A-9E64-1DEE-AEF3-1A71F506FB5A}"/>
              </a:ext>
            </a:extLst>
          </p:cNvPr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lang="it-IT" sz="2450" b="1" spc="-8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it-IT" sz="245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lang="it-IT" sz="245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lang="it-IT" sz="2450" b="1" spc="-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lang="it-IT" sz="2450" b="1" spc="-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5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lang="it-IT" sz="2450" b="1" spc="-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4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2450" b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D876F0B7-EDA3-68B1-213E-18E5FB05D669}"/>
              </a:ext>
            </a:extLst>
          </p:cNvPr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it-IT" sz="3300" b="1" spc="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1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8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3300" b="1" spc="-3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1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3300" b="1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it-IT" sz="2850" spc="-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lang="it-IT" sz="2850" spc="-3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it-IT" sz="2850" spc="-3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spc="-5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it-IT" sz="2850" spc="-2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spc="-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it-IT" sz="2850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C2D20149-B77A-52BE-1CB9-0D402F9AE101}"/>
              </a:ext>
            </a:extLst>
          </p:cNvPr>
          <p:cNvSpPr/>
          <p:nvPr/>
        </p:nvSpPr>
        <p:spPr>
          <a:xfrm>
            <a:off x="14857012" y="244862"/>
            <a:ext cx="4480560" cy="4389120"/>
          </a:xfrm>
          <a:prstGeom prst="ellipse">
            <a:avLst/>
          </a:prstGeom>
          <a:solidFill>
            <a:srgbClr val="F9A13A">
              <a:alpha val="88000"/>
            </a:srgbClr>
          </a:solidFill>
          <a:ln w="12700">
            <a:solidFill>
              <a:srgbClr val="F9A13A"/>
            </a:solidFill>
            <a:prstDash val="solid"/>
          </a:ln>
        </p:spPr>
        <p:txBody>
          <a:bodyPr/>
          <a:lstStyle/>
          <a:p>
            <a:endParaRPr lang="it-IT" noProof="0"/>
          </a:p>
        </p:txBody>
      </p:sp>
      <p:sp>
        <p:nvSpPr>
          <p:cNvPr id="15" name="Shape 5">
            <a:extLst>
              <a:ext uri="{FF2B5EF4-FFF2-40B4-BE49-F238E27FC236}">
                <a16:creationId xmlns:a16="http://schemas.microsoft.com/office/drawing/2014/main" id="{8D67A9D8-8EE4-554F-E226-9D094EA6DBC6}"/>
              </a:ext>
            </a:extLst>
          </p:cNvPr>
          <p:cNvSpPr/>
          <p:nvPr/>
        </p:nvSpPr>
        <p:spPr>
          <a:xfrm>
            <a:off x="15542812" y="793502"/>
            <a:ext cx="2815038" cy="2651760"/>
          </a:xfrm>
          <a:prstGeom prst="ellipse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it-IT" sz="3600" b="1" noProof="0">
                <a:solidFill>
                  <a:schemeClr val="bg1"/>
                </a:solidFill>
              </a:rPr>
              <a:t>23 </a:t>
            </a:r>
            <a:r>
              <a:rPr lang="it-IT" sz="2400" noProof="0">
                <a:solidFill>
                  <a:schemeClr val="bg1"/>
                </a:solidFill>
              </a:rPr>
              <a:t>COMUNI UN SOLO SERVIZIO</a:t>
            </a:r>
            <a:endParaRPr lang="it-IT" sz="2800" noProof="0">
              <a:solidFill>
                <a:schemeClr val="bg1"/>
              </a:solidFill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CAC09703-5796-9D5F-81D6-2B799908C0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755" y="7002498"/>
            <a:ext cx="3991152" cy="152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825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DA14C93-C8A2-D58F-143C-809556687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EA8D34F-AD7D-34FE-80D9-16B7F1526CDB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96C29528-7BBD-B655-4B07-148C864294D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15430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/>
              <a:t>23 Comuni, un unico sistema di accesso</a:t>
            </a:r>
            <a:br>
              <a:rPr lang="it-IT" spc="-250"/>
            </a:br>
            <a:r>
              <a:rPr lang="it-IT" sz="4850">
                <a:solidFill>
                  <a:schemeClr val="tx1"/>
                </a:solidFill>
              </a:rPr>
              <a:t>Un territorio esteso, costiero e interno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5F6C3C82-2C57-572F-1672-8984B741B58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764077" y="3879850"/>
            <a:ext cx="5714093" cy="566821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84200" indent="-571500" algn="just">
              <a:spcBef>
                <a:spcPts val="120"/>
              </a:spcBef>
              <a:buFont typeface="Wingdings" panose="05000000000000000000" pitchFamily="2" charset="2"/>
              <a:buChar char="q"/>
            </a:pPr>
            <a:r>
              <a:rPr lang="it-IT" sz="2800" b="0">
                <a:latin typeface="Arial" panose="020B0604020202020204" pitchFamily="34" charset="0"/>
                <a:cs typeface="Arial" panose="020B0604020202020204" pitchFamily="34" charset="0"/>
              </a:rPr>
              <a:t>Alghero concentra il 56,3% della popolazione</a:t>
            </a:r>
          </a:p>
          <a:p>
            <a:pPr marL="584200" indent="-571500" algn="just">
              <a:spcBef>
                <a:spcPts val="120"/>
              </a:spcBef>
              <a:buFont typeface="Wingdings" panose="05000000000000000000" pitchFamily="2" charset="2"/>
              <a:buChar char="q"/>
            </a:pPr>
            <a:r>
              <a:rPr lang="it-IT" sz="2800" b="0">
                <a:latin typeface="Arial" panose="020B0604020202020204" pitchFamily="34" charset="0"/>
                <a:cs typeface="Arial" panose="020B0604020202020204" pitchFamily="34" charset="0"/>
              </a:rPr>
              <a:t>Alghero, Ittiri e Olmedo concentrano il 72,4% dei residenti</a:t>
            </a:r>
          </a:p>
          <a:p>
            <a:pPr marL="584200" indent="-571500" algn="just">
              <a:spcBef>
                <a:spcPts val="120"/>
              </a:spcBef>
              <a:buFont typeface="Wingdings" panose="05000000000000000000" pitchFamily="2" charset="2"/>
              <a:buChar char="q"/>
            </a:pPr>
            <a:r>
              <a:rPr lang="it-IT" sz="2800" b="0">
                <a:latin typeface="Arial" panose="020B0604020202020204" pitchFamily="34" charset="0"/>
                <a:cs typeface="Arial" panose="020B0604020202020204" pitchFamily="34" charset="0"/>
              </a:rPr>
              <a:t>7 Comuni hanno meno di 500 abitanti</a:t>
            </a:r>
          </a:p>
          <a:p>
            <a:pPr marL="584200" indent="-571500" algn="just">
              <a:spcBef>
                <a:spcPts val="120"/>
              </a:spcBef>
              <a:buFont typeface="Wingdings" panose="05000000000000000000" pitchFamily="2" charset="2"/>
              <a:buChar char="q"/>
            </a:pPr>
            <a:r>
              <a:rPr lang="it-IT" sz="2800" b="0">
                <a:latin typeface="Arial" panose="020B0604020202020204" pitchFamily="34" charset="0"/>
                <a:cs typeface="Arial" panose="020B0604020202020204" pitchFamily="34" charset="0"/>
              </a:rPr>
              <a:t>12 Comuni hanno meno di 1.000 abitanti</a:t>
            </a:r>
          </a:p>
          <a:p>
            <a:pPr marL="584200" indent="-571500" algn="just">
              <a:spcBef>
                <a:spcPts val="120"/>
              </a:spcBef>
              <a:buFont typeface="Wingdings" panose="05000000000000000000" pitchFamily="2" charset="2"/>
              <a:buChar char="q"/>
            </a:pPr>
            <a:r>
              <a:rPr lang="it-IT" sz="2800" b="0">
                <a:latin typeface="Arial" panose="020B0604020202020204" pitchFamily="34" charset="0"/>
                <a:cs typeface="Arial" panose="020B0604020202020204" pitchFamily="34" charset="0"/>
              </a:rPr>
              <a:t>Densità territoriali comprese tra 3,21 abitanti/km² di Semestene e circa 185 abitanti/km² di Alghero</a:t>
            </a:r>
            <a:endParaRPr lang="it-IT" sz="3600" b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B5C87AC-A1AE-1D2A-6A8A-F336CCB664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0" y="3117850"/>
            <a:ext cx="13106399" cy="784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499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3B85247-9662-700D-BF9E-C26C70BF7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717248D-F284-BABE-862F-DB8416E548B0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2F721392-EA09-C65D-5101-3CE2345437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15430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/>
              <a:t>23 Comuni, un unico sistema di accesso</a:t>
            </a:r>
            <a:br>
              <a:rPr lang="it-IT" spc="-250"/>
            </a:br>
            <a:r>
              <a:rPr lang="it-IT" sz="4850">
                <a:solidFill>
                  <a:schemeClr val="tx1"/>
                </a:solidFill>
              </a:rPr>
              <a:t>Un territorio esteso, costiero e interno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10" name="Text 37">
            <a:extLst>
              <a:ext uri="{FF2B5EF4-FFF2-40B4-BE49-F238E27FC236}">
                <a16:creationId xmlns:a16="http://schemas.microsoft.com/office/drawing/2014/main" id="{05BA0AF9-384C-9E4E-56D5-86FC5A08FCF6}"/>
              </a:ext>
            </a:extLst>
          </p:cNvPr>
          <p:cNvSpPr/>
          <p:nvPr/>
        </p:nvSpPr>
        <p:spPr>
          <a:xfrm>
            <a:off x="14090650" y="3422650"/>
            <a:ext cx="5104627" cy="246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i="1">
                <a:solidFill>
                  <a:srgbClr val="B85C00"/>
                </a:solidFill>
              </a:rPr>
              <a:t>“ Le distanze non sono soltanto geografiche: possono trasformarsi in differenze nell’accesso ai servizi. “</a:t>
            </a:r>
            <a:endParaRPr lang="en-US" sz="3200" i="1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EB4B32B-C461-A32A-3C2D-5FE0EF74CB65}"/>
              </a:ext>
            </a:extLst>
          </p:cNvPr>
          <p:cNvSpPr txBox="1"/>
          <p:nvPr/>
        </p:nvSpPr>
        <p:spPr>
          <a:xfrm>
            <a:off x="831850" y="3803650"/>
            <a:ext cx="128778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 fontAlgn="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t-IT" sz="32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Alghero concentra da sola il 56,30%</a:t>
            </a:r>
            <a:r>
              <a:rPr lang="it-IT" sz="32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della popolazione dei 23 Comuni.</a:t>
            </a:r>
          </a:p>
          <a:p>
            <a:pPr marL="342900" lvl="0" indent="-342900" algn="just" fontAlgn="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t-IT" sz="32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Alghero, Ittiri e Olmedo</a:t>
            </a:r>
            <a:r>
              <a:rPr lang="it-IT" sz="32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raccolgono complessivamente circa il </a:t>
            </a:r>
            <a:r>
              <a:rPr lang="it-IT" sz="32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72,44%</a:t>
            </a:r>
            <a:r>
              <a:rPr lang="it-IT" sz="32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della popolazione dell’Ambito.</a:t>
            </a:r>
          </a:p>
          <a:p>
            <a:pPr marL="342900" lvl="0" indent="-342900" algn="just" fontAlgn="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t-IT" sz="32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it-IT" sz="32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Comuni con meno di 500</a:t>
            </a:r>
            <a:r>
              <a:rPr lang="it-IT" sz="32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abitanti sono: Bessude, Borutta, Cheremule, Giave, Monteleone Rocca Doria, Romana e Semestene.</a:t>
            </a:r>
          </a:p>
          <a:p>
            <a:pPr marL="342900" lvl="0" indent="-342900" algn="just" fontAlgn="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t-IT" sz="32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Le densità più elevate si registrano ad </a:t>
            </a:r>
            <a:r>
              <a:rPr lang="it-IT" sz="32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Alghero, Olmedo e Ittiri</a:t>
            </a:r>
            <a:r>
              <a:rPr lang="it-IT" sz="32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-342900" algn="just" fontAlgn="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t-IT" sz="32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Le densità più basse riguardano </a:t>
            </a:r>
            <a:r>
              <a:rPr lang="it-IT" sz="32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Semestene, Monteleone Rocca Doria, Giave e Villanova Monteleone</a:t>
            </a:r>
            <a:r>
              <a:rPr lang="it-IT" sz="32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9" name="Text 37">
            <a:extLst>
              <a:ext uri="{FF2B5EF4-FFF2-40B4-BE49-F238E27FC236}">
                <a16:creationId xmlns:a16="http://schemas.microsoft.com/office/drawing/2014/main" id="{8ABDC670-D490-7928-91C8-C3050A424B5E}"/>
              </a:ext>
            </a:extLst>
          </p:cNvPr>
          <p:cNvSpPr/>
          <p:nvPr/>
        </p:nvSpPr>
        <p:spPr>
          <a:xfrm>
            <a:off x="14073414" y="7385050"/>
            <a:ext cx="5104627" cy="246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i="1">
                <a:solidFill>
                  <a:srgbClr val="B85C00"/>
                </a:solidFill>
              </a:rPr>
              <a:t>“</a:t>
            </a:r>
            <a:r>
              <a:rPr lang="it-IT" sz="3200" i="1">
                <a:solidFill>
                  <a:srgbClr val="B85C00"/>
                </a:solidFill>
              </a:rPr>
              <a:t>La bassa densità di una parte consistente del territorio costituisce un elemento importante nella programmazione dell’accessibilità e della distribuzione dei servizi.</a:t>
            </a:r>
            <a:r>
              <a:rPr lang="en-US" sz="3200" i="1">
                <a:solidFill>
                  <a:srgbClr val="B85C00"/>
                </a:solidFill>
              </a:rPr>
              <a:t>. “</a:t>
            </a:r>
            <a:endParaRPr lang="en-US" sz="3200" i="1"/>
          </a:p>
        </p:txBody>
      </p:sp>
    </p:spTree>
    <p:extLst>
      <p:ext uri="{BB962C8B-B14F-4D97-AF65-F5344CB8AC3E}">
        <p14:creationId xmlns:p14="http://schemas.microsoft.com/office/powerpoint/2010/main" val="183397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13F788B-3DA3-9EE0-84BA-14AB2C41D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5A1AE19-F822-4AE2-3763-A0CA51BDB61E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8E9E1499-CCEB-2784-18E1-B0FA4F98C6D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15430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/>
              <a:t>23 Comuni, un unico sistema di accesso</a:t>
            </a:r>
            <a:br>
              <a:rPr lang="it-IT" spc="-250"/>
            </a:br>
            <a:r>
              <a:rPr lang="it-IT" sz="4850">
                <a:solidFill>
                  <a:schemeClr val="tx1"/>
                </a:solidFill>
              </a:rPr>
              <a:t>Un territorio esteso, costiero e interno</a:t>
            </a:r>
            <a:endParaRPr sz="4850">
              <a:solidFill>
                <a:schemeClr val="tx1"/>
              </a:solidFill>
            </a:endParaRPr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B7009157-C955-C970-CE14-B1AD9D7602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0087303"/>
              </p:ext>
            </p:extLst>
          </p:nvPr>
        </p:nvGraphicFramePr>
        <p:xfrm>
          <a:off x="984250" y="3450872"/>
          <a:ext cx="12725400" cy="7515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 37">
            <a:extLst>
              <a:ext uri="{FF2B5EF4-FFF2-40B4-BE49-F238E27FC236}">
                <a16:creationId xmlns:a16="http://schemas.microsoft.com/office/drawing/2014/main" id="{29D32B8F-1266-43E9-4D83-362CF4581423}"/>
              </a:ext>
            </a:extLst>
          </p:cNvPr>
          <p:cNvSpPr/>
          <p:nvPr/>
        </p:nvSpPr>
        <p:spPr>
          <a:xfrm>
            <a:off x="14471650" y="5556250"/>
            <a:ext cx="5104627" cy="246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i="1">
                <a:solidFill>
                  <a:srgbClr val="B85C00"/>
                </a:solidFill>
              </a:rPr>
              <a:t>“Il</a:t>
            </a:r>
            <a:r>
              <a:rPr lang="it-IT" sz="3200" i="1">
                <a:solidFill>
                  <a:srgbClr val="B85C00"/>
                </a:solidFill>
              </a:rPr>
              <a:t> territorio presenta una forte concentrazione demografica nel Comune di Alghero, accompagnata da una diffusa presenza di Comuni di piccole e piccolissime dimensioni.</a:t>
            </a:r>
            <a:r>
              <a:rPr lang="en-US" sz="3200" i="1">
                <a:solidFill>
                  <a:srgbClr val="B85C00"/>
                </a:solidFill>
              </a:rPr>
              <a:t>. “</a:t>
            </a:r>
            <a:endParaRPr lang="en-US" sz="3200" i="1"/>
          </a:p>
        </p:txBody>
      </p:sp>
    </p:spTree>
    <p:extLst>
      <p:ext uri="{BB962C8B-B14F-4D97-AF65-F5344CB8AC3E}">
        <p14:creationId xmlns:p14="http://schemas.microsoft.com/office/powerpoint/2010/main" val="3099630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17040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/>
              <a:t>Un territorio che richiede prossimità</a:t>
            </a:r>
            <a:br>
              <a:rPr lang="it-IT" spc="-250"/>
            </a:br>
            <a:r>
              <a:rPr lang="it-IT" sz="5400">
                <a:solidFill>
                  <a:srgbClr val="231F20"/>
                </a:solidFill>
              </a:rPr>
              <a:t>Le caratteristiche demografiche e territoriali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32" name="Text 9">
            <a:extLst>
              <a:ext uri="{FF2B5EF4-FFF2-40B4-BE49-F238E27FC236}">
                <a16:creationId xmlns:a16="http://schemas.microsoft.com/office/drawing/2014/main" id="{69A6A3D1-C5B5-C1DF-0EC6-85EB223313C6}"/>
              </a:ext>
            </a:extLst>
          </p:cNvPr>
          <p:cNvSpPr/>
          <p:nvPr/>
        </p:nvSpPr>
        <p:spPr>
          <a:xfrm>
            <a:off x="1114336" y="5028946"/>
            <a:ext cx="594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</a:rPr>
              <a:t>1</a:t>
            </a:r>
            <a:endParaRPr lang="en-US" sz="1500"/>
          </a:p>
        </p:txBody>
      </p:sp>
      <p:sp>
        <p:nvSpPr>
          <p:cNvPr id="34" name="Text 10">
            <a:extLst>
              <a:ext uri="{FF2B5EF4-FFF2-40B4-BE49-F238E27FC236}">
                <a16:creationId xmlns:a16="http://schemas.microsoft.com/office/drawing/2014/main" id="{45FA904D-8F7D-6FB2-B7FD-1F61FEC0FF24}"/>
              </a:ext>
            </a:extLst>
          </p:cNvPr>
          <p:cNvSpPr/>
          <p:nvPr/>
        </p:nvSpPr>
        <p:spPr>
          <a:xfrm>
            <a:off x="2127250" y="4323443"/>
            <a:ext cx="624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Piccoli Comuni e borghi diffusi</a:t>
            </a:r>
            <a:endParaRPr lang="en-US" sz="3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13">
            <a:extLst>
              <a:ext uri="{FF2B5EF4-FFF2-40B4-BE49-F238E27FC236}">
                <a16:creationId xmlns:a16="http://schemas.microsoft.com/office/drawing/2014/main" id="{2CE20B56-4743-9BC8-3BAE-45A5EF915B08}"/>
              </a:ext>
            </a:extLst>
          </p:cNvPr>
          <p:cNvSpPr/>
          <p:nvPr/>
        </p:nvSpPr>
        <p:spPr>
          <a:xfrm>
            <a:off x="2127250" y="5925058"/>
            <a:ext cx="838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Popolazione dispersa su un territorio esteso</a:t>
            </a:r>
            <a:endParaRPr lang="en-US" sz="3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15">
            <a:extLst>
              <a:ext uri="{FF2B5EF4-FFF2-40B4-BE49-F238E27FC236}">
                <a16:creationId xmlns:a16="http://schemas.microsoft.com/office/drawing/2014/main" id="{3B04F094-A634-BC52-2F19-8E04F73779BC}"/>
              </a:ext>
            </a:extLst>
          </p:cNvPr>
          <p:cNvSpPr/>
          <p:nvPr/>
        </p:nvSpPr>
        <p:spPr>
          <a:xfrm>
            <a:off x="1114336" y="7040626"/>
            <a:ext cx="594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</a:rPr>
              <a:t>3</a:t>
            </a:r>
            <a:endParaRPr lang="en-US" sz="1500"/>
          </a:p>
        </p:txBody>
      </p:sp>
      <p:sp>
        <p:nvSpPr>
          <p:cNvPr id="46" name="Text 16">
            <a:extLst>
              <a:ext uri="{FF2B5EF4-FFF2-40B4-BE49-F238E27FC236}">
                <a16:creationId xmlns:a16="http://schemas.microsoft.com/office/drawing/2014/main" id="{B550FFA2-E65D-7CAE-6EC6-032AE36723E0}"/>
              </a:ext>
            </a:extLst>
          </p:cNvPr>
          <p:cNvSpPr/>
          <p:nvPr/>
        </p:nvSpPr>
        <p:spPr>
          <a:xfrm>
            <a:off x="2127250" y="7439550"/>
            <a:ext cx="624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Progressivo invecchiamento</a:t>
            </a:r>
            <a:endParaRPr lang="en-US" sz="3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 19">
            <a:extLst>
              <a:ext uri="{FF2B5EF4-FFF2-40B4-BE49-F238E27FC236}">
                <a16:creationId xmlns:a16="http://schemas.microsoft.com/office/drawing/2014/main" id="{62DC2760-B7DF-DC58-097B-3637D33B98A8}"/>
              </a:ext>
            </a:extLst>
          </p:cNvPr>
          <p:cNvSpPr/>
          <p:nvPr/>
        </p:nvSpPr>
        <p:spPr>
          <a:xfrm>
            <a:off x="2127250" y="8971533"/>
            <a:ext cx="7696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it-IT" sz="3600" b="1" noProof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Differenti condizioni di accessibilità</a:t>
            </a:r>
            <a:endParaRPr lang="it-IT" sz="3600" b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Connettore 52">
            <a:extLst>
              <a:ext uri="{FF2B5EF4-FFF2-40B4-BE49-F238E27FC236}">
                <a16:creationId xmlns:a16="http://schemas.microsoft.com/office/drawing/2014/main" id="{14294281-9103-CE7F-5C1C-C663378D89BA}"/>
              </a:ext>
            </a:extLst>
          </p:cNvPr>
          <p:cNvSpPr/>
          <p:nvPr/>
        </p:nvSpPr>
        <p:spPr>
          <a:xfrm>
            <a:off x="572770" y="4120388"/>
            <a:ext cx="1135926" cy="843135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/>
              <a:t>1</a:t>
            </a:r>
          </a:p>
        </p:txBody>
      </p:sp>
      <p:sp>
        <p:nvSpPr>
          <p:cNvPr id="55" name="Connettore 54">
            <a:extLst>
              <a:ext uri="{FF2B5EF4-FFF2-40B4-BE49-F238E27FC236}">
                <a16:creationId xmlns:a16="http://schemas.microsoft.com/office/drawing/2014/main" id="{BC8D1DA5-2146-E454-4DA8-BB8D69CE5A1E}"/>
              </a:ext>
            </a:extLst>
          </p:cNvPr>
          <p:cNvSpPr/>
          <p:nvPr/>
        </p:nvSpPr>
        <p:spPr>
          <a:xfrm>
            <a:off x="572770" y="5743593"/>
            <a:ext cx="1135926" cy="843135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/>
              <a:t>2</a:t>
            </a:r>
          </a:p>
        </p:txBody>
      </p:sp>
      <p:sp>
        <p:nvSpPr>
          <p:cNvPr id="57" name="Connettore 56">
            <a:extLst>
              <a:ext uri="{FF2B5EF4-FFF2-40B4-BE49-F238E27FC236}">
                <a16:creationId xmlns:a16="http://schemas.microsoft.com/office/drawing/2014/main" id="{69B288BF-BCA0-BACC-87B6-F0EA9762049B}"/>
              </a:ext>
            </a:extLst>
          </p:cNvPr>
          <p:cNvSpPr/>
          <p:nvPr/>
        </p:nvSpPr>
        <p:spPr>
          <a:xfrm>
            <a:off x="546373" y="7338022"/>
            <a:ext cx="1135926" cy="843135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/>
              <a:t>3</a:t>
            </a:r>
          </a:p>
        </p:txBody>
      </p:sp>
      <p:sp>
        <p:nvSpPr>
          <p:cNvPr id="59" name="Connettore 58">
            <a:extLst>
              <a:ext uri="{FF2B5EF4-FFF2-40B4-BE49-F238E27FC236}">
                <a16:creationId xmlns:a16="http://schemas.microsoft.com/office/drawing/2014/main" id="{A01852F5-C1CF-50A9-EFCB-525E96DBED30}"/>
              </a:ext>
            </a:extLst>
          </p:cNvPr>
          <p:cNvSpPr/>
          <p:nvPr/>
        </p:nvSpPr>
        <p:spPr>
          <a:xfrm>
            <a:off x="572770" y="8947872"/>
            <a:ext cx="1135926" cy="843135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/>
              <a:t>4</a:t>
            </a:r>
          </a:p>
        </p:txBody>
      </p:sp>
      <p:sp>
        <p:nvSpPr>
          <p:cNvPr id="61" name="Shape 20">
            <a:extLst>
              <a:ext uri="{FF2B5EF4-FFF2-40B4-BE49-F238E27FC236}">
                <a16:creationId xmlns:a16="http://schemas.microsoft.com/office/drawing/2014/main" id="{EC24A9E9-F662-080E-7300-805FF8DEF050}"/>
              </a:ext>
            </a:extLst>
          </p:cNvPr>
          <p:cNvSpPr/>
          <p:nvPr/>
        </p:nvSpPr>
        <p:spPr>
          <a:xfrm>
            <a:off x="10927804" y="3743905"/>
            <a:ext cx="7370083" cy="586770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it-IT" sz="2800"/>
          </a:p>
        </p:txBody>
      </p:sp>
      <p:sp>
        <p:nvSpPr>
          <p:cNvPr id="65" name="Text 22">
            <a:extLst>
              <a:ext uri="{FF2B5EF4-FFF2-40B4-BE49-F238E27FC236}">
                <a16:creationId xmlns:a16="http://schemas.microsoft.com/office/drawing/2014/main" id="{77B412BB-3379-7744-A36D-A4DA129A4BDF}"/>
              </a:ext>
            </a:extLst>
          </p:cNvPr>
          <p:cNvSpPr/>
          <p:nvPr/>
        </p:nvSpPr>
        <p:spPr>
          <a:xfrm>
            <a:off x="11802654" y="5894557"/>
            <a:ext cx="5471160" cy="123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600" b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Portare il servizio vicino alle famiglie</a:t>
            </a:r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 23">
            <a:extLst>
              <a:ext uri="{FF2B5EF4-FFF2-40B4-BE49-F238E27FC236}">
                <a16:creationId xmlns:a16="http://schemas.microsoft.com/office/drawing/2014/main" id="{FC4DEC76-9C93-C3E1-984E-9A530390E822}"/>
              </a:ext>
            </a:extLst>
          </p:cNvPr>
          <p:cNvSpPr/>
          <p:nvPr/>
        </p:nvSpPr>
        <p:spPr>
          <a:xfrm>
            <a:off x="11846197" y="7354876"/>
            <a:ext cx="5471160" cy="165256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garantendo pari opportunità di accesso, indipendentemente dal Comune di residenza.</a:t>
            </a:r>
          </a:p>
        </p:txBody>
      </p:sp>
      <p:sp>
        <p:nvSpPr>
          <p:cNvPr id="69" name="Text 21">
            <a:extLst>
              <a:ext uri="{FF2B5EF4-FFF2-40B4-BE49-F238E27FC236}">
                <a16:creationId xmlns:a16="http://schemas.microsoft.com/office/drawing/2014/main" id="{E30071D8-B38F-1B2F-C9DE-38CBA64D0292}"/>
              </a:ext>
            </a:extLst>
          </p:cNvPr>
          <p:cNvSpPr/>
          <p:nvPr/>
        </p:nvSpPr>
        <p:spPr>
          <a:xfrm>
            <a:off x="11819890" y="4577660"/>
            <a:ext cx="5471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risposta organizzativa</a:t>
            </a:r>
            <a:endParaRPr lang="en-US" sz="3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 24">
            <a:extLst>
              <a:ext uri="{FF2B5EF4-FFF2-40B4-BE49-F238E27FC236}">
                <a16:creationId xmlns:a16="http://schemas.microsoft.com/office/drawing/2014/main" id="{8B97A89E-20DB-384A-1BC8-1C225D21B7E7}"/>
              </a:ext>
            </a:extLst>
          </p:cNvPr>
          <p:cNvSpPr/>
          <p:nvPr/>
        </p:nvSpPr>
        <p:spPr>
          <a:xfrm>
            <a:off x="2624932" y="10291499"/>
            <a:ext cx="15837896" cy="55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>
                <a:solidFill>
                  <a:srgbClr val="B85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prossimità non è un’opzione organizzativa, ma una necessità.</a:t>
            </a:r>
            <a:endParaRPr lang="en-US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3FFD6C0-8D3D-F0CF-DF6D-6A9B0119B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C000B649-1D7D-9051-3985-817E019F1B64}"/>
              </a:ext>
            </a:extLst>
          </p:cNvPr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414A256-56DB-5801-3D64-C13B47BFA495}"/>
              </a:ext>
            </a:extLst>
          </p:cNvPr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59518191-97F9-6DC5-D62D-A8BE4BDFA0D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4250" y="5093003"/>
            <a:ext cx="16164117" cy="116955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noProof="0"/>
              <a:t>L’organizzazione del PLUS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3E04DD25-E825-1F6B-E83B-AC98AB880A40}"/>
              </a:ext>
            </a:extLst>
          </p:cNvPr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lang="it-IT" sz="2450" b="1" spc="-1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lang="it-IT" sz="2450" b="1" spc="-24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lang="it-IT" sz="2450" b="1" spc="-23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14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it-IT" sz="2450" b="1" spc="-23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2450" b="1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lang="it-IT" sz="2200" spc="-7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it-IT" sz="2200" spc="-22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9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it-IT" sz="2200" spc="-21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5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lang="it-IT" sz="2200" spc="-21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2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it-IT" sz="2200" noProof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>
            <a:extLst>
              <a:ext uri="{FF2B5EF4-FFF2-40B4-BE49-F238E27FC236}">
                <a16:creationId xmlns:a16="http://schemas.microsoft.com/office/drawing/2014/main" id="{7DFB06DD-54B2-2811-F5A4-409FE58F785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F8D7B039-6ADE-9DA6-30A3-CBE937D20AF9}"/>
              </a:ext>
            </a:extLst>
          </p:cNvPr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3737EA15-6F88-0C80-50D8-15051E925570}"/>
              </a:ext>
            </a:extLst>
          </p:cNvPr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lang="it-IT" sz="2450" b="1" spc="-8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it-IT" sz="245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lang="it-IT" sz="245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lang="it-IT" sz="2450" b="1" spc="-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lang="it-IT" sz="2450" b="1" spc="-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5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lang="it-IT" sz="2450" b="1" spc="-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4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2450" b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05D47E51-98D5-8A1C-8690-C50CFAF30B79}"/>
              </a:ext>
            </a:extLst>
          </p:cNvPr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it-IT" sz="3300" b="1" spc="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1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8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3300" b="1" spc="-3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1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3300" b="1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it-IT" sz="2850" spc="-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lang="it-IT" sz="2850" spc="-3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it-IT" sz="2850" spc="-3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spc="-5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it-IT" sz="2850" spc="-2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spc="-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it-IT" sz="2850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F96164BF-74A4-03D9-2459-68B099B52FE0}"/>
              </a:ext>
            </a:extLst>
          </p:cNvPr>
          <p:cNvSpPr/>
          <p:nvPr/>
        </p:nvSpPr>
        <p:spPr>
          <a:xfrm>
            <a:off x="14857012" y="244862"/>
            <a:ext cx="4480560" cy="4389120"/>
          </a:xfrm>
          <a:prstGeom prst="ellipse">
            <a:avLst/>
          </a:prstGeom>
          <a:solidFill>
            <a:srgbClr val="F9A13A">
              <a:alpha val="88000"/>
            </a:srgbClr>
          </a:solidFill>
          <a:ln w="12700">
            <a:solidFill>
              <a:srgbClr val="F9A13A"/>
            </a:solidFill>
            <a:prstDash val="solid"/>
          </a:ln>
        </p:spPr>
        <p:txBody>
          <a:bodyPr/>
          <a:lstStyle/>
          <a:p>
            <a:endParaRPr lang="it-IT" noProof="0"/>
          </a:p>
        </p:txBody>
      </p:sp>
      <p:sp>
        <p:nvSpPr>
          <p:cNvPr id="15" name="Shape 5">
            <a:extLst>
              <a:ext uri="{FF2B5EF4-FFF2-40B4-BE49-F238E27FC236}">
                <a16:creationId xmlns:a16="http://schemas.microsoft.com/office/drawing/2014/main" id="{071E9310-B0B3-19F6-B63C-F472BDEFA2B8}"/>
              </a:ext>
            </a:extLst>
          </p:cNvPr>
          <p:cNvSpPr/>
          <p:nvPr/>
        </p:nvSpPr>
        <p:spPr>
          <a:xfrm>
            <a:off x="15542812" y="793502"/>
            <a:ext cx="2815038" cy="2651760"/>
          </a:xfrm>
          <a:prstGeom prst="ellipse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it-IT" sz="3600" b="1" noProof="0">
                <a:solidFill>
                  <a:schemeClr val="bg1"/>
                </a:solidFill>
              </a:rPr>
              <a:t>23 </a:t>
            </a:r>
            <a:r>
              <a:rPr lang="it-IT" sz="2400" noProof="0">
                <a:solidFill>
                  <a:schemeClr val="bg1"/>
                </a:solidFill>
              </a:rPr>
              <a:t>COMUNI UN SOLO SERVIZIO</a:t>
            </a:r>
            <a:endParaRPr lang="it-IT" sz="2800" noProof="0">
              <a:solidFill>
                <a:schemeClr val="bg1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090605E-D0D7-5957-868F-AF1A4E6DD0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755" y="7002498"/>
            <a:ext cx="3991152" cy="152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06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16BA183-2757-38D5-E449-7D7340517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8F507FA-3154-B3F5-3BB8-BD58E1A6B675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28ECA139-9B9F-A287-10FE-D52BF0E4998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329564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/>
              <a:t>Il PLUS Alghero in sintesi</a:t>
            </a:r>
            <a:br>
              <a:rPr lang="it-IT" spc="-250"/>
            </a:br>
            <a:r>
              <a:rPr lang="en-US" sz="5400">
                <a:solidFill>
                  <a:srgbClr val="231F20"/>
                </a:solidFill>
              </a:rPr>
              <a:t>Un sistema integrato per le persone e le famiglie</a:t>
            </a:r>
            <a:br>
              <a:rPr lang="en-US" sz="5400"/>
            </a:br>
            <a:endParaRPr sz="485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19D7774F-0E71-DB0C-02A2-699679DC6B3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4650" y="3263900"/>
            <a:ext cx="18969005" cy="63094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4000" spc="-250">
                <a:solidFill>
                  <a:schemeClr val="accent6">
                    <a:lumMod val="50000"/>
                  </a:schemeClr>
                </a:solidFill>
              </a:rPr>
              <a:t>Una governance unitaria per garantire omogeneità, prossimità ed equità nei 23 Comuni.</a:t>
            </a:r>
            <a:endParaRPr lang="it-IT" sz="2800" b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Text 10">
            <a:extLst>
              <a:ext uri="{FF2B5EF4-FFF2-40B4-BE49-F238E27FC236}">
                <a16:creationId xmlns:a16="http://schemas.microsoft.com/office/drawing/2014/main" id="{8ACCEA30-1DC7-8518-D5CF-A6336C650953}"/>
              </a:ext>
            </a:extLst>
          </p:cNvPr>
          <p:cNvSpPr/>
          <p:nvPr/>
        </p:nvSpPr>
        <p:spPr>
          <a:xfrm>
            <a:off x="10762692" y="4489450"/>
            <a:ext cx="7259865" cy="10020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200" b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QUATTRO AREE STRATEGICHE</a:t>
            </a:r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1">
            <a:extLst>
              <a:ext uri="{FF2B5EF4-FFF2-40B4-BE49-F238E27FC236}">
                <a16:creationId xmlns:a16="http://schemas.microsoft.com/office/drawing/2014/main" id="{4D9EC40D-AF5C-BF83-609B-493121AAC54D}"/>
              </a:ext>
            </a:extLst>
          </p:cNvPr>
          <p:cNvSpPr/>
          <p:nvPr/>
        </p:nvSpPr>
        <p:spPr>
          <a:xfrm>
            <a:off x="9899650" y="5697482"/>
            <a:ext cx="4492975" cy="2304000"/>
          </a:xfrm>
          <a:prstGeom prst="roundRect">
            <a:avLst>
              <a:gd name="adj" fmla="val 5161"/>
            </a:avLst>
          </a:prstGeom>
          <a:solidFill>
            <a:srgbClr val="00B0F0"/>
          </a:solidFill>
          <a:ln w="12700">
            <a:solidFill>
              <a:srgbClr val="F27A00"/>
            </a:solidFill>
            <a:prstDash val="solid"/>
          </a:ln>
        </p:spPr>
        <p:txBody>
          <a:bodyPr/>
          <a:lstStyle/>
          <a:p>
            <a:pPr algn="ctr"/>
            <a:endParaRPr lang="it-IT" sz="3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 di gestione dei servizi</a:t>
            </a:r>
          </a:p>
        </p:txBody>
      </p:sp>
      <p:sp>
        <p:nvSpPr>
          <p:cNvPr id="22" name="Shape 14">
            <a:extLst>
              <a:ext uri="{FF2B5EF4-FFF2-40B4-BE49-F238E27FC236}">
                <a16:creationId xmlns:a16="http://schemas.microsoft.com/office/drawing/2014/main" id="{6E0EED45-8B8E-1C0B-19A9-1C024BFB1A97}"/>
              </a:ext>
            </a:extLst>
          </p:cNvPr>
          <p:cNvSpPr/>
          <p:nvPr/>
        </p:nvSpPr>
        <p:spPr>
          <a:xfrm>
            <a:off x="14759939" y="5697482"/>
            <a:ext cx="4267200" cy="2304000"/>
          </a:xfrm>
          <a:prstGeom prst="roundRect">
            <a:avLst>
              <a:gd name="adj" fmla="val 5161"/>
            </a:avLst>
          </a:prstGeom>
          <a:solidFill>
            <a:srgbClr val="FF0000"/>
          </a:solidFill>
          <a:ln w="12700">
            <a:solidFill>
              <a:srgbClr val="1789C6"/>
            </a:solidFill>
            <a:prstDash val="solid"/>
          </a:ln>
        </p:spPr>
        <p:txBody>
          <a:bodyPr/>
          <a:lstStyle/>
          <a:p>
            <a:pPr algn="ctr"/>
            <a:endParaRPr lang="it-IT" sz="36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Minori, Famiglie, Giovani</a:t>
            </a:r>
          </a:p>
        </p:txBody>
      </p:sp>
      <p:sp>
        <p:nvSpPr>
          <p:cNvPr id="24" name="Shape 17">
            <a:extLst>
              <a:ext uri="{FF2B5EF4-FFF2-40B4-BE49-F238E27FC236}">
                <a16:creationId xmlns:a16="http://schemas.microsoft.com/office/drawing/2014/main" id="{7055DD75-4FA3-4864-06ED-1C7D431F4AB3}"/>
              </a:ext>
            </a:extLst>
          </p:cNvPr>
          <p:cNvSpPr/>
          <p:nvPr/>
        </p:nvSpPr>
        <p:spPr>
          <a:xfrm>
            <a:off x="9899650" y="8207479"/>
            <a:ext cx="4492975" cy="2304000"/>
          </a:xfrm>
          <a:prstGeom prst="roundRect">
            <a:avLst>
              <a:gd name="adj" fmla="val 5161"/>
            </a:avLst>
          </a:prstGeom>
          <a:solidFill>
            <a:srgbClr val="6EA33A"/>
          </a:solidFill>
          <a:ln w="12700">
            <a:solidFill>
              <a:srgbClr val="6EA33A"/>
            </a:solidFill>
            <a:prstDash val="solid"/>
          </a:ln>
        </p:spPr>
        <p:txBody>
          <a:bodyPr/>
          <a:lstStyle/>
          <a:p>
            <a:pPr algn="ctr"/>
            <a:endParaRPr lang="it-IT" sz="3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Disabilità e invecchiamento</a:t>
            </a:r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21CDA734-7B6B-1108-68B2-720CD70F64E3}"/>
              </a:ext>
            </a:extLst>
          </p:cNvPr>
          <p:cNvSpPr/>
          <p:nvPr/>
        </p:nvSpPr>
        <p:spPr>
          <a:xfrm>
            <a:off x="14722747" y="8227788"/>
            <a:ext cx="4267199" cy="2304000"/>
          </a:xfrm>
          <a:prstGeom prst="roundRect">
            <a:avLst>
              <a:gd name="adj" fmla="val 5161"/>
            </a:avLst>
          </a:prstGeom>
          <a:solidFill>
            <a:srgbClr val="FFC000"/>
          </a:solidFill>
          <a:ln w="12700">
            <a:solidFill>
              <a:srgbClr val="8064A2"/>
            </a:solidFill>
            <a:prstDash val="solid"/>
          </a:ln>
        </p:spPr>
        <p:txBody>
          <a:bodyPr/>
          <a:lstStyle/>
          <a:p>
            <a:pPr algn="ctr"/>
            <a:endParaRPr lang="it-IT" sz="3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Lotta alla povertà e all’esclusione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BEC3152F-48A9-1A97-1F6F-F9835BD27FEF}"/>
              </a:ext>
            </a:extLst>
          </p:cNvPr>
          <p:cNvSpPr txBox="1"/>
          <p:nvPr/>
        </p:nvSpPr>
        <p:spPr>
          <a:xfrm>
            <a:off x="743231" y="5737469"/>
            <a:ext cx="8789105" cy="3960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u="sng"/>
              <a:t>23 Comuni associati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000" b="0"/>
              <a:t>Comune capofila e Ufficio di Piano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000" b="0"/>
              <a:t>ASL e altri soggetti istituzionali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000" b="0"/>
              <a:t>Sistema integrato dei servizi sociali e sociosanitari</a:t>
            </a:r>
          </a:p>
        </p:txBody>
      </p:sp>
    </p:spTree>
    <p:extLst>
      <p:ext uri="{BB962C8B-B14F-4D97-AF65-F5344CB8AC3E}">
        <p14:creationId xmlns:p14="http://schemas.microsoft.com/office/powerpoint/2010/main" val="1972373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15B98B2-94AF-E24A-6A86-1C5E8073A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CA2AEBD-1731-584A-3946-E9FF587F49AA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C4777FCF-C1F6-CDDD-D5FE-F25C632186B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329564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/>
              <a:t>Il PLUS Alghero in sintesi</a:t>
            </a:r>
            <a:br>
              <a:rPr lang="it-IT" spc="-250"/>
            </a:br>
            <a:r>
              <a:rPr lang="en-US" sz="5400">
                <a:solidFill>
                  <a:srgbClr val="231F20"/>
                </a:solidFill>
              </a:rPr>
              <a:t>Un sistema integrato per le persone e le famiglie</a:t>
            </a:r>
            <a:br>
              <a:rPr lang="en-US" sz="5400"/>
            </a:br>
            <a:endParaRPr sz="485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08E6C4C7-A96A-7972-6DE1-FBE13A5C768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480050" y="3141861"/>
            <a:ext cx="8976692" cy="63094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4000" spc="-250"/>
              <a:t>GOVERNANCE E COORDINAMENTO</a:t>
            </a:r>
            <a:endParaRPr lang="it-IT" sz="2800" b="0"/>
          </a:p>
        </p:txBody>
      </p:sp>
      <p:graphicFrame>
        <p:nvGraphicFramePr>
          <p:cNvPr id="17" name="Tabella 16">
            <a:extLst>
              <a:ext uri="{FF2B5EF4-FFF2-40B4-BE49-F238E27FC236}">
                <a16:creationId xmlns:a16="http://schemas.microsoft.com/office/drawing/2014/main" id="{99363405-18B0-0BF1-1B9B-5BFEF62843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756320"/>
              </p:ext>
            </p:extLst>
          </p:nvPr>
        </p:nvGraphicFramePr>
        <p:xfrm>
          <a:off x="745668" y="4988062"/>
          <a:ext cx="18450516" cy="5031636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4612629">
                  <a:extLst>
                    <a:ext uri="{9D8B030D-6E8A-4147-A177-3AD203B41FA5}">
                      <a16:colId xmlns:a16="http://schemas.microsoft.com/office/drawing/2014/main" val="310881376"/>
                    </a:ext>
                  </a:extLst>
                </a:gridCol>
                <a:gridCol w="4612629">
                  <a:extLst>
                    <a:ext uri="{9D8B030D-6E8A-4147-A177-3AD203B41FA5}">
                      <a16:colId xmlns:a16="http://schemas.microsoft.com/office/drawing/2014/main" val="3252606241"/>
                    </a:ext>
                  </a:extLst>
                </a:gridCol>
                <a:gridCol w="4612629">
                  <a:extLst>
                    <a:ext uri="{9D8B030D-6E8A-4147-A177-3AD203B41FA5}">
                      <a16:colId xmlns:a16="http://schemas.microsoft.com/office/drawing/2014/main" val="1412119616"/>
                    </a:ext>
                  </a:extLst>
                </a:gridCol>
                <a:gridCol w="4612629">
                  <a:extLst>
                    <a:ext uri="{9D8B030D-6E8A-4147-A177-3AD203B41FA5}">
                      <a16:colId xmlns:a16="http://schemas.microsoft.com/office/drawing/2014/main" val="3714169452"/>
                    </a:ext>
                  </a:extLst>
                </a:gridCol>
              </a:tblGrid>
              <a:tr h="134275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3600" b="1">
                          <a:effectLst/>
                        </a:rPr>
                        <a:t>RESPONSABILE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3600" b="1">
                          <a:effectLst/>
                        </a:rPr>
                        <a:t>UFFICIO DI PIANO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3600" b="1">
                          <a:effectLst/>
                        </a:rPr>
                        <a:t>SERVIZIO AMMINISTRATIVO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3600" b="1">
                          <a:effectLst/>
                        </a:rPr>
                        <a:t>SUPPORTO TECNICO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088305"/>
                  </a:ext>
                </a:extLst>
              </a:tr>
              <a:tr h="2346118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600">
                          <a:effectLst/>
                        </a:rPr>
                        <a:t>Responsabile Servizi Sociali Comune di Bonorva - Ente capofila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3600">
                          <a:effectLst/>
                        </a:rPr>
                        <a:t>Coordinatore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3600">
                          <a:effectLst/>
                        </a:rPr>
                        <a:t>n. 2 AmministrativI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it-IT" sz="3600">
                          <a:effectLst/>
                        </a:rPr>
                        <a:t>n. 1 Consulente esterno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1370148"/>
                  </a:ext>
                </a:extLst>
              </a:tr>
              <a:tr h="134275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it-IT" sz="36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600">
                          <a:effectLst/>
                        </a:rPr>
                        <a:t>Componente ASL -Assistenza Sociale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it-IT" sz="36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it-IT" sz="36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22048093"/>
                  </a:ext>
                </a:extLst>
              </a:tr>
            </a:tbl>
          </a:graphicData>
        </a:graphic>
      </p:graphicFrame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CC923B93-8A23-1149-BE8D-47BDDCC2AF0B}"/>
              </a:ext>
            </a:extLst>
          </p:cNvPr>
          <p:cNvSpPr txBox="1"/>
          <p:nvPr/>
        </p:nvSpPr>
        <p:spPr>
          <a:xfrm>
            <a:off x="897936" y="4028310"/>
            <a:ext cx="67157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>
                <a:effectLst/>
              </a:rPr>
              <a:t>🟦 </a:t>
            </a:r>
            <a:r>
              <a:rPr lang="it-IT" sz="3200" b="1">
                <a:effectLst/>
              </a:rPr>
              <a:t>Area sistema di gestione</a:t>
            </a:r>
            <a:endParaRPr lang="it-IT" sz="3200" b="1"/>
          </a:p>
        </p:txBody>
      </p:sp>
    </p:spTree>
    <p:extLst>
      <p:ext uri="{BB962C8B-B14F-4D97-AF65-F5344CB8AC3E}">
        <p14:creationId xmlns:p14="http://schemas.microsoft.com/office/powerpoint/2010/main" val="1999822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0053BA2-DF69-D5E8-440D-F4FEF8098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FAE28140-B27D-9792-0D05-AC86EBDD4899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5A39B9E8-9695-795B-CFFC-DF01C480C5D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329564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/>
              <a:t>Il PLUS Alghero in sintesi</a:t>
            </a:r>
            <a:br>
              <a:rPr lang="it-IT" spc="-250"/>
            </a:br>
            <a:r>
              <a:rPr lang="en-US" sz="5400">
                <a:solidFill>
                  <a:srgbClr val="231F20"/>
                </a:solidFill>
              </a:rPr>
              <a:t>Un sistema integrato per le persone e le famiglie</a:t>
            </a:r>
            <a:br>
              <a:rPr lang="en-US" sz="5400"/>
            </a:br>
            <a:endParaRPr sz="4850">
              <a:solidFill>
                <a:schemeClr val="tx1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F65B169-54FD-0770-A2E6-DBB16B89C40D}"/>
              </a:ext>
            </a:extLst>
          </p:cNvPr>
          <p:cNvSpPr txBox="1"/>
          <p:nvPr/>
        </p:nvSpPr>
        <p:spPr>
          <a:xfrm>
            <a:off x="5339896" y="4565650"/>
            <a:ext cx="5181600" cy="65556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it-IT" sz="28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🟥 MINORI, FAMIGLIE E GIOVANI</a:t>
            </a:r>
          </a:p>
          <a:p>
            <a:pPr fontAlgn="t">
              <a:lnSpc>
                <a:spcPct val="100000"/>
              </a:lnSpc>
              <a:buNone/>
            </a:pPr>
            <a:endParaRPr lang="it-IT" sz="2800" b="1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it-IT" sz="28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Referenti AREA</a:t>
            </a:r>
            <a:endParaRPr lang="it-IT" sz="2800" b="0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28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n. 1 Assistente Sociale</a:t>
            </a:r>
          </a:p>
          <a:p>
            <a:pPr fontAlgn="t">
              <a:lnSpc>
                <a:spcPct val="100000"/>
              </a:lnSpc>
              <a:buNone/>
            </a:pPr>
            <a:endParaRPr lang="it-IT" sz="2800" b="1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it-IT" sz="28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Centro per le Famiglie</a:t>
            </a:r>
            <a:endParaRPr lang="it-IT" sz="2800" b="0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28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n. 2 Psicologi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28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n. 1 Educatrice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28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n. 1 Assistente Sociale</a:t>
            </a:r>
          </a:p>
          <a:p>
            <a:pPr fontAlgn="t">
              <a:lnSpc>
                <a:spcPct val="100000"/>
              </a:lnSpc>
              <a:buNone/>
            </a:pPr>
            <a:endParaRPr lang="it-IT" sz="2800" b="1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it-IT" sz="28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Figure professionali dedicate</a:t>
            </a:r>
            <a:endParaRPr lang="it-IT" sz="2800" b="0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28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n. 1 Psicologo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28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n. 1 Pedagogista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28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n. 2 Educatori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FB5243B-E023-1484-F8EF-F96AF66EC1FA}"/>
              </a:ext>
            </a:extLst>
          </p:cNvPr>
          <p:cNvSpPr txBox="1"/>
          <p:nvPr/>
        </p:nvSpPr>
        <p:spPr>
          <a:xfrm>
            <a:off x="357881" y="4551541"/>
            <a:ext cx="4664969" cy="618630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it-IT" sz="2800" b="0" i="0">
                <a:effectLst/>
                <a:latin typeface="Segoe UI" panose="020B0502040204020203" pitchFamily="34" charset="0"/>
              </a:rPr>
              <a:t>🟨</a:t>
            </a:r>
            <a:r>
              <a:rPr lang="it-IT" sz="28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CONTRASTO ALLA POVERTÀ E INCLUSIONE</a:t>
            </a:r>
          </a:p>
          <a:p>
            <a:pPr fontAlgn="t">
              <a:lnSpc>
                <a:spcPct val="100000"/>
              </a:lnSpc>
              <a:buNone/>
            </a:pPr>
            <a:endParaRPr lang="it-IT" sz="2800" b="1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it-IT" sz="28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Referenti AREA</a:t>
            </a:r>
            <a:endParaRPr lang="it-IT" sz="2800" b="0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28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n. 1 Assistente Sociale</a:t>
            </a:r>
          </a:p>
          <a:p>
            <a:pPr fontAlgn="t">
              <a:lnSpc>
                <a:spcPct val="100000"/>
              </a:lnSpc>
              <a:buNone/>
            </a:pPr>
            <a:endParaRPr lang="it-IT" sz="2800" b="1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it-IT" sz="28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Equipe ADI e REIS</a:t>
            </a:r>
            <a:endParaRPr lang="it-IT" sz="2800" b="0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28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n. 4 Psicologi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28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n. 2 Educatrici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28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n. 1 Assistenti Sociali</a:t>
            </a:r>
          </a:p>
          <a:p>
            <a:pPr fontAlgn="t">
              <a:lnSpc>
                <a:spcPct val="100000"/>
              </a:lnSpc>
              <a:buNone/>
            </a:pPr>
            <a:endParaRPr lang="it-IT" sz="2800" b="1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it-IT" sz="28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Pronto Intervento Sociale</a:t>
            </a:r>
            <a:endParaRPr lang="it-IT" sz="2800" b="0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28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n. 1 Educatrice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28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n. 2 Assistenti Sociali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070249F-32E9-DE1F-2041-ACCD2D5A8DB5}"/>
              </a:ext>
            </a:extLst>
          </p:cNvPr>
          <p:cNvSpPr txBox="1"/>
          <p:nvPr/>
        </p:nvSpPr>
        <p:spPr>
          <a:xfrm>
            <a:off x="10838542" y="4551541"/>
            <a:ext cx="4699908" cy="526297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it-IT" sz="28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🟩 DISABILITÀ E INVECCHIAMENTO</a:t>
            </a:r>
          </a:p>
          <a:p>
            <a:pPr fontAlgn="t">
              <a:lnSpc>
                <a:spcPct val="100000"/>
              </a:lnSpc>
              <a:buNone/>
            </a:pPr>
            <a:endParaRPr lang="it-IT" sz="2800" b="1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it-IT" sz="28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Referenti</a:t>
            </a:r>
            <a:endParaRPr lang="it-IT" sz="2800" b="0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28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n. 1 Assistente Sociale</a:t>
            </a:r>
          </a:p>
          <a:p>
            <a:pPr fontAlgn="t">
              <a:lnSpc>
                <a:spcPct val="100000"/>
              </a:lnSpc>
              <a:buNone/>
            </a:pPr>
            <a:endParaRPr lang="it-IT" sz="2800" b="1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it-IT" sz="28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Equipe HCP</a:t>
            </a:r>
            <a:endParaRPr lang="it-IT" sz="2800" b="0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28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n. 1 Assistente Sociale</a:t>
            </a:r>
          </a:p>
          <a:p>
            <a:pPr fontAlgn="t">
              <a:lnSpc>
                <a:spcPct val="100000"/>
              </a:lnSpc>
              <a:buNone/>
            </a:pPr>
            <a:endParaRPr lang="it-IT" sz="2800" b="1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it-IT" sz="28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Equipe Potenziamento PUA</a:t>
            </a:r>
            <a:endParaRPr lang="it-IT" sz="2800" b="0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28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n. 4 Assistenti Sociali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08C53F2-9C20-ED40-5BDA-900A537DC0AD}"/>
              </a:ext>
            </a:extLst>
          </p:cNvPr>
          <p:cNvSpPr txBox="1"/>
          <p:nvPr/>
        </p:nvSpPr>
        <p:spPr>
          <a:xfrm>
            <a:off x="16071383" y="4641850"/>
            <a:ext cx="3657600" cy="224676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it-IT" sz="2800" b="1" i="0">
                <a:effectLst/>
                <a:latin typeface="Segoe UI" panose="020B0502040204020203" pitchFamily="34" charset="0"/>
              </a:rPr>
              <a:t>RISORSE TRASVERSALI</a:t>
            </a:r>
          </a:p>
          <a:p>
            <a:pPr fontAlgn="t">
              <a:lnSpc>
                <a:spcPct val="100000"/>
              </a:lnSpc>
              <a:buNone/>
            </a:pPr>
            <a:endParaRPr lang="it-IT" sz="2800" b="1" i="0">
              <a:effectLst/>
              <a:latin typeface="Segoe UI" panose="020B0502040204020203" pitchFamily="34" charset="0"/>
            </a:endParaRPr>
          </a:p>
          <a:p>
            <a:pPr marL="457200" indent="-457200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2800" b="0" i="0">
                <a:effectLst/>
                <a:latin typeface="Segoe UI" panose="020B0502040204020203" pitchFamily="34" charset="0"/>
              </a:rPr>
              <a:t> n. 1 Pedagogista</a:t>
            </a:r>
          </a:p>
          <a:p>
            <a:pPr marL="457200" indent="-457200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2800" b="0" i="0">
                <a:effectLst/>
                <a:latin typeface="Segoe UI" panose="020B0502040204020203" pitchFamily="34" charset="0"/>
              </a:rPr>
              <a:t> n. 2 Educatori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1CFF237-E8EF-8F7B-FAB4-33AC74AE7A6B}"/>
              </a:ext>
            </a:extLst>
          </p:cNvPr>
          <p:cNvSpPr txBox="1"/>
          <p:nvPr/>
        </p:nvSpPr>
        <p:spPr>
          <a:xfrm>
            <a:off x="6635296" y="3224676"/>
            <a:ext cx="6553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lnSpc>
                <a:spcPct val="100000"/>
              </a:lnSpc>
              <a:buNone/>
            </a:pPr>
            <a:r>
              <a:rPr lang="it-IT" sz="3600" b="1" i="0">
                <a:effectLst/>
                <a:latin typeface="Segoe UI" panose="020B0502040204020203" pitchFamily="34" charset="0"/>
              </a:rPr>
              <a:t>PRODUZIONE DEI SERVIZI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2191BF8-9B55-2F42-7B75-A1E4868706C3}"/>
              </a:ext>
            </a:extLst>
          </p:cNvPr>
          <p:cNvSpPr txBox="1"/>
          <p:nvPr/>
        </p:nvSpPr>
        <p:spPr>
          <a:xfrm>
            <a:off x="5022850" y="3230336"/>
            <a:ext cx="21336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it-IT" sz="3200" b="0" i="0">
                <a:effectLst/>
                <a:latin typeface="Segoe UI" panose="020B0502040204020203" pitchFamily="34" charset="0"/>
              </a:rPr>
              <a:t>🟩🟥🟨 </a:t>
            </a:r>
          </a:p>
        </p:txBody>
      </p:sp>
    </p:spTree>
    <p:extLst>
      <p:ext uri="{BB962C8B-B14F-4D97-AF65-F5344CB8AC3E}">
        <p14:creationId xmlns:p14="http://schemas.microsoft.com/office/powerpoint/2010/main" val="552840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AC0BA26-D04D-0202-7622-4FB3C0E79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6317E215-38A0-9787-0DA6-EB04A6908D24}"/>
              </a:ext>
            </a:extLst>
          </p:cNvPr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BBD1FAAF-113C-7572-83B8-36C9F3820289}"/>
              </a:ext>
            </a:extLst>
          </p:cNvPr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1F493E3C-B16B-7F7B-A14F-C488798177E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4250" y="5093003"/>
            <a:ext cx="18592800" cy="116955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noProof="0"/>
              <a:t>La struttura territoriale del PLUS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CABD1A5-E1D3-900D-FF67-77B298087EDF}"/>
              </a:ext>
            </a:extLst>
          </p:cNvPr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lang="it-IT" sz="2450" b="1" spc="-1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lang="it-IT" sz="2450" b="1" spc="-24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lang="it-IT" sz="2450" b="1" spc="-23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14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it-IT" sz="2450" b="1" spc="-23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2450" b="1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lang="it-IT" sz="2200" spc="-7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it-IT" sz="2200" spc="-22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9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it-IT" sz="2200" spc="-21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5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lang="it-IT" sz="2200" spc="-21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2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it-IT" sz="2200" noProof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>
            <a:extLst>
              <a:ext uri="{FF2B5EF4-FFF2-40B4-BE49-F238E27FC236}">
                <a16:creationId xmlns:a16="http://schemas.microsoft.com/office/drawing/2014/main" id="{DBAEFF15-8B3C-6D73-3F55-B7F537B7304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7D7F3D77-6E7F-8F98-8EEE-6187423E84F8}"/>
              </a:ext>
            </a:extLst>
          </p:cNvPr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26702B1A-452A-11CC-D37B-86E74D515E6A}"/>
              </a:ext>
            </a:extLst>
          </p:cNvPr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lang="it-IT" sz="2450" b="1" spc="-8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it-IT" sz="245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lang="it-IT" sz="245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lang="it-IT" sz="2450" b="1" spc="-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lang="it-IT" sz="2450" b="1" spc="-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5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lang="it-IT" sz="2450" b="1" spc="-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4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2450" b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C73F11B0-2D35-BD3F-D707-AC979937CD91}"/>
              </a:ext>
            </a:extLst>
          </p:cNvPr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it-IT" sz="3300" b="1" spc="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1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8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3300" b="1" spc="-3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1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3300" b="1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it-IT" sz="2850" spc="-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lang="it-IT" sz="2850" spc="-3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it-IT" sz="2850" spc="-3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spc="-5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it-IT" sz="2850" spc="-2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spc="-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it-IT" sz="2850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A692425A-7EB3-2DA6-B101-45FB7E7FDDF5}"/>
              </a:ext>
            </a:extLst>
          </p:cNvPr>
          <p:cNvSpPr/>
          <p:nvPr/>
        </p:nvSpPr>
        <p:spPr>
          <a:xfrm>
            <a:off x="14857012" y="244862"/>
            <a:ext cx="4480560" cy="4389120"/>
          </a:xfrm>
          <a:prstGeom prst="ellipse">
            <a:avLst/>
          </a:prstGeom>
          <a:solidFill>
            <a:srgbClr val="F9A13A">
              <a:alpha val="88000"/>
            </a:srgbClr>
          </a:solidFill>
          <a:ln w="12700">
            <a:solidFill>
              <a:srgbClr val="F9A13A"/>
            </a:solidFill>
            <a:prstDash val="solid"/>
          </a:ln>
        </p:spPr>
        <p:txBody>
          <a:bodyPr/>
          <a:lstStyle/>
          <a:p>
            <a:endParaRPr lang="it-IT" noProof="0"/>
          </a:p>
        </p:txBody>
      </p:sp>
      <p:sp>
        <p:nvSpPr>
          <p:cNvPr id="15" name="Shape 5">
            <a:extLst>
              <a:ext uri="{FF2B5EF4-FFF2-40B4-BE49-F238E27FC236}">
                <a16:creationId xmlns:a16="http://schemas.microsoft.com/office/drawing/2014/main" id="{46B3FDFE-A50A-296A-376A-CB7031DDA848}"/>
              </a:ext>
            </a:extLst>
          </p:cNvPr>
          <p:cNvSpPr/>
          <p:nvPr/>
        </p:nvSpPr>
        <p:spPr>
          <a:xfrm>
            <a:off x="15542812" y="793502"/>
            <a:ext cx="2815038" cy="2651760"/>
          </a:xfrm>
          <a:prstGeom prst="ellipse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it-IT" sz="3600" b="1" noProof="0">
                <a:solidFill>
                  <a:schemeClr val="bg1"/>
                </a:solidFill>
              </a:rPr>
              <a:t>23 </a:t>
            </a:r>
            <a:r>
              <a:rPr lang="it-IT" sz="2400" noProof="0">
                <a:solidFill>
                  <a:schemeClr val="bg1"/>
                </a:solidFill>
              </a:rPr>
              <a:t>COMUNI UN SOLO SERVIZIO</a:t>
            </a:r>
            <a:endParaRPr lang="it-IT" sz="2800" noProof="0">
              <a:solidFill>
                <a:schemeClr val="bg1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88AF267-EF64-921F-4516-2B51E259F6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755" y="7002498"/>
            <a:ext cx="3991152" cy="152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704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C295662-57D9-5305-1C81-5B40B32B9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1DA5854-B5CC-08B2-3CDC-CC0953437CED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EDE9A4E7-53C9-C9E4-E2A2-927D4FD88DC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443698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/>
              <a:t>L’organizzazione territoriale del PLUS</a:t>
            </a:r>
            <a:br>
              <a:rPr lang="it-IT" spc="-250"/>
            </a:br>
            <a:r>
              <a:rPr lang="it-IT" sz="5400">
                <a:solidFill>
                  <a:srgbClr val="231F20"/>
                </a:solidFill>
              </a:rPr>
              <a:t>Una rete di soggetti e servizi per il territorio</a:t>
            </a:r>
            <a:br>
              <a:rPr lang="it-IT" sz="5400">
                <a:solidFill>
                  <a:srgbClr val="231F20"/>
                </a:solidFill>
              </a:rPr>
            </a:br>
            <a:br>
              <a:rPr lang="en-US" sz="5400"/>
            </a:br>
            <a:endParaRPr sz="4850">
              <a:solidFill>
                <a:schemeClr val="tx1"/>
              </a:solidFill>
            </a:endParaRPr>
          </a:p>
        </p:txBody>
      </p:sp>
      <p:graphicFrame>
        <p:nvGraphicFramePr>
          <p:cNvPr id="39" name="Diagramma 38">
            <a:extLst>
              <a:ext uri="{FF2B5EF4-FFF2-40B4-BE49-F238E27FC236}">
                <a16:creationId xmlns:a16="http://schemas.microsoft.com/office/drawing/2014/main" id="{4D98C447-5552-A81A-DE34-EB54F5193E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3436041"/>
              </p:ext>
            </p:extLst>
          </p:nvPr>
        </p:nvGraphicFramePr>
        <p:xfrm>
          <a:off x="8070850" y="3041650"/>
          <a:ext cx="13639800" cy="7702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37">
            <a:extLst>
              <a:ext uri="{FF2B5EF4-FFF2-40B4-BE49-F238E27FC236}">
                <a16:creationId xmlns:a16="http://schemas.microsoft.com/office/drawing/2014/main" id="{0880EBED-1A5B-876C-88C7-4D510A1846AD}"/>
              </a:ext>
            </a:extLst>
          </p:cNvPr>
          <p:cNvSpPr/>
          <p:nvPr/>
        </p:nvSpPr>
        <p:spPr>
          <a:xfrm>
            <a:off x="3420803" y="3308304"/>
            <a:ext cx="6847635" cy="246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i="1">
                <a:solidFill>
                  <a:srgbClr val="B85C00"/>
                </a:solidFill>
              </a:rPr>
              <a:t>“</a:t>
            </a:r>
            <a:r>
              <a:rPr lang="it-IT" sz="3200" i="1">
                <a:solidFill>
                  <a:srgbClr val="B85C00"/>
                </a:solidFill>
              </a:rPr>
              <a:t>Un unico sistema territoriale che connette 23 Comuni, servizi sociosanitari, scuola, lavoro e comunità per garantire risposte integrate e prossimità ai cittadini.</a:t>
            </a:r>
            <a:r>
              <a:rPr lang="en-US" sz="3200" i="1">
                <a:solidFill>
                  <a:srgbClr val="B85C00"/>
                </a:solidFill>
              </a:rPr>
              <a:t> “</a:t>
            </a:r>
            <a:endParaRPr lang="en-US" sz="3200" i="1"/>
          </a:p>
        </p:txBody>
      </p:sp>
      <p:sp>
        <p:nvSpPr>
          <p:cNvPr id="9" name="Text 37">
            <a:extLst>
              <a:ext uri="{FF2B5EF4-FFF2-40B4-BE49-F238E27FC236}">
                <a16:creationId xmlns:a16="http://schemas.microsoft.com/office/drawing/2014/main" id="{BF86C2B4-6A0B-0DE4-08AE-5ECACF293793}"/>
              </a:ext>
            </a:extLst>
          </p:cNvPr>
          <p:cNvSpPr/>
          <p:nvPr/>
        </p:nvSpPr>
        <p:spPr>
          <a:xfrm>
            <a:off x="908050" y="6196658"/>
            <a:ext cx="6553200" cy="246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i="1">
                <a:solidFill>
                  <a:srgbClr val="B85C00"/>
                </a:solidFill>
              </a:rPr>
              <a:t>“</a:t>
            </a:r>
            <a:r>
              <a:rPr lang="it-IT" sz="3200" i="1">
                <a:solidFill>
                  <a:srgbClr val="B85C00"/>
                </a:solidFill>
              </a:rPr>
              <a:t>La capacità del PLUS non risiede nei singoli servizi, ma nella rete di relazioni che integra Comuni, ASL, Terzo Settore, scuola e comunità locale.</a:t>
            </a:r>
            <a:r>
              <a:rPr lang="en-US" sz="3200" i="1">
                <a:solidFill>
                  <a:srgbClr val="B85C00"/>
                </a:solidFill>
              </a:rPr>
              <a:t>“</a:t>
            </a:r>
            <a:endParaRPr lang="en-US" sz="3200" i="1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31AF859-B7CB-2D0B-AD75-12DCEBCAA89F}"/>
              </a:ext>
            </a:extLst>
          </p:cNvPr>
          <p:cNvSpPr txBox="1"/>
          <p:nvPr/>
        </p:nvSpPr>
        <p:spPr>
          <a:xfrm>
            <a:off x="4375150" y="8893293"/>
            <a:ext cx="6172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i="1">
                <a:solidFill>
                  <a:srgbClr val="B85C00"/>
                </a:solidFill>
              </a:rPr>
              <a:t>«La rete è la principale infrastruttura del sistema territoriale.»</a:t>
            </a:r>
          </a:p>
        </p:txBody>
      </p:sp>
    </p:spTree>
    <p:extLst>
      <p:ext uri="{BB962C8B-B14F-4D97-AF65-F5344CB8AC3E}">
        <p14:creationId xmlns:p14="http://schemas.microsoft.com/office/powerpoint/2010/main" val="3859474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CAC88DA-07D1-A28C-6921-000BEB2E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60CEC34C-6848-004A-8428-2BD455F0DC28}"/>
              </a:ext>
            </a:extLst>
          </p:cNvPr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652DAAB-4A3B-AB34-38DA-65853E0AB2D9}"/>
              </a:ext>
            </a:extLst>
          </p:cNvPr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5BDA09C7-1B98-B68A-CBBB-8E13A406CB6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4250" y="5093003"/>
            <a:ext cx="14558562" cy="23237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noProof="0"/>
              <a:t>Il Centro per le Famiglie dentro il sistema PLUS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DE34E17F-AA50-E139-81EA-F1B088151EA4}"/>
              </a:ext>
            </a:extLst>
          </p:cNvPr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lang="it-IT" sz="2450" b="1" spc="-1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lang="it-IT" sz="2450" b="1" spc="-24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lang="it-IT" sz="2450" b="1" spc="-23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14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it-IT" sz="2450" b="1" spc="-23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2450" b="1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lang="it-IT" sz="2200" spc="-7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it-IT" sz="2200" spc="-22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9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it-IT" sz="2200" spc="-21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5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lang="it-IT" sz="2200" spc="-21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2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it-IT" sz="2200" noProof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>
            <a:extLst>
              <a:ext uri="{FF2B5EF4-FFF2-40B4-BE49-F238E27FC236}">
                <a16:creationId xmlns:a16="http://schemas.microsoft.com/office/drawing/2014/main" id="{3EB94B77-A1C4-81C3-D64E-076D7F1CFF1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224704DA-2E84-18B5-A09A-199614E16AAB}"/>
              </a:ext>
            </a:extLst>
          </p:cNvPr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09E0DE75-B516-C291-8FC5-018FA9F3C42B}"/>
              </a:ext>
            </a:extLst>
          </p:cNvPr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lang="it-IT" sz="2450" b="1" spc="-8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it-IT" sz="245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lang="it-IT" sz="245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lang="it-IT" sz="2450" b="1" spc="-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lang="it-IT" sz="2450" b="1" spc="-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5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lang="it-IT" sz="2450" b="1" spc="-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4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2450" b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432FCB5D-269F-363D-A239-486F2AA6F76D}"/>
              </a:ext>
            </a:extLst>
          </p:cNvPr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it-IT" sz="3300" b="1" spc="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1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8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3300" b="1" spc="-3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1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3300" b="1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it-IT" sz="2850" spc="-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lang="it-IT" sz="2850" spc="-3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it-IT" sz="2850" spc="-3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spc="-5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it-IT" sz="2850" spc="-2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spc="-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it-IT" sz="2850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77CEBECF-267F-2114-9AC3-7F3AFCCA1C8F}"/>
              </a:ext>
            </a:extLst>
          </p:cNvPr>
          <p:cNvSpPr/>
          <p:nvPr/>
        </p:nvSpPr>
        <p:spPr>
          <a:xfrm>
            <a:off x="14857012" y="244862"/>
            <a:ext cx="4480560" cy="4389120"/>
          </a:xfrm>
          <a:prstGeom prst="ellipse">
            <a:avLst/>
          </a:prstGeom>
          <a:solidFill>
            <a:srgbClr val="F9A13A">
              <a:alpha val="88000"/>
            </a:srgbClr>
          </a:solidFill>
          <a:ln w="12700">
            <a:solidFill>
              <a:srgbClr val="F9A13A"/>
            </a:solidFill>
            <a:prstDash val="solid"/>
          </a:ln>
        </p:spPr>
        <p:txBody>
          <a:bodyPr/>
          <a:lstStyle/>
          <a:p>
            <a:endParaRPr lang="it-IT" noProof="0"/>
          </a:p>
        </p:txBody>
      </p:sp>
      <p:sp>
        <p:nvSpPr>
          <p:cNvPr id="15" name="Shape 5">
            <a:extLst>
              <a:ext uri="{FF2B5EF4-FFF2-40B4-BE49-F238E27FC236}">
                <a16:creationId xmlns:a16="http://schemas.microsoft.com/office/drawing/2014/main" id="{A8671888-0455-E6E9-F6BC-7653279B4D32}"/>
              </a:ext>
            </a:extLst>
          </p:cNvPr>
          <p:cNvSpPr/>
          <p:nvPr/>
        </p:nvSpPr>
        <p:spPr>
          <a:xfrm>
            <a:off x="15542812" y="793502"/>
            <a:ext cx="2815038" cy="2651760"/>
          </a:xfrm>
          <a:prstGeom prst="ellipse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it-IT" sz="3600" b="1" noProof="0">
                <a:solidFill>
                  <a:schemeClr val="bg1"/>
                </a:solidFill>
              </a:rPr>
              <a:t>23 </a:t>
            </a:r>
            <a:r>
              <a:rPr lang="it-IT" sz="2400" noProof="0">
                <a:solidFill>
                  <a:schemeClr val="bg1"/>
                </a:solidFill>
              </a:rPr>
              <a:t>COMUNI UN SOLO SERVIZIO</a:t>
            </a:r>
            <a:endParaRPr lang="it-IT" sz="2800" noProof="0">
              <a:solidFill>
                <a:schemeClr val="bg1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A67C94E-53C2-6B8D-2799-8AA7B5C5F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755" y="7002498"/>
            <a:ext cx="3991152" cy="152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248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15430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6000" spc="-250"/>
              <a:t>Il Centro per le Famiglie dentro il sistema PLUS</a:t>
            </a:r>
            <a:br>
              <a:rPr lang="it-IT" spc="-250"/>
            </a:br>
            <a:r>
              <a:rPr lang="it-IT" sz="4850">
                <a:solidFill>
                  <a:schemeClr val="tx1"/>
                </a:solidFill>
              </a:rPr>
              <a:t>Un nodo della rete dei servizi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6" name="Connettore 5">
            <a:extLst>
              <a:ext uri="{FF2B5EF4-FFF2-40B4-BE49-F238E27FC236}">
                <a16:creationId xmlns:a16="http://schemas.microsoft.com/office/drawing/2014/main" id="{CF8FDF6C-5DF5-4D80-EB00-5D1DB9D258AD}"/>
              </a:ext>
            </a:extLst>
          </p:cNvPr>
          <p:cNvSpPr/>
          <p:nvPr/>
        </p:nvSpPr>
        <p:spPr>
          <a:xfrm>
            <a:off x="9594850" y="5861050"/>
            <a:ext cx="2971799" cy="2514600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/>
              <a:t>Centro per le Famiglie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2DA7D38-40BD-E861-D5CC-1139F8907E41}"/>
              </a:ext>
            </a:extLst>
          </p:cNvPr>
          <p:cNvSpPr/>
          <p:nvPr/>
        </p:nvSpPr>
        <p:spPr>
          <a:xfrm>
            <a:off x="9594850" y="3427186"/>
            <a:ext cx="3124200" cy="106226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/>
              <a:t>Servizi Sociali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26CE0161-068E-8634-AB86-6C219168A5CF}"/>
              </a:ext>
            </a:extLst>
          </p:cNvPr>
          <p:cNvSpPr/>
          <p:nvPr/>
        </p:nvSpPr>
        <p:spPr>
          <a:xfrm>
            <a:off x="3597280" y="5559022"/>
            <a:ext cx="3124200" cy="106226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/>
              <a:t>Servizi socio educativi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67957E50-F8DA-FBE5-A1AA-24306E39D9BA}"/>
              </a:ext>
            </a:extLst>
          </p:cNvPr>
          <p:cNvSpPr/>
          <p:nvPr/>
        </p:nvSpPr>
        <p:spPr>
          <a:xfrm>
            <a:off x="15843250" y="5480050"/>
            <a:ext cx="3124200" cy="150177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/>
              <a:t>Coordinamento Pedagogico territoriale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13BBAC42-0938-7D60-1B20-8CAA0888A2EE}"/>
              </a:ext>
            </a:extLst>
          </p:cNvPr>
          <p:cNvSpPr/>
          <p:nvPr/>
        </p:nvSpPr>
        <p:spPr>
          <a:xfrm>
            <a:off x="15462250" y="7844518"/>
            <a:ext cx="3124200" cy="106226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/>
              <a:t>Spazio Neutro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D6B235D9-92F1-8909-F6AB-A94703D5C10B}"/>
              </a:ext>
            </a:extLst>
          </p:cNvPr>
          <p:cNvSpPr/>
          <p:nvPr/>
        </p:nvSpPr>
        <p:spPr>
          <a:xfrm>
            <a:off x="13242806" y="9135382"/>
            <a:ext cx="3124200" cy="106226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/>
              <a:t>Servizi Educativi territoriali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7F6E139B-E8AD-CCDB-7F0C-82B12F9EFE96}"/>
              </a:ext>
            </a:extLst>
          </p:cNvPr>
          <p:cNvSpPr/>
          <p:nvPr/>
        </p:nvSpPr>
        <p:spPr>
          <a:xfrm>
            <a:off x="9653967" y="8604250"/>
            <a:ext cx="3124200" cy="106226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/>
              <a:t>Istituti Scolastici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D8F5FA50-7790-0A0A-93AD-F035D6B117A0}"/>
              </a:ext>
            </a:extLst>
          </p:cNvPr>
          <p:cNvSpPr/>
          <p:nvPr/>
        </p:nvSpPr>
        <p:spPr>
          <a:xfrm>
            <a:off x="5505392" y="7364370"/>
            <a:ext cx="3467100" cy="139223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/>
              <a:t>Centri aggregativi sportivi e culturali</a:t>
            </a:r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993ECFF6-1587-1A9F-2EE3-8B1AC92C5A3D}"/>
              </a:ext>
            </a:extLst>
          </p:cNvPr>
          <p:cNvSpPr/>
          <p:nvPr/>
        </p:nvSpPr>
        <p:spPr>
          <a:xfrm>
            <a:off x="5006465" y="3786313"/>
            <a:ext cx="3124200" cy="106226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/>
              <a:t>UONPIA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8A33CCAE-656D-F70C-9403-6AF132B8F1CA}"/>
              </a:ext>
            </a:extLst>
          </p:cNvPr>
          <p:cNvSpPr/>
          <p:nvPr/>
        </p:nvSpPr>
        <p:spPr>
          <a:xfrm>
            <a:off x="12353471" y="5290004"/>
            <a:ext cx="3124200" cy="106226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/>
              <a:t>Comunità</a:t>
            </a:r>
          </a:p>
        </p:txBody>
      </p:sp>
      <p:sp>
        <p:nvSpPr>
          <p:cNvPr id="29" name="Rettangolo con angoli arrotondati 28">
            <a:extLst>
              <a:ext uri="{FF2B5EF4-FFF2-40B4-BE49-F238E27FC236}">
                <a16:creationId xmlns:a16="http://schemas.microsoft.com/office/drawing/2014/main" id="{8D9AF0A9-7876-43C6-5ED6-DC7E6055E4EF}"/>
              </a:ext>
            </a:extLst>
          </p:cNvPr>
          <p:cNvSpPr/>
          <p:nvPr/>
        </p:nvSpPr>
        <p:spPr>
          <a:xfrm>
            <a:off x="7642691" y="4977094"/>
            <a:ext cx="2868358" cy="86858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/>
              <a:t>Famiglia</a:t>
            </a:r>
          </a:p>
        </p:txBody>
      </p:sp>
      <p:sp>
        <p:nvSpPr>
          <p:cNvPr id="31" name="Rettangolo con angoli arrotondati 30">
            <a:extLst>
              <a:ext uri="{FF2B5EF4-FFF2-40B4-BE49-F238E27FC236}">
                <a16:creationId xmlns:a16="http://schemas.microsoft.com/office/drawing/2014/main" id="{8D708B6C-CC4F-9AB9-C93D-F7B283A376B3}"/>
              </a:ext>
            </a:extLst>
          </p:cNvPr>
          <p:cNvSpPr/>
          <p:nvPr/>
        </p:nvSpPr>
        <p:spPr>
          <a:xfrm>
            <a:off x="1065779" y="3336018"/>
            <a:ext cx="3124200" cy="106226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/>
              <a:t>Terzo settore</a:t>
            </a:r>
          </a:p>
        </p:txBody>
      </p:sp>
      <p:sp>
        <p:nvSpPr>
          <p:cNvPr id="33" name="Rettangolo con angoli arrotondati 32">
            <a:extLst>
              <a:ext uri="{FF2B5EF4-FFF2-40B4-BE49-F238E27FC236}">
                <a16:creationId xmlns:a16="http://schemas.microsoft.com/office/drawing/2014/main" id="{EBE6CD11-0FA6-4B70-0217-1F92F0009D5B}"/>
              </a:ext>
            </a:extLst>
          </p:cNvPr>
          <p:cNvSpPr/>
          <p:nvPr/>
        </p:nvSpPr>
        <p:spPr>
          <a:xfrm>
            <a:off x="14183235" y="3753078"/>
            <a:ext cx="3124200" cy="10622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/>
              <a:t>Servizi Ministeriali</a:t>
            </a:r>
          </a:p>
        </p:txBody>
      </p:sp>
      <p:sp>
        <p:nvSpPr>
          <p:cNvPr id="35" name="Rettangolo con angoli arrotondati 34">
            <a:extLst>
              <a:ext uri="{FF2B5EF4-FFF2-40B4-BE49-F238E27FC236}">
                <a16:creationId xmlns:a16="http://schemas.microsoft.com/office/drawing/2014/main" id="{89DB3214-73EA-5E6F-D0AC-93664EC34F20}"/>
              </a:ext>
            </a:extLst>
          </p:cNvPr>
          <p:cNvSpPr/>
          <p:nvPr/>
        </p:nvSpPr>
        <p:spPr>
          <a:xfrm>
            <a:off x="933392" y="7925254"/>
            <a:ext cx="3124200" cy="106226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/>
              <a:t>Segretariato sociale</a:t>
            </a:r>
          </a:p>
        </p:txBody>
      </p:sp>
      <p:sp>
        <p:nvSpPr>
          <p:cNvPr id="37" name="Text 28">
            <a:extLst>
              <a:ext uri="{FF2B5EF4-FFF2-40B4-BE49-F238E27FC236}">
                <a16:creationId xmlns:a16="http://schemas.microsoft.com/office/drawing/2014/main" id="{5727ED44-EE85-0845-E1F5-E5364D6657E4}"/>
              </a:ext>
            </a:extLst>
          </p:cNvPr>
          <p:cNvSpPr/>
          <p:nvPr/>
        </p:nvSpPr>
        <p:spPr>
          <a:xfrm>
            <a:off x="603250" y="10356850"/>
            <a:ext cx="18821400" cy="707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it-IT" sz="2800" b="1">
                <a:solidFill>
                  <a:srgbClr val="B85C00"/>
                </a:solidFill>
              </a:rPr>
              <a:t>Il Centro per le Famiglie non è una sede, ma una funzione di raccordo tra famiglie, comunità e servizi.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970302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B14F10F-AA2F-73AC-649F-AEF41A74E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4260136-2837-29FF-F988-ACA49AED2DB5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299B9329-E57A-6176-7954-76659D26101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38322" y="465439"/>
            <a:ext cx="19483372" cy="443698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6600" spc="-250"/>
              <a:t>Il Centro per le Famiglie dentro il sistema PLUS</a:t>
            </a:r>
            <a:br>
              <a:rPr lang="it-IT" spc="-250"/>
            </a:br>
            <a:r>
              <a:rPr lang="it-IT" sz="4800">
                <a:solidFill>
                  <a:srgbClr val="231F20"/>
                </a:solidFill>
              </a:rPr>
              <a:t>L’organizzazione territoriale</a:t>
            </a:r>
            <a:br>
              <a:rPr lang="it-IT" sz="5400">
                <a:solidFill>
                  <a:srgbClr val="231F20"/>
                </a:solidFill>
              </a:rPr>
            </a:br>
            <a:br>
              <a:rPr lang="en-US" sz="5400"/>
            </a:br>
            <a:endParaRPr sz="4850">
              <a:solidFill>
                <a:schemeClr val="tx1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DCCE5A8-5BAE-2A04-6165-C30D07D8856A}"/>
              </a:ext>
            </a:extLst>
          </p:cNvPr>
          <p:cNvSpPr txBox="1"/>
          <p:nvPr/>
        </p:nvSpPr>
        <p:spPr>
          <a:xfrm>
            <a:off x="620727" y="3257550"/>
            <a:ext cx="592279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it-IT" sz="3200" b="0" i="0">
                <a:effectLst/>
                <a:latin typeface="Segoe UI" panose="020B0502040204020203" pitchFamily="34" charset="0"/>
              </a:rPr>
              <a:t>🟦 Sistema di gestione</a:t>
            </a:r>
          </a:p>
          <a:p>
            <a:pPr fontAlgn="t">
              <a:lnSpc>
                <a:spcPct val="100000"/>
              </a:lnSpc>
              <a:buNone/>
            </a:pPr>
            <a:r>
              <a:rPr lang="it-IT" sz="3200" b="0" i="0">
                <a:effectLst/>
                <a:latin typeface="Segoe UI" panose="020B0502040204020203" pitchFamily="34" charset="0"/>
              </a:rPr>
              <a:t>🟩 Disabilità e invecchiamento</a:t>
            </a:r>
          </a:p>
          <a:p>
            <a:pPr fontAlgn="t">
              <a:lnSpc>
                <a:spcPct val="100000"/>
              </a:lnSpc>
              <a:buNone/>
            </a:pPr>
            <a:r>
              <a:rPr lang="it-IT" sz="3200" b="0" i="0">
                <a:effectLst/>
                <a:latin typeface="Segoe UI" panose="020B0502040204020203" pitchFamily="34" charset="0"/>
              </a:rPr>
              <a:t>🟥 Minori, Famiglie e Giovani</a:t>
            </a:r>
          </a:p>
          <a:p>
            <a:pPr fontAlgn="t">
              <a:lnSpc>
                <a:spcPct val="100000"/>
              </a:lnSpc>
              <a:buNone/>
            </a:pPr>
            <a:r>
              <a:rPr lang="it-IT" sz="3200" b="0" i="0">
                <a:effectLst/>
                <a:latin typeface="Segoe UI" panose="020B0502040204020203" pitchFamily="34" charset="0"/>
              </a:rPr>
              <a:t>🟨 Contrasto alla povertà</a:t>
            </a:r>
          </a:p>
        </p:txBody>
      </p:sp>
      <p:graphicFrame>
        <p:nvGraphicFramePr>
          <p:cNvPr id="7" name="Diagramma 6">
            <a:extLst>
              <a:ext uri="{FF2B5EF4-FFF2-40B4-BE49-F238E27FC236}">
                <a16:creationId xmlns:a16="http://schemas.microsoft.com/office/drawing/2014/main" id="{9743CAC9-1094-E50E-C87A-145C673E92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8654697"/>
              </p:ext>
            </p:extLst>
          </p:nvPr>
        </p:nvGraphicFramePr>
        <p:xfrm>
          <a:off x="4490041" y="1121359"/>
          <a:ext cx="14325009" cy="8778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3E8FD652-3A91-80CB-7157-DB1E0C62E4CB}"/>
              </a:ext>
            </a:extLst>
          </p:cNvPr>
          <p:cNvSpPr/>
          <p:nvPr/>
        </p:nvSpPr>
        <p:spPr>
          <a:xfrm>
            <a:off x="5480050" y="7410980"/>
            <a:ext cx="353683" cy="215660"/>
          </a:xfrm>
          <a:prstGeom prst="round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8A3FF4A1-C82A-854C-232C-FAA22E3650EF}"/>
              </a:ext>
            </a:extLst>
          </p:cNvPr>
          <p:cNvSpPr/>
          <p:nvPr/>
        </p:nvSpPr>
        <p:spPr>
          <a:xfrm>
            <a:off x="5833733" y="7415892"/>
            <a:ext cx="353683" cy="215660"/>
          </a:xfrm>
          <a:prstGeom prst="round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9346B3E1-6D40-797D-A19D-E6CB5D843D08}"/>
              </a:ext>
            </a:extLst>
          </p:cNvPr>
          <p:cNvSpPr/>
          <p:nvPr/>
        </p:nvSpPr>
        <p:spPr>
          <a:xfrm>
            <a:off x="6187416" y="7420804"/>
            <a:ext cx="353683" cy="215660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87EFD59D-F97F-546C-99D2-86AF5D6DE772}"/>
              </a:ext>
            </a:extLst>
          </p:cNvPr>
          <p:cNvSpPr/>
          <p:nvPr/>
        </p:nvSpPr>
        <p:spPr>
          <a:xfrm>
            <a:off x="9295801" y="7415892"/>
            <a:ext cx="353683" cy="215660"/>
          </a:xfrm>
          <a:prstGeom prst="round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B0C6D527-1972-1DA9-73E3-3FFD7A5EC20E}"/>
              </a:ext>
            </a:extLst>
          </p:cNvPr>
          <p:cNvSpPr/>
          <p:nvPr/>
        </p:nvSpPr>
        <p:spPr>
          <a:xfrm>
            <a:off x="9649484" y="7420804"/>
            <a:ext cx="353683" cy="215660"/>
          </a:xfrm>
          <a:prstGeom prst="round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42DBBF5E-9FD7-FACF-023D-68A83B15DB31}"/>
              </a:ext>
            </a:extLst>
          </p:cNvPr>
          <p:cNvSpPr/>
          <p:nvPr/>
        </p:nvSpPr>
        <p:spPr>
          <a:xfrm>
            <a:off x="10003167" y="7425716"/>
            <a:ext cx="353683" cy="215660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DDF2C3E6-2AAB-F419-EC1E-07C4A0053C83}"/>
              </a:ext>
            </a:extLst>
          </p:cNvPr>
          <p:cNvSpPr/>
          <p:nvPr/>
        </p:nvSpPr>
        <p:spPr>
          <a:xfrm>
            <a:off x="12953401" y="7419897"/>
            <a:ext cx="353683" cy="215660"/>
          </a:xfrm>
          <a:prstGeom prst="round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4C700700-353D-E8E2-3702-D0CCF37BB6AD}"/>
              </a:ext>
            </a:extLst>
          </p:cNvPr>
          <p:cNvSpPr/>
          <p:nvPr/>
        </p:nvSpPr>
        <p:spPr>
          <a:xfrm>
            <a:off x="13307084" y="7424809"/>
            <a:ext cx="353683" cy="215660"/>
          </a:xfrm>
          <a:prstGeom prst="round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Rettangolo con angoli arrotondati 44">
            <a:extLst>
              <a:ext uri="{FF2B5EF4-FFF2-40B4-BE49-F238E27FC236}">
                <a16:creationId xmlns:a16="http://schemas.microsoft.com/office/drawing/2014/main" id="{7A44E05C-6A1B-8F2E-D95E-D2188936F1FC}"/>
              </a:ext>
            </a:extLst>
          </p:cNvPr>
          <p:cNvSpPr/>
          <p:nvPr/>
        </p:nvSpPr>
        <p:spPr>
          <a:xfrm>
            <a:off x="13660767" y="7429721"/>
            <a:ext cx="353683" cy="215660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Rettangolo con angoli arrotondati 46">
            <a:extLst>
              <a:ext uri="{FF2B5EF4-FFF2-40B4-BE49-F238E27FC236}">
                <a16:creationId xmlns:a16="http://schemas.microsoft.com/office/drawing/2014/main" id="{9568A0D0-2652-F56F-EE25-92954AEA8CB5}"/>
              </a:ext>
            </a:extLst>
          </p:cNvPr>
          <p:cNvSpPr/>
          <p:nvPr/>
        </p:nvSpPr>
        <p:spPr>
          <a:xfrm>
            <a:off x="16687201" y="7424809"/>
            <a:ext cx="353683" cy="215660"/>
          </a:xfrm>
          <a:prstGeom prst="round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2" name="Rettangolo con angoli arrotondati 51">
            <a:extLst>
              <a:ext uri="{FF2B5EF4-FFF2-40B4-BE49-F238E27FC236}">
                <a16:creationId xmlns:a16="http://schemas.microsoft.com/office/drawing/2014/main" id="{D026DE39-9E6D-F0A3-B7CD-C2690C85D4CA}"/>
              </a:ext>
            </a:extLst>
          </p:cNvPr>
          <p:cNvSpPr/>
          <p:nvPr/>
        </p:nvSpPr>
        <p:spPr>
          <a:xfrm>
            <a:off x="17040884" y="7429721"/>
            <a:ext cx="353683" cy="215660"/>
          </a:xfrm>
          <a:prstGeom prst="round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6" name="Rettangolo con angoli arrotondati 55">
            <a:extLst>
              <a:ext uri="{FF2B5EF4-FFF2-40B4-BE49-F238E27FC236}">
                <a16:creationId xmlns:a16="http://schemas.microsoft.com/office/drawing/2014/main" id="{BE2A3CF6-1C14-E985-4FF5-58647242FDD3}"/>
              </a:ext>
            </a:extLst>
          </p:cNvPr>
          <p:cNvSpPr/>
          <p:nvPr/>
        </p:nvSpPr>
        <p:spPr>
          <a:xfrm>
            <a:off x="17394567" y="7434633"/>
            <a:ext cx="353683" cy="215660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D69FABF5-6ABE-D77B-8B6A-D1338B60F311}"/>
              </a:ext>
            </a:extLst>
          </p:cNvPr>
          <p:cNvSpPr txBox="1"/>
          <p:nvPr/>
        </p:nvSpPr>
        <p:spPr>
          <a:xfrm>
            <a:off x="8147050" y="8300291"/>
            <a:ext cx="3115921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2400" b="1">
                <a:solidFill>
                  <a:sysClr val="windowText" lastClr="000000"/>
                </a:solidFill>
              </a:rPr>
              <a:t>Centro per le Famiglie </a:t>
            </a:r>
            <a:r>
              <a:rPr lang="it-IT" sz="2400">
                <a:solidFill>
                  <a:sysClr val="windowText" lastClr="000000"/>
                </a:solidFill>
              </a:rPr>
              <a:t>HUB Ittiri e Bonorva</a:t>
            </a:r>
          </a:p>
        </p:txBody>
      </p:sp>
      <p:sp>
        <p:nvSpPr>
          <p:cNvPr id="66" name="CasellaDiTesto 65">
            <a:extLst>
              <a:ext uri="{FF2B5EF4-FFF2-40B4-BE49-F238E27FC236}">
                <a16:creationId xmlns:a16="http://schemas.microsoft.com/office/drawing/2014/main" id="{BCCA2EF8-422A-15A6-2324-E1625FD1AADF}"/>
              </a:ext>
            </a:extLst>
          </p:cNvPr>
          <p:cNvSpPr txBox="1"/>
          <p:nvPr/>
        </p:nvSpPr>
        <p:spPr>
          <a:xfrm>
            <a:off x="12144579" y="8300291"/>
            <a:ext cx="3115921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kern="0"/>
            </a:defPPr>
            <a:lvl1pPr algn="ctr">
              <a:defRPr sz="2400" b="1">
                <a:solidFill>
                  <a:sysClr val="windowText" lastClr="000000"/>
                </a:solidFill>
              </a:defRPr>
            </a:lvl1pPr>
          </a:lstStyle>
          <a:p>
            <a:r>
              <a:rPr lang="it-IT"/>
              <a:t>Spazio neutro </a:t>
            </a:r>
          </a:p>
          <a:p>
            <a:r>
              <a:rPr lang="it-IT" b="0"/>
              <a:t>HUB Ittiri e Bonorva</a:t>
            </a:r>
          </a:p>
        </p:txBody>
      </p:sp>
      <p:sp>
        <p:nvSpPr>
          <p:cNvPr id="70" name="Rettangolo con angoli arrotondati 69">
            <a:extLst>
              <a:ext uri="{FF2B5EF4-FFF2-40B4-BE49-F238E27FC236}">
                <a16:creationId xmlns:a16="http://schemas.microsoft.com/office/drawing/2014/main" id="{224C6AB8-6477-3B89-1916-16279D1E0B62}"/>
              </a:ext>
            </a:extLst>
          </p:cNvPr>
          <p:cNvSpPr/>
          <p:nvPr/>
        </p:nvSpPr>
        <p:spPr>
          <a:xfrm>
            <a:off x="9377734" y="8147050"/>
            <a:ext cx="353683" cy="215660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4" name="Rettangolo con angoli arrotondati 73">
            <a:extLst>
              <a:ext uri="{FF2B5EF4-FFF2-40B4-BE49-F238E27FC236}">
                <a16:creationId xmlns:a16="http://schemas.microsoft.com/office/drawing/2014/main" id="{3C1AEAE7-0760-0BA7-D333-45E17C661BD9}"/>
              </a:ext>
            </a:extLst>
          </p:cNvPr>
          <p:cNvSpPr/>
          <p:nvPr/>
        </p:nvSpPr>
        <p:spPr>
          <a:xfrm>
            <a:off x="13465697" y="8147050"/>
            <a:ext cx="353683" cy="215660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31CA412-DED7-1247-E1D6-F672F991916D}"/>
              </a:ext>
            </a:extLst>
          </p:cNvPr>
          <p:cNvSpPr txBox="1"/>
          <p:nvPr/>
        </p:nvSpPr>
        <p:spPr>
          <a:xfrm>
            <a:off x="9243434" y="5283535"/>
            <a:ext cx="8086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0" i="0">
                <a:effectLst/>
                <a:latin typeface="Segoe UI" panose="020B0502040204020203" pitchFamily="34" charset="0"/>
              </a:rPr>
              <a:t>🟦</a:t>
            </a:r>
            <a:endParaRPr lang="it-IT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A9AEF4B8-725D-6AF7-8DCC-9D462062C59D}"/>
              </a:ext>
            </a:extLst>
          </p:cNvPr>
          <p:cNvSpPr/>
          <p:nvPr/>
        </p:nvSpPr>
        <p:spPr>
          <a:xfrm>
            <a:off x="13692517" y="1878260"/>
            <a:ext cx="2834640" cy="1600200"/>
          </a:xfrm>
          <a:prstGeom prst="foldedCorner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5BAD2D5E-1C45-DB48-7D39-240CDB8174D8}"/>
              </a:ext>
            </a:extLst>
          </p:cNvPr>
          <p:cNvSpPr/>
          <p:nvPr/>
        </p:nvSpPr>
        <p:spPr>
          <a:xfrm>
            <a:off x="14149717" y="21525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700" b="1">
                <a:solidFill>
                  <a:srgbClr val="B85C00"/>
                </a:solidFill>
              </a:rPr>
              <a:t>2 HUB</a:t>
            </a:r>
            <a:endParaRPr lang="en-US" sz="2700"/>
          </a:p>
        </p:txBody>
      </p:sp>
      <p:sp>
        <p:nvSpPr>
          <p:cNvPr id="18" name="Text 10">
            <a:extLst>
              <a:ext uri="{FF2B5EF4-FFF2-40B4-BE49-F238E27FC236}">
                <a16:creationId xmlns:a16="http://schemas.microsoft.com/office/drawing/2014/main" id="{EC624FCA-E058-ED2B-153A-8B33FDC65564}"/>
              </a:ext>
            </a:extLst>
          </p:cNvPr>
          <p:cNvSpPr/>
          <p:nvPr/>
        </p:nvSpPr>
        <p:spPr>
          <a:xfrm>
            <a:off x="14195437" y="2637212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231F20"/>
                </a:solidFill>
              </a:rPr>
              <a:t>Ittiri</a:t>
            </a:r>
            <a:endParaRPr lang="en-US" sz="1800"/>
          </a:p>
          <a:p>
            <a:pPr marL="0" indent="0" algn="ctr">
              <a:buNone/>
            </a:pPr>
            <a:r>
              <a:rPr lang="en-US" sz="1800" b="1">
                <a:solidFill>
                  <a:srgbClr val="231F20"/>
                </a:solidFill>
              </a:rPr>
              <a:t>Bonorva</a:t>
            </a:r>
            <a:endParaRPr lang="en-US" sz="1800"/>
          </a:p>
        </p:txBody>
      </p:sp>
      <p:sp>
        <p:nvSpPr>
          <p:cNvPr id="22" name="Shape 11">
            <a:extLst>
              <a:ext uri="{FF2B5EF4-FFF2-40B4-BE49-F238E27FC236}">
                <a16:creationId xmlns:a16="http://schemas.microsoft.com/office/drawing/2014/main" id="{7BA77CC7-59C7-1E65-B941-2F2CB1BA9946}"/>
              </a:ext>
            </a:extLst>
          </p:cNvPr>
          <p:cNvSpPr/>
          <p:nvPr/>
        </p:nvSpPr>
        <p:spPr>
          <a:xfrm>
            <a:off x="16773541" y="1878260"/>
            <a:ext cx="2834640" cy="1600200"/>
          </a:xfrm>
          <a:prstGeom prst="foldedCorner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7CB66B87-0E91-E6EE-EDD9-F70B6760EF63}"/>
              </a:ext>
            </a:extLst>
          </p:cNvPr>
          <p:cNvSpPr/>
          <p:nvPr/>
        </p:nvSpPr>
        <p:spPr>
          <a:xfrm>
            <a:off x="17139301" y="2152580"/>
            <a:ext cx="2103120" cy="365760"/>
          </a:xfrm>
          <a:prstGeom prst="foldedCorner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algn="ctr">
              <a:lnSpc>
                <a:spcPct val="110000"/>
              </a:lnSpc>
            </a:pPr>
            <a:r>
              <a:rPr lang="en-US" sz="2500" b="1">
                <a:solidFill>
                  <a:srgbClr val="B85C00"/>
                </a:solidFill>
              </a:rPr>
              <a:t>4 SPOKE</a:t>
            </a:r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6375EB4C-44ED-B206-514C-7970D286ABF5}"/>
              </a:ext>
            </a:extLst>
          </p:cNvPr>
          <p:cNvSpPr/>
          <p:nvPr/>
        </p:nvSpPr>
        <p:spPr>
          <a:xfrm>
            <a:off x="17185021" y="2637212"/>
            <a:ext cx="2011680" cy="566928"/>
          </a:xfrm>
          <a:prstGeom prst="foldedCorner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231F20"/>
                </a:solidFill>
              </a:rPr>
              <a:t>attraverso i Centri</a:t>
            </a:r>
            <a:endParaRPr lang="en-US" sz="1500"/>
          </a:p>
          <a:p>
            <a:pPr marL="0" indent="0" algn="ctr">
              <a:buNone/>
            </a:pPr>
            <a:r>
              <a:rPr lang="en-US" sz="1500" b="1">
                <a:solidFill>
                  <a:srgbClr val="231F20"/>
                </a:solidFill>
              </a:rPr>
              <a:t>Servizi Territoriali</a:t>
            </a:r>
            <a:endParaRPr lang="en-US" sz="1500"/>
          </a:p>
        </p:txBody>
      </p:sp>
      <p:sp>
        <p:nvSpPr>
          <p:cNvPr id="30" name="Text 26">
            <a:extLst>
              <a:ext uri="{FF2B5EF4-FFF2-40B4-BE49-F238E27FC236}">
                <a16:creationId xmlns:a16="http://schemas.microsoft.com/office/drawing/2014/main" id="{99305E92-2730-C894-AAA0-E2C53F2EA009}"/>
              </a:ext>
            </a:extLst>
          </p:cNvPr>
          <p:cNvSpPr/>
          <p:nvPr/>
        </p:nvSpPr>
        <p:spPr>
          <a:xfrm>
            <a:off x="755650" y="10167767"/>
            <a:ext cx="18669000" cy="6269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>
                <a:solidFill>
                  <a:srgbClr val="B85C00"/>
                </a:solidFill>
              </a:rPr>
              <a:t>23 Comuni, un unico servizio. </a:t>
            </a:r>
          </a:p>
          <a:p>
            <a:pPr marL="0" indent="0" algn="ctr">
              <a:buNone/>
            </a:pPr>
            <a:r>
              <a:rPr lang="en-US" sz="3600" b="1" err="1">
                <a:solidFill>
                  <a:srgbClr val="B85C00"/>
                </a:solidFill>
              </a:rPr>
              <a:t>Gli</a:t>
            </a:r>
            <a:r>
              <a:rPr lang="en-US" sz="3600" b="1">
                <a:solidFill>
                  <a:srgbClr val="B85C00"/>
                </a:solidFill>
              </a:rPr>
              <a:t> HUB concentrano competenze, gli SPOKE garantiscono prossimità.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935438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06371A5-D24A-B38E-CD5B-73B21D3A0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DAFAD88-726C-F47A-B54A-58B1C242591E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8A6206A2-75CD-4731-1B19-16841561F8A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38322" y="465439"/>
            <a:ext cx="19483372" cy="443698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6600" spc="-250"/>
              <a:t>Il Centro per le Famiglie dentro il sistema PLUS</a:t>
            </a:r>
            <a:br>
              <a:rPr lang="it-IT" spc="-250"/>
            </a:br>
            <a:r>
              <a:rPr lang="it-IT" sz="4800">
                <a:solidFill>
                  <a:srgbClr val="231F20"/>
                </a:solidFill>
              </a:rPr>
              <a:t>L’organizzazione territoriale</a:t>
            </a:r>
            <a:br>
              <a:rPr lang="it-IT" sz="5400">
                <a:solidFill>
                  <a:srgbClr val="231F20"/>
                </a:solidFill>
              </a:rPr>
            </a:br>
            <a:br>
              <a:rPr lang="en-US" sz="5400"/>
            </a:br>
            <a:endParaRPr sz="4850">
              <a:solidFill>
                <a:schemeClr val="tx1"/>
              </a:solidFill>
            </a:endParaRP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78F2057F-B4CB-15C9-807D-FB837B971419}"/>
              </a:ext>
            </a:extLst>
          </p:cNvPr>
          <p:cNvSpPr/>
          <p:nvPr/>
        </p:nvSpPr>
        <p:spPr>
          <a:xfrm>
            <a:off x="13692517" y="1878260"/>
            <a:ext cx="2834640" cy="1600200"/>
          </a:xfrm>
          <a:prstGeom prst="foldedCorner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F0C620CE-584D-725B-0F60-D51A5E4F54C4}"/>
              </a:ext>
            </a:extLst>
          </p:cNvPr>
          <p:cNvSpPr/>
          <p:nvPr/>
        </p:nvSpPr>
        <p:spPr>
          <a:xfrm>
            <a:off x="14149717" y="215258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700" b="1">
                <a:solidFill>
                  <a:srgbClr val="B85C00"/>
                </a:solidFill>
              </a:rPr>
              <a:t>2 HUB</a:t>
            </a:r>
            <a:endParaRPr lang="en-US" sz="2700"/>
          </a:p>
        </p:txBody>
      </p:sp>
      <p:sp>
        <p:nvSpPr>
          <p:cNvPr id="18" name="Text 10">
            <a:extLst>
              <a:ext uri="{FF2B5EF4-FFF2-40B4-BE49-F238E27FC236}">
                <a16:creationId xmlns:a16="http://schemas.microsoft.com/office/drawing/2014/main" id="{25A1E898-9F05-AF39-5B22-CD8DE1E2C962}"/>
              </a:ext>
            </a:extLst>
          </p:cNvPr>
          <p:cNvSpPr/>
          <p:nvPr/>
        </p:nvSpPr>
        <p:spPr>
          <a:xfrm>
            <a:off x="14195437" y="2637212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231F20"/>
                </a:solidFill>
              </a:rPr>
              <a:t>Ittiri</a:t>
            </a:r>
            <a:endParaRPr lang="en-US" sz="1800"/>
          </a:p>
          <a:p>
            <a:pPr marL="0" indent="0" algn="ctr">
              <a:buNone/>
            </a:pPr>
            <a:r>
              <a:rPr lang="en-US" sz="1800" b="1">
                <a:solidFill>
                  <a:srgbClr val="231F20"/>
                </a:solidFill>
              </a:rPr>
              <a:t>Bonorva</a:t>
            </a:r>
            <a:endParaRPr lang="en-US" sz="1800"/>
          </a:p>
        </p:txBody>
      </p:sp>
      <p:sp>
        <p:nvSpPr>
          <p:cNvPr id="22" name="Shape 11">
            <a:extLst>
              <a:ext uri="{FF2B5EF4-FFF2-40B4-BE49-F238E27FC236}">
                <a16:creationId xmlns:a16="http://schemas.microsoft.com/office/drawing/2014/main" id="{94AB6957-CC1C-4755-6858-E67778B944A6}"/>
              </a:ext>
            </a:extLst>
          </p:cNvPr>
          <p:cNvSpPr/>
          <p:nvPr/>
        </p:nvSpPr>
        <p:spPr>
          <a:xfrm>
            <a:off x="16773541" y="1878260"/>
            <a:ext cx="2834640" cy="1600200"/>
          </a:xfrm>
          <a:prstGeom prst="foldedCorner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5A69F79B-6050-82C9-A187-99A3243A3ADB}"/>
              </a:ext>
            </a:extLst>
          </p:cNvPr>
          <p:cNvSpPr/>
          <p:nvPr/>
        </p:nvSpPr>
        <p:spPr>
          <a:xfrm>
            <a:off x="17139301" y="2152580"/>
            <a:ext cx="2103120" cy="365760"/>
          </a:xfrm>
          <a:prstGeom prst="foldedCorner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algn="ctr">
              <a:lnSpc>
                <a:spcPct val="110000"/>
              </a:lnSpc>
            </a:pPr>
            <a:r>
              <a:rPr lang="en-US" sz="2500" b="1">
                <a:solidFill>
                  <a:srgbClr val="B85C00"/>
                </a:solidFill>
              </a:rPr>
              <a:t>4 SPOKE</a:t>
            </a:r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0C67A5BC-89E4-3D85-F1D7-C97820FD1DB1}"/>
              </a:ext>
            </a:extLst>
          </p:cNvPr>
          <p:cNvSpPr/>
          <p:nvPr/>
        </p:nvSpPr>
        <p:spPr>
          <a:xfrm>
            <a:off x="17185021" y="2637212"/>
            <a:ext cx="2011680" cy="566928"/>
          </a:xfrm>
          <a:prstGeom prst="foldedCorner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231F20"/>
                </a:solidFill>
              </a:rPr>
              <a:t>attraverso i Centri</a:t>
            </a:r>
            <a:endParaRPr lang="en-US" sz="1500"/>
          </a:p>
          <a:p>
            <a:pPr marL="0" indent="0" algn="ctr">
              <a:buNone/>
            </a:pPr>
            <a:r>
              <a:rPr lang="en-US" sz="1500" b="1">
                <a:solidFill>
                  <a:srgbClr val="231F20"/>
                </a:solidFill>
              </a:rPr>
              <a:t>Servizi Territoriali</a:t>
            </a:r>
            <a:endParaRPr lang="en-US" sz="1500"/>
          </a:p>
        </p:txBody>
      </p:sp>
      <p:sp>
        <p:nvSpPr>
          <p:cNvPr id="5" name="Shape 8">
            <a:extLst>
              <a:ext uri="{FF2B5EF4-FFF2-40B4-BE49-F238E27FC236}">
                <a16:creationId xmlns:a16="http://schemas.microsoft.com/office/drawing/2014/main" id="{D7676122-D80A-2AFF-7180-15331E23365C}"/>
              </a:ext>
            </a:extLst>
          </p:cNvPr>
          <p:cNvSpPr/>
          <p:nvPr/>
        </p:nvSpPr>
        <p:spPr>
          <a:xfrm>
            <a:off x="970902" y="3859424"/>
            <a:ext cx="8014347" cy="6743700"/>
          </a:xfrm>
          <a:prstGeom prst="roundRect">
            <a:avLst/>
          </a:prstGeom>
          <a:solidFill>
            <a:srgbClr val="FFF5E8"/>
          </a:solidFill>
          <a:ln w="12700">
            <a:solidFill>
              <a:srgbClr val="F3D2A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229FFB29-0E20-234B-409E-2A6BA84FEB3C}"/>
              </a:ext>
            </a:extLst>
          </p:cNvPr>
          <p:cNvSpPr/>
          <p:nvPr/>
        </p:nvSpPr>
        <p:spPr>
          <a:xfrm>
            <a:off x="1290942" y="4152032"/>
            <a:ext cx="1687231" cy="496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B85C00"/>
                </a:solidFill>
              </a:rPr>
              <a:t>OGGI</a:t>
            </a:r>
            <a:endParaRPr lang="en-US" sz="3200"/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EEDDB6C8-B48C-E733-3F2C-679404CACD9C}"/>
              </a:ext>
            </a:extLst>
          </p:cNvPr>
          <p:cNvSpPr/>
          <p:nvPr/>
        </p:nvSpPr>
        <p:spPr>
          <a:xfrm>
            <a:off x="1290943" y="4819543"/>
            <a:ext cx="6889526" cy="11357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just">
              <a:buNone/>
            </a:pPr>
            <a:r>
              <a:rPr lang="en-US" sz="3200" b="1">
                <a:solidFill>
                  <a:srgbClr val="231F20"/>
                </a:solidFill>
              </a:rPr>
              <a:t>Servizio attivato attraverso sedi e risorse disponibili.</a:t>
            </a:r>
            <a:endParaRPr lang="en-US" sz="3200"/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D8A7CC21-AB91-1C10-9547-D39395E3DC00}"/>
              </a:ext>
            </a:extLst>
          </p:cNvPr>
          <p:cNvSpPr/>
          <p:nvPr/>
        </p:nvSpPr>
        <p:spPr>
          <a:xfrm>
            <a:off x="1431545" y="6679223"/>
            <a:ext cx="6608321" cy="2129589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457200" indent="-457200">
              <a:buSzPct val="100000"/>
              <a:buFont typeface="Wingdings" panose="05000000000000000000" pitchFamily="2" charset="2"/>
              <a:buChar char="q"/>
            </a:pPr>
            <a:r>
              <a:rPr lang="en-US" sz="3200">
                <a:solidFill>
                  <a:srgbClr val="231F20"/>
                </a:solidFill>
              </a:rPr>
              <a:t>sedi operative</a:t>
            </a:r>
            <a:endParaRPr lang="en-US" sz="3200"/>
          </a:p>
          <a:p>
            <a:pPr marL="457200" indent="-457200">
              <a:buSzPct val="100000"/>
              <a:buFont typeface="Wingdings" panose="05000000000000000000" pitchFamily="2" charset="2"/>
              <a:buChar char="q"/>
            </a:pPr>
            <a:r>
              <a:rPr lang="en-US" sz="3200">
                <a:solidFill>
                  <a:srgbClr val="231F20"/>
                </a:solidFill>
              </a:rPr>
              <a:t>spazi per colloqui</a:t>
            </a:r>
            <a:endParaRPr lang="en-US" sz="3200"/>
          </a:p>
          <a:p>
            <a:pPr marL="457200" indent="-457200">
              <a:buSzPct val="100000"/>
              <a:buFont typeface="Wingdings" panose="05000000000000000000" pitchFamily="2" charset="2"/>
              <a:buChar char="q"/>
            </a:pPr>
            <a:r>
              <a:rPr lang="en-US" sz="3200">
                <a:solidFill>
                  <a:srgbClr val="231F20"/>
                </a:solidFill>
              </a:rPr>
              <a:t>risorse territoriali esistenti</a:t>
            </a:r>
            <a:endParaRPr lang="en-US" sz="3200"/>
          </a:p>
        </p:txBody>
      </p:sp>
      <p:sp>
        <p:nvSpPr>
          <p:cNvPr id="31" name="Shape 8">
            <a:extLst>
              <a:ext uri="{FF2B5EF4-FFF2-40B4-BE49-F238E27FC236}">
                <a16:creationId xmlns:a16="http://schemas.microsoft.com/office/drawing/2014/main" id="{9C7BBC97-7EF0-C6AD-56C0-048671DC5C91}"/>
              </a:ext>
            </a:extLst>
          </p:cNvPr>
          <p:cNvSpPr/>
          <p:nvPr/>
        </p:nvSpPr>
        <p:spPr>
          <a:xfrm>
            <a:off x="10446298" y="3859424"/>
            <a:ext cx="8014347" cy="67437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rgbClr val="F3D2A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Text 9">
            <a:extLst>
              <a:ext uri="{FF2B5EF4-FFF2-40B4-BE49-F238E27FC236}">
                <a16:creationId xmlns:a16="http://schemas.microsoft.com/office/drawing/2014/main" id="{474F0796-96D0-ED43-EDEC-CC929677443C}"/>
              </a:ext>
            </a:extLst>
          </p:cNvPr>
          <p:cNvSpPr/>
          <p:nvPr/>
        </p:nvSpPr>
        <p:spPr>
          <a:xfrm>
            <a:off x="10766338" y="4152032"/>
            <a:ext cx="2333712" cy="496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B85C00"/>
                </a:solidFill>
              </a:rPr>
              <a:t> A BREVE</a:t>
            </a:r>
            <a:endParaRPr lang="en-US" sz="3200"/>
          </a:p>
        </p:txBody>
      </p:sp>
      <p:sp>
        <p:nvSpPr>
          <p:cNvPr id="35" name="Text 10">
            <a:extLst>
              <a:ext uri="{FF2B5EF4-FFF2-40B4-BE49-F238E27FC236}">
                <a16:creationId xmlns:a16="http://schemas.microsoft.com/office/drawing/2014/main" id="{A9A7AFEB-4A2F-9488-33B0-619D3AAA0038}"/>
              </a:ext>
            </a:extLst>
          </p:cNvPr>
          <p:cNvSpPr/>
          <p:nvPr/>
        </p:nvSpPr>
        <p:spPr>
          <a:xfrm>
            <a:off x="10766339" y="4819543"/>
            <a:ext cx="6889526" cy="11357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just">
              <a:buNone/>
            </a:pPr>
            <a:r>
              <a:rPr lang="it-IT" sz="3200" b="1">
                <a:solidFill>
                  <a:srgbClr val="231F20"/>
                </a:solidFill>
              </a:rPr>
              <a:t>Potenziamento delle sedi HUB e SPOKE con il PR FESR Sardegna 2021-2027 e FNPF</a:t>
            </a:r>
          </a:p>
        </p:txBody>
      </p:sp>
      <p:sp>
        <p:nvSpPr>
          <p:cNvPr id="37" name="Text 11">
            <a:extLst>
              <a:ext uri="{FF2B5EF4-FFF2-40B4-BE49-F238E27FC236}">
                <a16:creationId xmlns:a16="http://schemas.microsoft.com/office/drawing/2014/main" id="{872F0B5A-D884-964F-8F51-D5992C8AA37C}"/>
              </a:ext>
            </a:extLst>
          </p:cNvPr>
          <p:cNvSpPr/>
          <p:nvPr/>
        </p:nvSpPr>
        <p:spPr>
          <a:xfrm>
            <a:off x="10906941" y="6679223"/>
            <a:ext cx="6608321" cy="2129589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457200" indent="-457200">
              <a:buSzPct val="100000"/>
              <a:buFont typeface="Wingdings" panose="05000000000000000000" pitchFamily="2" charset="2"/>
              <a:buChar char="q"/>
            </a:pPr>
            <a:r>
              <a:rPr lang="it-IT" sz="3200">
                <a:solidFill>
                  <a:srgbClr val="231F20"/>
                </a:solidFill>
              </a:rPr>
              <a:t>accessibilità e privacy</a:t>
            </a:r>
          </a:p>
          <a:p>
            <a:pPr marL="457200" indent="-457200">
              <a:buSzPct val="100000"/>
              <a:buFont typeface="Wingdings" panose="05000000000000000000" pitchFamily="2" charset="2"/>
              <a:buChar char="q"/>
            </a:pPr>
            <a:r>
              <a:rPr lang="it-IT" sz="3200">
                <a:solidFill>
                  <a:srgbClr val="231F20"/>
                </a:solidFill>
              </a:rPr>
              <a:t>spazi per minori e gruppi</a:t>
            </a:r>
          </a:p>
          <a:p>
            <a:pPr marL="457200" indent="-457200">
              <a:buSzPct val="100000"/>
              <a:buFont typeface="Wingdings" panose="05000000000000000000" pitchFamily="2" charset="2"/>
              <a:buChar char="q"/>
            </a:pPr>
            <a:r>
              <a:rPr lang="it-IT" sz="3200">
                <a:solidFill>
                  <a:srgbClr val="231F20"/>
                </a:solidFill>
              </a:rPr>
              <a:t>identità e riconoscibilità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40239556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F95AAFB-6344-EC98-F1DC-035F65944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4A61FAFF-014F-833A-01B8-5E954C2C710C}"/>
              </a:ext>
            </a:extLst>
          </p:cNvPr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49174D56-6F7F-FFC4-B168-3540D49DF572}"/>
              </a:ext>
            </a:extLst>
          </p:cNvPr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479763E2-1C00-1C10-3A63-14BAC5837A8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4250" y="5093003"/>
            <a:ext cx="18516600" cy="178510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noProof="0"/>
              <a:t>Il Centro per le Famiglie</a:t>
            </a:r>
            <a:br>
              <a:rPr lang="it-IT" noProof="0"/>
            </a:br>
            <a:r>
              <a:rPr lang="it-IT" sz="4000" b="0" noProof="0"/>
              <a:t>Un servizio in costruzione per garantire prossimità e accessibilità nei 23 Comuni</a:t>
            </a:r>
            <a:endParaRPr lang="it-IT" b="0" noProof="0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AF815379-2693-7DC4-2E94-36CB457BA9F1}"/>
              </a:ext>
            </a:extLst>
          </p:cNvPr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lang="it-IT" sz="2450" b="1" spc="-1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lang="it-IT" sz="2450" b="1" spc="-24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lang="it-IT" sz="2450" b="1" spc="-23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14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it-IT" sz="2450" b="1" spc="-23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2450" b="1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lang="it-IT" sz="2200" spc="-7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it-IT" sz="2200" spc="-22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9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it-IT" sz="2200" spc="-21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5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lang="it-IT" sz="2200" spc="-21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2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it-IT" sz="2200" noProof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>
            <a:extLst>
              <a:ext uri="{FF2B5EF4-FFF2-40B4-BE49-F238E27FC236}">
                <a16:creationId xmlns:a16="http://schemas.microsoft.com/office/drawing/2014/main" id="{98B5C14F-B8EE-04E2-400C-E592C5C658F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DD3A2AB0-CE49-253B-3A0D-37ECC7962372}"/>
              </a:ext>
            </a:extLst>
          </p:cNvPr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8FD9B78F-3F13-6516-902E-7CC924A784EA}"/>
              </a:ext>
            </a:extLst>
          </p:cNvPr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lang="it-IT" sz="2450" b="1" spc="-8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it-IT" sz="245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lang="it-IT" sz="245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lang="it-IT" sz="2450" b="1" spc="-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lang="it-IT" sz="2450" b="1" spc="-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5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lang="it-IT" sz="2450" b="1" spc="-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4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2450" b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375CD036-56FC-671C-BF43-CDDB6082EB0E}"/>
              </a:ext>
            </a:extLst>
          </p:cNvPr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it-IT" sz="3300" b="1" spc="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1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8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3300" b="1" spc="-3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1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3300" b="1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it-IT" sz="2850" spc="-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lang="it-IT" sz="2850" spc="-3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it-IT" sz="2850" spc="-3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spc="-5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it-IT" sz="2850" spc="-2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spc="-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it-IT" sz="2850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CAD19D53-B4DC-F45A-6D44-8254BC2CCDE8}"/>
              </a:ext>
            </a:extLst>
          </p:cNvPr>
          <p:cNvSpPr/>
          <p:nvPr/>
        </p:nvSpPr>
        <p:spPr>
          <a:xfrm>
            <a:off x="14857012" y="244862"/>
            <a:ext cx="4480560" cy="4389120"/>
          </a:xfrm>
          <a:prstGeom prst="ellipse">
            <a:avLst/>
          </a:prstGeom>
          <a:solidFill>
            <a:srgbClr val="F9A13A">
              <a:alpha val="88000"/>
            </a:srgbClr>
          </a:solidFill>
          <a:ln w="12700">
            <a:solidFill>
              <a:srgbClr val="F9A13A"/>
            </a:solidFill>
            <a:prstDash val="solid"/>
          </a:ln>
        </p:spPr>
        <p:txBody>
          <a:bodyPr/>
          <a:lstStyle/>
          <a:p>
            <a:endParaRPr lang="it-IT" noProof="0"/>
          </a:p>
        </p:txBody>
      </p:sp>
      <p:sp>
        <p:nvSpPr>
          <p:cNvPr id="15" name="Shape 5">
            <a:extLst>
              <a:ext uri="{FF2B5EF4-FFF2-40B4-BE49-F238E27FC236}">
                <a16:creationId xmlns:a16="http://schemas.microsoft.com/office/drawing/2014/main" id="{5EEF92D0-4A35-09C6-8388-F20CDF5EA030}"/>
              </a:ext>
            </a:extLst>
          </p:cNvPr>
          <p:cNvSpPr/>
          <p:nvPr/>
        </p:nvSpPr>
        <p:spPr>
          <a:xfrm>
            <a:off x="15542812" y="793502"/>
            <a:ext cx="2815038" cy="2651760"/>
          </a:xfrm>
          <a:prstGeom prst="ellipse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it-IT" sz="3600" b="1" noProof="0">
                <a:solidFill>
                  <a:schemeClr val="bg1"/>
                </a:solidFill>
              </a:rPr>
              <a:t>23 </a:t>
            </a:r>
            <a:r>
              <a:rPr lang="it-IT" sz="2400" noProof="0">
                <a:solidFill>
                  <a:schemeClr val="bg1"/>
                </a:solidFill>
              </a:rPr>
              <a:t>COMUNI UN SOLO SERVIZIO</a:t>
            </a:r>
            <a:endParaRPr lang="it-IT" sz="2800" noProof="0">
              <a:solidFill>
                <a:schemeClr val="bg1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5701A916-FEC4-F6F3-2E15-F165A0504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755" y="7002498"/>
            <a:ext cx="3991152" cy="152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42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2929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6000" spc="-250"/>
              <a:t>Il Centro per le Famiglie del PLUS Alghero</a:t>
            </a:r>
            <a:br>
              <a:rPr lang="it-IT" spc="-250"/>
            </a:br>
            <a:r>
              <a:rPr lang="it-IT" sz="4400">
                <a:solidFill>
                  <a:schemeClr val="tx1"/>
                </a:solidFill>
              </a:rPr>
              <a:t>Un servizio territoriale per sostenere relazioni familiari, genitorialità e benessere comunitario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DAB3F9CE-42A5-D2B4-5A55-18FF0CA01D1A}"/>
              </a:ext>
            </a:extLst>
          </p:cNvPr>
          <p:cNvSpPr txBox="1"/>
          <p:nvPr/>
        </p:nvSpPr>
        <p:spPr>
          <a:xfrm>
            <a:off x="1184728" y="3052852"/>
            <a:ext cx="8839200" cy="7184946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endParaRPr lang="it-IT" sz="3200" b="1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it-IT" sz="32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Obiettivi principali</a:t>
            </a:r>
          </a:p>
          <a:p>
            <a:pPr algn="just" fontAlgn="t">
              <a:lnSpc>
                <a:spcPct val="100000"/>
              </a:lnSpc>
              <a:buNone/>
            </a:pPr>
            <a:endParaRPr lang="it-IT" sz="3200" b="0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 algn="just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2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Informare, ascoltare e orientare famiglie e cittadini</a:t>
            </a:r>
          </a:p>
          <a:p>
            <a:pPr marL="457200" lvl="0" indent="-457200" algn="just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2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Rafforzare le competenze genitoriali e relazionali</a:t>
            </a:r>
          </a:p>
          <a:p>
            <a:pPr marL="457200" lvl="0" indent="-457200" algn="just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2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Accompagnare le famiglie nelle fasi di cambiamento e criticità</a:t>
            </a:r>
          </a:p>
          <a:p>
            <a:pPr marL="457200" lvl="0" indent="-457200" algn="just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2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Promuovere il benessere dei bambini, degli adolescenti e dei giovani</a:t>
            </a:r>
          </a:p>
          <a:p>
            <a:pPr marL="457200" lvl="0" indent="-457200" algn="just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200" b="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Favorire il lavoro di rete tra servizi, scuola, sanità e comunità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C707AB4D-3F81-E56B-9838-C3D72F458325}"/>
              </a:ext>
            </a:extLst>
          </p:cNvPr>
          <p:cNvSpPr txBox="1"/>
          <p:nvPr/>
        </p:nvSpPr>
        <p:spPr>
          <a:xfrm>
            <a:off x="10461172" y="3052852"/>
            <a:ext cx="8458200" cy="500562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endParaRPr lang="it-IT" sz="3200" b="1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it-IT" sz="32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Caratteristiche del modello</a:t>
            </a:r>
          </a:p>
          <a:p>
            <a:pPr fontAlgn="t">
              <a:lnSpc>
                <a:spcPct val="100000"/>
              </a:lnSpc>
              <a:buNone/>
            </a:pPr>
            <a:endParaRPr lang="it-IT" sz="3200" b="1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20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Servizio diffuso sull'intero Ambito PLUS</a:t>
            </a:r>
          </a:p>
          <a:p>
            <a:pPr marL="457200" indent="-457200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20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Integrazione con i Centri Servizi Territoriali</a:t>
            </a:r>
          </a:p>
          <a:p>
            <a:pPr marL="457200" indent="-457200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20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Approccio multiprofessionale</a:t>
            </a:r>
          </a:p>
          <a:p>
            <a:pPr marL="457200" indent="-457200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20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Accesso libero o su invio dei servizi territoriali</a:t>
            </a:r>
          </a:p>
        </p:txBody>
      </p:sp>
      <p:sp>
        <p:nvSpPr>
          <p:cNvPr id="47" name="Text 40">
            <a:extLst>
              <a:ext uri="{FF2B5EF4-FFF2-40B4-BE49-F238E27FC236}">
                <a16:creationId xmlns:a16="http://schemas.microsoft.com/office/drawing/2014/main" id="{FF1496C3-CB4F-1175-47FC-4E4D6E52FE06}"/>
              </a:ext>
            </a:extLst>
          </p:cNvPr>
          <p:cNvSpPr/>
          <p:nvPr/>
        </p:nvSpPr>
        <p:spPr>
          <a:xfrm>
            <a:off x="10688709" y="9594634"/>
            <a:ext cx="8003126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it-IT" sz="3200">
                <a:solidFill>
                  <a:srgbClr val="B85C00"/>
                </a:solidFill>
              </a:rPr>
              <a:t>«Il Centro per le Famiglie è concepito come luogo di ascolto, orientamento, consulenza e sviluppo delle risorse familiari e comunitarie»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08493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1103358-1947-DA9C-B740-46DFC898E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9DF6117-C288-D72A-1708-E0A4E4D4DA18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F12FD7F8-CDDE-3D1B-BD50-D96364414E0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6158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6000" spc="-250"/>
              <a:t>Il Centro per le Famiglie del PLUS Alghero</a:t>
            </a:r>
            <a:br>
              <a:rPr lang="it-IT" spc="-250"/>
            </a:br>
            <a:r>
              <a:rPr lang="it-IT" sz="4400">
                <a:solidFill>
                  <a:schemeClr val="tx1"/>
                </a:solidFill>
              </a:rPr>
              <a:t>Un modello organizzativo innovativo in fase di sperimentazione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6F248671-D253-93DC-6A39-05015048AC6D}"/>
              </a:ext>
            </a:extLst>
          </p:cNvPr>
          <p:cNvSpPr txBox="1"/>
          <p:nvPr/>
        </p:nvSpPr>
        <p:spPr>
          <a:xfrm>
            <a:off x="8299450" y="3519058"/>
            <a:ext cx="5257800" cy="646598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endParaRPr lang="it-IT" sz="3200" b="1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t">
              <a:lnSpc>
                <a:spcPct val="100000"/>
              </a:lnSpc>
              <a:buNone/>
            </a:pPr>
            <a:r>
              <a:rPr lang="it-IT" sz="32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Équipe multidisciplinare</a:t>
            </a:r>
          </a:p>
          <a:p>
            <a:pPr fontAlgn="t">
              <a:lnSpc>
                <a:spcPct val="100000"/>
              </a:lnSpc>
              <a:buNone/>
            </a:pPr>
            <a:endParaRPr lang="it-IT" sz="3200" b="1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20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Assistente Sociale</a:t>
            </a:r>
          </a:p>
          <a:p>
            <a:pPr marL="457200" indent="-457200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20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Psicologo</a:t>
            </a:r>
          </a:p>
          <a:p>
            <a:pPr marL="457200" indent="-457200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20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Psicologo esperto in mediazione familiare</a:t>
            </a:r>
          </a:p>
          <a:p>
            <a:pPr marL="457200" indent="-457200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20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Educatore Professionale / Pedagogista</a:t>
            </a:r>
          </a:p>
          <a:p>
            <a:pPr fontAlgn="t">
              <a:lnSpc>
                <a:spcPct val="100000"/>
              </a:lnSpc>
            </a:pPr>
            <a:endParaRPr lang="it-IT" sz="3200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E6B17AA1-29FB-E64B-EACA-54D11D7CD210}"/>
              </a:ext>
            </a:extLst>
          </p:cNvPr>
          <p:cNvSpPr txBox="1"/>
          <p:nvPr/>
        </p:nvSpPr>
        <p:spPr>
          <a:xfrm>
            <a:off x="527050" y="3159579"/>
            <a:ext cx="7239000" cy="7184946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fontAlgn="t">
              <a:lnSpc>
                <a:spcPct val="100000"/>
              </a:lnSpc>
              <a:buNone/>
            </a:pPr>
            <a:endParaRPr lang="it-IT" sz="3200" b="1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t">
              <a:lnSpc>
                <a:spcPct val="100000"/>
              </a:lnSpc>
              <a:buNone/>
            </a:pPr>
            <a:r>
              <a:rPr lang="it-IT" sz="32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Prima sperimentazione di gestione tramite RTP</a:t>
            </a:r>
          </a:p>
          <a:p>
            <a:pPr algn="just" fontAlgn="t">
              <a:lnSpc>
                <a:spcPct val="100000"/>
              </a:lnSpc>
              <a:buNone/>
            </a:pPr>
            <a:endParaRPr lang="it-IT" sz="3200" b="1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t">
              <a:lnSpc>
                <a:spcPct val="100000"/>
              </a:lnSpc>
              <a:buNone/>
            </a:pPr>
            <a:r>
              <a:rPr lang="it-IT" sz="3200" b="1" i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Raggruppamento Temporaneo di Professionisti</a:t>
            </a:r>
          </a:p>
          <a:p>
            <a:pPr algn="just" fontAlgn="t">
              <a:lnSpc>
                <a:spcPct val="100000"/>
              </a:lnSpc>
              <a:buNone/>
            </a:pPr>
            <a:endParaRPr lang="it-IT" sz="3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t">
              <a:lnSpc>
                <a:spcPct val="100000"/>
              </a:lnSpc>
              <a:buNone/>
            </a:pPr>
            <a:r>
              <a:rPr lang="it-IT" sz="320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 la prima volta il servizio viene realizzato attraverso un modello organizzativo fondato sulla collaborazione strutturata tra professionisti con competenze complementari.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784E53F-8F62-DDDF-6125-63F449787CB7}"/>
              </a:ext>
            </a:extLst>
          </p:cNvPr>
          <p:cNvSpPr txBox="1"/>
          <p:nvPr/>
        </p:nvSpPr>
        <p:spPr>
          <a:xfrm>
            <a:off x="14090650" y="3519058"/>
            <a:ext cx="5257800" cy="6996529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endParaRPr lang="it-IT" sz="3200" b="1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t">
              <a:lnSpc>
                <a:spcPct val="100000"/>
              </a:lnSpc>
              <a:buNone/>
            </a:pPr>
            <a:r>
              <a:rPr lang="it-IT" sz="32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Governance</a:t>
            </a:r>
          </a:p>
          <a:p>
            <a:pPr algn="ctr" fontAlgn="t">
              <a:lnSpc>
                <a:spcPct val="100000"/>
              </a:lnSpc>
              <a:buNone/>
            </a:pPr>
            <a:endParaRPr lang="it-IT" sz="3200" b="1" i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20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Coordinamento tecnico PLUS</a:t>
            </a:r>
          </a:p>
          <a:p>
            <a:pPr marL="457200" indent="-457200" algn="l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20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Coordinamento operativo del servizio</a:t>
            </a:r>
          </a:p>
          <a:p>
            <a:pPr marL="457200" indent="-457200" algn="l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20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Integrazione con Comuni, ASL, scuole e rete territoriale</a:t>
            </a:r>
          </a:p>
          <a:p>
            <a:pPr marL="457200" indent="-457200" algn="l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200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Monitoraggio e miglioramento continuo</a:t>
            </a:r>
          </a:p>
        </p:txBody>
      </p:sp>
    </p:spTree>
    <p:extLst>
      <p:ext uri="{BB962C8B-B14F-4D97-AF65-F5344CB8AC3E}">
        <p14:creationId xmlns:p14="http://schemas.microsoft.com/office/powerpoint/2010/main" val="3191932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0C7117A-A408-DB2E-D554-EDA30C29C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A42E169-E73F-EA83-2526-7A94DA92FE4B}"/>
              </a:ext>
            </a:extLst>
          </p:cNvPr>
          <p:cNvSpPr/>
          <p:nvPr/>
        </p:nvSpPr>
        <p:spPr>
          <a:xfrm>
            <a:off x="13791" y="0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D6BC783C-3E50-05E5-BE41-CAC2341893F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6158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6000" spc="-250"/>
              <a:t>Il Centro per le Famiglie del PLUS Alghero</a:t>
            </a:r>
            <a:br>
              <a:rPr lang="it-IT" spc="-250"/>
            </a:br>
            <a:r>
              <a:rPr lang="it-IT" sz="4400">
                <a:solidFill>
                  <a:schemeClr val="tx1"/>
                </a:solidFill>
              </a:rPr>
              <a:t>Attività attivate nella fase sperimentale</a:t>
            </a:r>
            <a:endParaRPr lang="it-IT" sz="4850">
              <a:solidFill>
                <a:schemeClr val="tx1"/>
              </a:solidFill>
            </a:endParaRP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CBE3E7AE-33C2-15D8-B6F3-5A3066995B45}"/>
              </a:ext>
            </a:extLst>
          </p:cNvPr>
          <p:cNvSpPr txBox="1"/>
          <p:nvPr/>
        </p:nvSpPr>
        <p:spPr>
          <a:xfrm>
            <a:off x="755650" y="3159579"/>
            <a:ext cx="4572000" cy="742449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t">
              <a:lnSpc>
                <a:spcPct val="100000"/>
              </a:lnSpc>
              <a:buNone/>
            </a:pPr>
            <a:r>
              <a:rPr lang="it-IT" sz="30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Segretariato sociale e orientamento</a:t>
            </a:r>
          </a:p>
          <a:p>
            <a:pPr algn="just" fontAlgn="t">
              <a:lnSpc>
                <a:spcPct val="100000"/>
              </a:lnSpc>
              <a:buNone/>
            </a:pPr>
            <a:endParaRPr lang="it-IT" sz="3000" b="1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Informazione sui servizi e opportunità del territorio</a:t>
            </a:r>
          </a:p>
          <a:p>
            <a:pPr marL="457200" indent="-457200" algn="just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Accoglienza e accesso</a:t>
            </a:r>
          </a:p>
          <a:p>
            <a:pPr marL="457200" indent="-457200" algn="just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00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Assessment</a:t>
            </a:r>
            <a:r>
              <a:rPr lang="it-IT" sz="3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 orientamento</a:t>
            </a:r>
          </a:p>
          <a:p>
            <a:pPr marL="457200" indent="-457200" algn="just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Invio ai servizi competenti</a:t>
            </a:r>
          </a:p>
          <a:p>
            <a:pPr marL="457200" indent="-457200" algn="just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Supporto nell'accesso alle prestazioni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BB2B8A9-F0C1-6249-3132-CB16CBAB8CF8}"/>
              </a:ext>
            </a:extLst>
          </p:cNvPr>
          <p:cNvSpPr txBox="1"/>
          <p:nvPr/>
        </p:nvSpPr>
        <p:spPr>
          <a:xfrm>
            <a:off x="5943759" y="3159579"/>
            <a:ext cx="4572000" cy="742449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t">
              <a:lnSpc>
                <a:spcPct val="100000"/>
              </a:lnSpc>
              <a:buNone/>
            </a:pPr>
            <a:r>
              <a:rPr lang="it-IT" sz="30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Consulenza e sostegno</a:t>
            </a:r>
          </a:p>
          <a:p>
            <a:pPr algn="just" fontAlgn="t">
              <a:lnSpc>
                <a:spcPct val="100000"/>
              </a:lnSpc>
              <a:buNone/>
            </a:pPr>
            <a:endParaRPr lang="it-IT" sz="300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Consulenza psicologica</a:t>
            </a:r>
          </a:p>
          <a:p>
            <a:pPr marL="457200" indent="-457200" algn="just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Sostegno alle competenze genitoriali</a:t>
            </a:r>
          </a:p>
          <a:p>
            <a:pPr marL="457200" indent="-457200" algn="just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Counseling individuale, di coppia e familiare</a:t>
            </a:r>
          </a:p>
          <a:p>
            <a:pPr marL="457200" indent="-457200" algn="just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Mediazione familiare</a:t>
            </a:r>
          </a:p>
          <a:p>
            <a:pPr marL="457200" indent="-457200" algn="just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000" dirty="0">
                <a:latin typeface="Arial" panose="020B0604020202020204" pitchFamily="34" charset="0"/>
                <a:cs typeface="Arial" panose="020B0604020202020204" pitchFamily="34" charset="0"/>
              </a:rPr>
              <a:t>Incontri protetti</a:t>
            </a:r>
            <a:endParaRPr lang="it-IT" sz="300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 fontAlgn="t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it-IT" sz="30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Attività di rete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1CF8583-9B01-5DED-76A6-83DB5D52097F}"/>
              </a:ext>
            </a:extLst>
          </p:cNvPr>
          <p:cNvSpPr txBox="1"/>
          <p:nvPr/>
        </p:nvSpPr>
        <p:spPr>
          <a:xfrm>
            <a:off x="10150701" y="3399478"/>
            <a:ext cx="60134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>
                <a:solidFill>
                  <a:srgbClr val="B85C00"/>
                </a:solidFill>
              </a:rPr>
              <a:t>«In questa prima fase sperimentale non sono stati attivati i servizi integrativi.»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42F5F25-3504-F031-8E2A-E1D26B620920}"/>
              </a:ext>
            </a:extLst>
          </p:cNvPr>
          <p:cNvSpPr txBox="1"/>
          <p:nvPr/>
        </p:nvSpPr>
        <p:spPr>
          <a:xfrm>
            <a:off x="11902008" y="5398682"/>
            <a:ext cx="800735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>
                <a:solidFill>
                  <a:srgbClr val="B85C00"/>
                </a:solidFill>
              </a:rPr>
              <a:t>«Le attività relative all'affidamento familiare saranno sviluppate nell'ambito di una programmazione dedicata finanziata con le risorse FNPS 2024-2026.»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4818FE9-EFF1-D27E-85DA-03313457CCFC}"/>
              </a:ext>
            </a:extLst>
          </p:cNvPr>
          <p:cNvSpPr txBox="1"/>
          <p:nvPr/>
        </p:nvSpPr>
        <p:spPr>
          <a:xfrm>
            <a:off x="11215141" y="7859550"/>
            <a:ext cx="8007350" cy="286232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3000" b="1">
                <a:solidFill>
                  <a:schemeClr val="bg1"/>
                </a:solidFill>
              </a:rPr>
              <a:t>La fase sperimentale ha consentito l'avvio del Centro per le Famiglie, la costruzione dell'équipe multiprofessionale e l'attivazione delle funzioni di accoglienza, orientamento, consulenza e lavoro di rete, ponendo le basi per il successivo sviluppo dei servizi specialistici.</a:t>
            </a:r>
          </a:p>
        </p:txBody>
      </p:sp>
      <p:sp>
        <p:nvSpPr>
          <p:cNvPr id="4" name="Rettangolo ad angolo ripiegato 3">
            <a:extLst>
              <a:ext uri="{FF2B5EF4-FFF2-40B4-BE49-F238E27FC236}">
                <a16:creationId xmlns:a16="http://schemas.microsoft.com/office/drawing/2014/main" id="{6F10DCCB-9A4E-5579-DDC7-EBC7409C1089}"/>
              </a:ext>
            </a:extLst>
          </p:cNvPr>
          <p:cNvSpPr/>
          <p:nvPr/>
        </p:nvSpPr>
        <p:spPr>
          <a:xfrm>
            <a:off x="15718357" y="1358656"/>
            <a:ext cx="4114800" cy="3124200"/>
          </a:xfrm>
          <a:prstGeom prst="foldedCorne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/>
              <a:t>La sperimentazione rappresenta la prima tappa di un percorso di consolidamento e crescita del servizio</a:t>
            </a:r>
          </a:p>
        </p:txBody>
      </p:sp>
    </p:spTree>
    <p:extLst>
      <p:ext uri="{BB962C8B-B14F-4D97-AF65-F5344CB8AC3E}">
        <p14:creationId xmlns:p14="http://schemas.microsoft.com/office/powerpoint/2010/main" val="17957675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9F3B050-E70F-19C4-65BE-DD2D9BB14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3388DCF-91A0-E6FB-C7AB-3D0624020AA9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1BB12594-743A-AD06-A5B1-E9510C05B23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329564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/>
              <a:t>Dall’accesso alla presa in carico</a:t>
            </a:r>
            <a:br>
              <a:rPr lang="it-IT" spc="-250"/>
            </a:br>
            <a:r>
              <a:rPr lang="it-IT" sz="4850">
                <a:solidFill>
                  <a:schemeClr val="tx1"/>
                </a:solidFill>
              </a:rPr>
              <a:t>Un percorso condiviso con la famiglia e la rete</a:t>
            </a:r>
            <a:br>
              <a:rPr lang="it-IT" sz="4850">
                <a:solidFill>
                  <a:schemeClr val="tx1"/>
                </a:solidFill>
              </a:rPr>
            </a:br>
            <a:endParaRPr sz="4850">
              <a:solidFill>
                <a:schemeClr val="tx1"/>
              </a:solidFill>
            </a:endParaRPr>
          </a:p>
        </p:txBody>
      </p:sp>
      <p:sp>
        <p:nvSpPr>
          <p:cNvPr id="5" name="Elaborazione alternativa 4">
            <a:extLst>
              <a:ext uri="{FF2B5EF4-FFF2-40B4-BE49-F238E27FC236}">
                <a16:creationId xmlns:a16="http://schemas.microsoft.com/office/drawing/2014/main" id="{6698ACB1-23F8-910D-B914-226CEA20F72C}"/>
              </a:ext>
            </a:extLst>
          </p:cNvPr>
          <p:cNvSpPr/>
          <p:nvPr/>
        </p:nvSpPr>
        <p:spPr>
          <a:xfrm>
            <a:off x="1136650" y="3674832"/>
            <a:ext cx="3886200" cy="175260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3600">
                <a:solidFill>
                  <a:schemeClr val="accent6">
                    <a:lumMod val="50000"/>
                  </a:schemeClr>
                </a:solidFill>
              </a:rPr>
              <a:t>Accesso o invio</a:t>
            </a:r>
          </a:p>
        </p:txBody>
      </p:sp>
      <p:sp>
        <p:nvSpPr>
          <p:cNvPr id="10" name="Connettore 9">
            <a:extLst>
              <a:ext uri="{FF2B5EF4-FFF2-40B4-BE49-F238E27FC236}">
                <a16:creationId xmlns:a16="http://schemas.microsoft.com/office/drawing/2014/main" id="{7A58945D-997D-F078-AE67-034B5F40C861}"/>
              </a:ext>
            </a:extLst>
          </p:cNvPr>
          <p:cNvSpPr/>
          <p:nvPr/>
        </p:nvSpPr>
        <p:spPr>
          <a:xfrm>
            <a:off x="1136650" y="3231951"/>
            <a:ext cx="1135926" cy="843135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/>
              <a:t>1</a:t>
            </a:r>
          </a:p>
        </p:txBody>
      </p:sp>
      <p:sp>
        <p:nvSpPr>
          <p:cNvPr id="12" name="Elaborazione alternativa 11">
            <a:extLst>
              <a:ext uri="{FF2B5EF4-FFF2-40B4-BE49-F238E27FC236}">
                <a16:creationId xmlns:a16="http://schemas.microsoft.com/office/drawing/2014/main" id="{85113171-854E-7D6B-0F47-520D2E0DF060}"/>
              </a:ext>
            </a:extLst>
          </p:cNvPr>
          <p:cNvSpPr/>
          <p:nvPr/>
        </p:nvSpPr>
        <p:spPr>
          <a:xfrm>
            <a:off x="5556250" y="3700431"/>
            <a:ext cx="3886200" cy="175260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3600">
                <a:solidFill>
                  <a:schemeClr val="accent6">
                    <a:lumMod val="50000"/>
                  </a:schemeClr>
                </a:solidFill>
              </a:rPr>
              <a:t>Accoglienza e ascolto</a:t>
            </a:r>
          </a:p>
        </p:txBody>
      </p:sp>
      <p:sp>
        <p:nvSpPr>
          <p:cNvPr id="14" name="Connettore 13">
            <a:extLst>
              <a:ext uri="{FF2B5EF4-FFF2-40B4-BE49-F238E27FC236}">
                <a16:creationId xmlns:a16="http://schemas.microsoft.com/office/drawing/2014/main" id="{F444498F-D582-EB45-4B58-CAA0B6428E20}"/>
              </a:ext>
            </a:extLst>
          </p:cNvPr>
          <p:cNvSpPr/>
          <p:nvPr/>
        </p:nvSpPr>
        <p:spPr>
          <a:xfrm>
            <a:off x="5556250" y="3257550"/>
            <a:ext cx="1135926" cy="843135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/>
              <a:t>2</a:t>
            </a:r>
          </a:p>
        </p:txBody>
      </p:sp>
      <p:sp>
        <p:nvSpPr>
          <p:cNvPr id="16" name="Elaborazione alternativa 15">
            <a:extLst>
              <a:ext uri="{FF2B5EF4-FFF2-40B4-BE49-F238E27FC236}">
                <a16:creationId xmlns:a16="http://schemas.microsoft.com/office/drawing/2014/main" id="{7BB905C2-24A2-5E9B-134F-5AE4D9A8935F}"/>
              </a:ext>
            </a:extLst>
          </p:cNvPr>
          <p:cNvSpPr/>
          <p:nvPr/>
        </p:nvSpPr>
        <p:spPr>
          <a:xfrm>
            <a:off x="10163812" y="3700431"/>
            <a:ext cx="3886200" cy="1752600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3600">
                <a:solidFill>
                  <a:schemeClr val="accent6">
                    <a:lumMod val="50000"/>
                  </a:schemeClr>
                </a:solidFill>
              </a:rPr>
              <a:t>Analisi della domanda</a:t>
            </a:r>
          </a:p>
        </p:txBody>
      </p:sp>
      <p:sp>
        <p:nvSpPr>
          <p:cNvPr id="18" name="Connettore 17">
            <a:extLst>
              <a:ext uri="{FF2B5EF4-FFF2-40B4-BE49-F238E27FC236}">
                <a16:creationId xmlns:a16="http://schemas.microsoft.com/office/drawing/2014/main" id="{96072A6C-21D5-64DB-4B1B-CDC8E6DD5097}"/>
              </a:ext>
            </a:extLst>
          </p:cNvPr>
          <p:cNvSpPr/>
          <p:nvPr/>
        </p:nvSpPr>
        <p:spPr>
          <a:xfrm>
            <a:off x="10163812" y="3257550"/>
            <a:ext cx="1135926" cy="843135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/>
              <a:t>3</a:t>
            </a:r>
          </a:p>
        </p:txBody>
      </p:sp>
      <p:sp>
        <p:nvSpPr>
          <p:cNvPr id="20" name="Elaborazione alternativa 19">
            <a:extLst>
              <a:ext uri="{FF2B5EF4-FFF2-40B4-BE49-F238E27FC236}">
                <a16:creationId xmlns:a16="http://schemas.microsoft.com/office/drawing/2014/main" id="{EAEE7962-2D2E-C490-BE77-F569B267BB51}"/>
              </a:ext>
            </a:extLst>
          </p:cNvPr>
          <p:cNvSpPr/>
          <p:nvPr/>
        </p:nvSpPr>
        <p:spPr>
          <a:xfrm>
            <a:off x="15081250" y="3674832"/>
            <a:ext cx="3886200" cy="1752600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3600">
                <a:solidFill>
                  <a:schemeClr val="accent6">
                    <a:lumMod val="50000"/>
                  </a:schemeClr>
                </a:solidFill>
              </a:rPr>
              <a:t>Valutazione del bisogno</a:t>
            </a:r>
          </a:p>
        </p:txBody>
      </p:sp>
      <p:sp>
        <p:nvSpPr>
          <p:cNvPr id="22" name="Connettore 21">
            <a:extLst>
              <a:ext uri="{FF2B5EF4-FFF2-40B4-BE49-F238E27FC236}">
                <a16:creationId xmlns:a16="http://schemas.microsoft.com/office/drawing/2014/main" id="{0B8F0D09-FD41-736A-EC18-6C4098894354}"/>
              </a:ext>
            </a:extLst>
          </p:cNvPr>
          <p:cNvSpPr/>
          <p:nvPr/>
        </p:nvSpPr>
        <p:spPr>
          <a:xfrm>
            <a:off x="15081250" y="3231951"/>
            <a:ext cx="1135926" cy="843135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/>
              <a:t>4</a:t>
            </a:r>
          </a:p>
        </p:txBody>
      </p:sp>
      <p:sp>
        <p:nvSpPr>
          <p:cNvPr id="24" name="Elaborazione alternativa 23">
            <a:extLst>
              <a:ext uri="{FF2B5EF4-FFF2-40B4-BE49-F238E27FC236}">
                <a16:creationId xmlns:a16="http://schemas.microsoft.com/office/drawing/2014/main" id="{27469541-BC55-FC95-59D1-B41A7964068D}"/>
              </a:ext>
            </a:extLst>
          </p:cNvPr>
          <p:cNvSpPr/>
          <p:nvPr/>
        </p:nvSpPr>
        <p:spPr>
          <a:xfrm>
            <a:off x="1136650" y="6289213"/>
            <a:ext cx="3886200" cy="1752600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3600">
                <a:solidFill>
                  <a:schemeClr val="accent6">
                    <a:lumMod val="50000"/>
                  </a:schemeClr>
                </a:solidFill>
              </a:rPr>
              <a:t>Definizione del percorso</a:t>
            </a:r>
          </a:p>
        </p:txBody>
      </p:sp>
      <p:sp>
        <p:nvSpPr>
          <p:cNvPr id="26" name="Connettore 25">
            <a:extLst>
              <a:ext uri="{FF2B5EF4-FFF2-40B4-BE49-F238E27FC236}">
                <a16:creationId xmlns:a16="http://schemas.microsoft.com/office/drawing/2014/main" id="{644F5168-0224-4799-60DA-55724518AEEB}"/>
              </a:ext>
            </a:extLst>
          </p:cNvPr>
          <p:cNvSpPr/>
          <p:nvPr/>
        </p:nvSpPr>
        <p:spPr>
          <a:xfrm>
            <a:off x="1136650" y="5846332"/>
            <a:ext cx="1135926" cy="843135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/>
              <a:t>5</a:t>
            </a:r>
          </a:p>
        </p:txBody>
      </p:sp>
      <p:sp>
        <p:nvSpPr>
          <p:cNvPr id="28" name="Elaborazione alternativa 27">
            <a:extLst>
              <a:ext uri="{FF2B5EF4-FFF2-40B4-BE49-F238E27FC236}">
                <a16:creationId xmlns:a16="http://schemas.microsoft.com/office/drawing/2014/main" id="{EBAB4A4A-9949-C805-B76F-39A3480FACE3}"/>
              </a:ext>
            </a:extLst>
          </p:cNvPr>
          <p:cNvSpPr/>
          <p:nvPr/>
        </p:nvSpPr>
        <p:spPr>
          <a:xfrm>
            <a:off x="5560786" y="6174206"/>
            <a:ext cx="3886200" cy="1752600"/>
          </a:xfrm>
          <a:prstGeom prst="flowChartAlternateProcess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3600">
                <a:solidFill>
                  <a:schemeClr val="accent6">
                    <a:lumMod val="50000"/>
                  </a:schemeClr>
                </a:solidFill>
              </a:rPr>
              <a:t>Attivazione interventi</a:t>
            </a:r>
          </a:p>
        </p:txBody>
      </p:sp>
      <p:sp>
        <p:nvSpPr>
          <p:cNvPr id="30" name="Connettore 29">
            <a:extLst>
              <a:ext uri="{FF2B5EF4-FFF2-40B4-BE49-F238E27FC236}">
                <a16:creationId xmlns:a16="http://schemas.microsoft.com/office/drawing/2014/main" id="{3EADE0F5-8321-FAD6-B329-12D9DF516A2D}"/>
              </a:ext>
            </a:extLst>
          </p:cNvPr>
          <p:cNvSpPr/>
          <p:nvPr/>
        </p:nvSpPr>
        <p:spPr>
          <a:xfrm>
            <a:off x="5560786" y="5731325"/>
            <a:ext cx="1135926" cy="843135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/>
              <a:t>6</a:t>
            </a:r>
          </a:p>
        </p:txBody>
      </p:sp>
      <p:sp>
        <p:nvSpPr>
          <p:cNvPr id="32" name="Elaborazione alternativa 31">
            <a:extLst>
              <a:ext uri="{FF2B5EF4-FFF2-40B4-BE49-F238E27FC236}">
                <a16:creationId xmlns:a16="http://schemas.microsoft.com/office/drawing/2014/main" id="{8FBCCFA0-B8C7-0F35-9D0D-B516CDE08A3F}"/>
              </a:ext>
            </a:extLst>
          </p:cNvPr>
          <p:cNvSpPr/>
          <p:nvPr/>
        </p:nvSpPr>
        <p:spPr>
          <a:xfrm>
            <a:off x="10163812" y="6174206"/>
            <a:ext cx="3886200" cy="1752600"/>
          </a:xfrm>
          <a:prstGeom prst="flowChartAlternateProcess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3600">
                <a:solidFill>
                  <a:schemeClr val="bg1"/>
                </a:solidFill>
              </a:rPr>
              <a:t>Raccordo con i servizi</a:t>
            </a:r>
          </a:p>
        </p:txBody>
      </p:sp>
      <p:sp>
        <p:nvSpPr>
          <p:cNvPr id="34" name="Connettore 33">
            <a:extLst>
              <a:ext uri="{FF2B5EF4-FFF2-40B4-BE49-F238E27FC236}">
                <a16:creationId xmlns:a16="http://schemas.microsoft.com/office/drawing/2014/main" id="{0C97CF5C-74EE-082A-FC70-1FC88E1FAE63}"/>
              </a:ext>
            </a:extLst>
          </p:cNvPr>
          <p:cNvSpPr/>
          <p:nvPr/>
        </p:nvSpPr>
        <p:spPr>
          <a:xfrm>
            <a:off x="10163812" y="5731325"/>
            <a:ext cx="1135926" cy="843135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/>
              <a:t>7</a:t>
            </a:r>
          </a:p>
        </p:txBody>
      </p:sp>
      <p:sp>
        <p:nvSpPr>
          <p:cNvPr id="36" name="Elaborazione alternativa 35">
            <a:extLst>
              <a:ext uri="{FF2B5EF4-FFF2-40B4-BE49-F238E27FC236}">
                <a16:creationId xmlns:a16="http://schemas.microsoft.com/office/drawing/2014/main" id="{2928F97F-6AA1-294C-B3C8-00747D62477C}"/>
              </a:ext>
            </a:extLst>
          </p:cNvPr>
          <p:cNvSpPr/>
          <p:nvPr/>
        </p:nvSpPr>
        <p:spPr>
          <a:xfrm>
            <a:off x="15081250" y="6166952"/>
            <a:ext cx="3886200" cy="1752600"/>
          </a:xfrm>
          <a:prstGeom prst="flowChartAlternateProcess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3600">
                <a:solidFill>
                  <a:schemeClr val="bg1"/>
                </a:solidFill>
              </a:rPr>
              <a:t>Monitoraggio e conclusione</a:t>
            </a:r>
          </a:p>
        </p:txBody>
      </p:sp>
      <p:sp>
        <p:nvSpPr>
          <p:cNvPr id="38" name="Connettore 37">
            <a:extLst>
              <a:ext uri="{FF2B5EF4-FFF2-40B4-BE49-F238E27FC236}">
                <a16:creationId xmlns:a16="http://schemas.microsoft.com/office/drawing/2014/main" id="{AD8980D9-2AC9-CC5E-D58D-952A93B35989}"/>
              </a:ext>
            </a:extLst>
          </p:cNvPr>
          <p:cNvSpPr/>
          <p:nvPr/>
        </p:nvSpPr>
        <p:spPr>
          <a:xfrm>
            <a:off x="15081250" y="5724071"/>
            <a:ext cx="1135926" cy="843135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/>
              <a:t>8</a:t>
            </a:r>
          </a:p>
        </p:txBody>
      </p:sp>
      <p:sp>
        <p:nvSpPr>
          <p:cNvPr id="40" name="Text 40">
            <a:extLst>
              <a:ext uri="{FF2B5EF4-FFF2-40B4-BE49-F238E27FC236}">
                <a16:creationId xmlns:a16="http://schemas.microsoft.com/office/drawing/2014/main" id="{CAAB4A56-92DE-B110-6B7B-026EE86B3F51}"/>
              </a:ext>
            </a:extLst>
          </p:cNvPr>
          <p:cNvSpPr/>
          <p:nvPr/>
        </p:nvSpPr>
        <p:spPr>
          <a:xfrm>
            <a:off x="601258" y="9594850"/>
            <a:ext cx="18594926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it-IT" sz="3500" b="1">
                <a:solidFill>
                  <a:srgbClr val="B85C00"/>
                </a:solidFill>
              </a:rPr>
              <a:t>Dall'accesso alla conclusione del percorso, la presa in carico è costruita insieme alla persona, alla famiglia e alla rete territoriale.</a:t>
            </a:r>
            <a:endParaRPr lang="en-US" sz="3500"/>
          </a:p>
        </p:txBody>
      </p:sp>
    </p:spTree>
    <p:extLst>
      <p:ext uri="{BB962C8B-B14F-4D97-AF65-F5344CB8AC3E}">
        <p14:creationId xmlns:p14="http://schemas.microsoft.com/office/powerpoint/2010/main" val="2816396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15EEAFC-4B3D-EAD3-4847-BB1844931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B49F10C8-C15A-654E-50F6-231A282CD1D3}"/>
              </a:ext>
            </a:extLst>
          </p:cNvPr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59510C0E-8F44-0EF8-7339-026B6A380430}"/>
              </a:ext>
            </a:extLst>
          </p:cNvPr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85882F6F-6817-3B8D-E1C6-39C9C622143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4250" y="5093003"/>
            <a:ext cx="15849600" cy="116955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noProof="0"/>
              <a:t>Il Centro per le Famiglie in numeri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0692701C-BC8E-A16D-CF79-0EF2A594356E}"/>
              </a:ext>
            </a:extLst>
          </p:cNvPr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lang="it-IT" sz="2450" b="1" spc="-1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lang="it-IT" sz="2450" b="1" spc="-24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lang="it-IT" sz="2450" b="1" spc="-23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14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it-IT" sz="2450" b="1" spc="-23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2450" b="1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lang="it-IT" sz="2200" spc="-7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it-IT" sz="2200" spc="-22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9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it-IT" sz="2200" spc="-21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5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lang="it-IT" sz="2200" spc="-21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2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it-IT" sz="2200" noProof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>
            <a:extLst>
              <a:ext uri="{FF2B5EF4-FFF2-40B4-BE49-F238E27FC236}">
                <a16:creationId xmlns:a16="http://schemas.microsoft.com/office/drawing/2014/main" id="{6B5DFA30-1E36-A4CE-E559-BA713E0D2D4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A50978C2-9379-EEC9-3C26-C51824FADE03}"/>
              </a:ext>
            </a:extLst>
          </p:cNvPr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6D2619D3-706A-087D-D8A1-3037F09D836C}"/>
              </a:ext>
            </a:extLst>
          </p:cNvPr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lang="it-IT" sz="2450" b="1" spc="-8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it-IT" sz="245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lang="it-IT" sz="245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lang="it-IT" sz="2450" b="1" spc="-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lang="it-IT" sz="2450" b="1" spc="-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5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lang="it-IT" sz="2450" b="1" spc="-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4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2450" b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47A3A3D6-DF08-210E-7C39-AF6CF6D53271}"/>
              </a:ext>
            </a:extLst>
          </p:cNvPr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it-IT" sz="3300" b="1" spc="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1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8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3300" b="1" spc="-3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1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3300" b="1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it-IT" sz="2850" spc="-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lang="it-IT" sz="2850" spc="-3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it-IT" sz="2850" spc="-3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spc="-5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it-IT" sz="2850" spc="-2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spc="-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it-IT" sz="2850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D3F5DF90-711B-1A7A-D295-1C31293786D8}"/>
              </a:ext>
            </a:extLst>
          </p:cNvPr>
          <p:cNvSpPr/>
          <p:nvPr/>
        </p:nvSpPr>
        <p:spPr>
          <a:xfrm>
            <a:off x="14857012" y="244862"/>
            <a:ext cx="4480560" cy="4389120"/>
          </a:xfrm>
          <a:prstGeom prst="ellipse">
            <a:avLst/>
          </a:prstGeom>
          <a:solidFill>
            <a:srgbClr val="F9A13A">
              <a:alpha val="88000"/>
            </a:srgbClr>
          </a:solidFill>
          <a:ln w="12700">
            <a:solidFill>
              <a:srgbClr val="F9A13A"/>
            </a:solidFill>
            <a:prstDash val="solid"/>
          </a:ln>
        </p:spPr>
        <p:txBody>
          <a:bodyPr/>
          <a:lstStyle/>
          <a:p>
            <a:endParaRPr lang="it-IT" noProof="0"/>
          </a:p>
        </p:txBody>
      </p:sp>
      <p:sp>
        <p:nvSpPr>
          <p:cNvPr id="15" name="Shape 5">
            <a:extLst>
              <a:ext uri="{FF2B5EF4-FFF2-40B4-BE49-F238E27FC236}">
                <a16:creationId xmlns:a16="http://schemas.microsoft.com/office/drawing/2014/main" id="{4FBC014C-D038-DBF2-D2DB-03E0BE3EC16B}"/>
              </a:ext>
            </a:extLst>
          </p:cNvPr>
          <p:cNvSpPr/>
          <p:nvPr/>
        </p:nvSpPr>
        <p:spPr>
          <a:xfrm>
            <a:off x="15542812" y="793502"/>
            <a:ext cx="2815038" cy="2651760"/>
          </a:xfrm>
          <a:prstGeom prst="ellipse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it-IT" sz="3600" b="1" noProof="0">
                <a:solidFill>
                  <a:schemeClr val="bg1"/>
                </a:solidFill>
              </a:rPr>
              <a:t>23 </a:t>
            </a:r>
            <a:r>
              <a:rPr lang="it-IT" sz="2400" noProof="0">
                <a:solidFill>
                  <a:schemeClr val="bg1"/>
                </a:solidFill>
              </a:rPr>
              <a:t>COMUNI UN SOLO SERVIZIO</a:t>
            </a:r>
            <a:endParaRPr lang="it-IT" sz="2800" noProof="0">
              <a:solidFill>
                <a:schemeClr val="bg1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E1CA2FD-FA59-76CE-BD6D-EDD4B1702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755" y="7002498"/>
            <a:ext cx="3991152" cy="152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407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FDCB67E-8E43-EED1-E87C-060F662B7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8E30207-2AC1-C764-50B3-D39F3BDA1BE7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735155D9-EA0B-6AE1-C6CA-3623010E7EB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04613" y="752940"/>
            <a:ext cx="17304608" cy="146193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5400" spc="-250"/>
              <a:t>Il servizio in numeri: evoluzione 2024-2026</a:t>
            </a:r>
            <a:br>
              <a:rPr lang="it-IT" spc="-250"/>
            </a:br>
            <a:r>
              <a:rPr lang="it-IT" sz="4000">
                <a:solidFill>
                  <a:schemeClr val="tx1"/>
                </a:solidFill>
              </a:rPr>
              <a:t>Crescita e consolidamento della presa in carico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8" name="Text 15">
            <a:extLst>
              <a:ext uri="{FF2B5EF4-FFF2-40B4-BE49-F238E27FC236}">
                <a16:creationId xmlns:a16="http://schemas.microsoft.com/office/drawing/2014/main" id="{DD6108F3-8B62-D7C1-4FD2-24C153425497}"/>
              </a:ext>
            </a:extLst>
          </p:cNvPr>
          <p:cNvSpPr/>
          <p:nvPr/>
        </p:nvSpPr>
        <p:spPr>
          <a:xfrm>
            <a:off x="1692820" y="10204450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>
                <a:solidFill>
                  <a:srgbClr val="666666"/>
                </a:solidFill>
              </a:rPr>
              <a:t>* Dati 2026 aggiornati al 29 settembre 2026</a:t>
            </a:r>
            <a:endParaRPr lang="en-US" sz="1600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F29D9BAB-E1A9-73B9-8A17-E8D5BC46394C}"/>
              </a:ext>
            </a:extLst>
          </p:cNvPr>
          <p:cNvSpPr/>
          <p:nvPr/>
        </p:nvSpPr>
        <p:spPr>
          <a:xfrm>
            <a:off x="13655152" y="2983767"/>
            <a:ext cx="4343400" cy="4058515"/>
          </a:xfrm>
          <a:prstGeom prst="roundRect">
            <a:avLst/>
          </a:prstGeom>
          <a:solidFill>
            <a:srgbClr val="FFF0DD"/>
          </a:solidFill>
          <a:ln w="12700">
            <a:solidFill>
              <a:srgbClr val="F6D3A5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0E62FE08-97F2-A2BC-641D-263E93BFFE67}"/>
              </a:ext>
            </a:extLst>
          </p:cNvPr>
          <p:cNvSpPr/>
          <p:nvPr/>
        </p:nvSpPr>
        <p:spPr>
          <a:xfrm>
            <a:off x="14300493" y="3270250"/>
            <a:ext cx="1470074" cy="750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27A00"/>
                </a:solidFill>
              </a:rPr>
              <a:t>221</a:t>
            </a:r>
            <a:endParaRPr lang="en-US" sz="3600" dirty="0"/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140561D0-2A6C-E972-3C4E-822742EFDD83}"/>
              </a:ext>
            </a:extLst>
          </p:cNvPr>
          <p:cNvSpPr/>
          <p:nvPr/>
        </p:nvSpPr>
        <p:spPr>
          <a:xfrm>
            <a:off x="15674117" y="3435871"/>
            <a:ext cx="1737360" cy="340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231F20"/>
                </a:solidFill>
              </a:rPr>
              <a:t>accoglienze</a:t>
            </a:r>
            <a:endParaRPr lang="en-US" sz="2400"/>
          </a:p>
        </p:txBody>
      </p:sp>
      <p:sp>
        <p:nvSpPr>
          <p:cNvPr id="23" name="Text 11">
            <a:extLst>
              <a:ext uri="{FF2B5EF4-FFF2-40B4-BE49-F238E27FC236}">
                <a16:creationId xmlns:a16="http://schemas.microsoft.com/office/drawing/2014/main" id="{1C84E870-F5E3-FA2D-804F-D14D8F9E9660}"/>
              </a:ext>
            </a:extLst>
          </p:cNvPr>
          <p:cNvSpPr/>
          <p:nvPr/>
        </p:nvSpPr>
        <p:spPr>
          <a:xfrm>
            <a:off x="14300493" y="4512673"/>
            <a:ext cx="1470074" cy="750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260</a:t>
            </a:r>
            <a:endParaRPr lang="en-US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" name="Text 12">
            <a:extLst>
              <a:ext uri="{FF2B5EF4-FFF2-40B4-BE49-F238E27FC236}">
                <a16:creationId xmlns:a16="http://schemas.microsoft.com/office/drawing/2014/main" id="{E210FFB0-C468-2316-58DE-F8C2E1054921}"/>
              </a:ext>
            </a:extLst>
          </p:cNvPr>
          <p:cNvSpPr/>
          <p:nvPr/>
        </p:nvSpPr>
        <p:spPr>
          <a:xfrm>
            <a:off x="15674117" y="4696016"/>
            <a:ext cx="1737360" cy="340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231F20"/>
                </a:solidFill>
              </a:rPr>
              <a:t>interventi</a:t>
            </a:r>
            <a:endParaRPr lang="en-US" sz="1300"/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0ECA894D-6864-D497-2A1B-474DDE9365E5}"/>
              </a:ext>
            </a:extLst>
          </p:cNvPr>
          <p:cNvSpPr/>
          <p:nvPr/>
        </p:nvSpPr>
        <p:spPr>
          <a:xfrm>
            <a:off x="14166850" y="5967215"/>
            <a:ext cx="1737360" cy="750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780</a:t>
            </a:r>
            <a:endParaRPr lang="en-US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" name="Text 14">
            <a:extLst>
              <a:ext uri="{FF2B5EF4-FFF2-40B4-BE49-F238E27FC236}">
                <a16:creationId xmlns:a16="http://schemas.microsoft.com/office/drawing/2014/main" id="{B5BBA700-B417-D78C-8571-5F09EF088720}"/>
              </a:ext>
            </a:extLst>
          </p:cNvPr>
          <p:cNvSpPr/>
          <p:nvPr/>
        </p:nvSpPr>
        <p:spPr>
          <a:xfrm>
            <a:off x="15972790" y="6171797"/>
            <a:ext cx="1737360" cy="340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231F20"/>
                </a:solidFill>
              </a:rPr>
              <a:t>colloqui</a:t>
            </a:r>
            <a:endParaRPr lang="en-US" sz="240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8EA2379-B902-A36B-0160-FDAB8B1DAE16}"/>
              </a:ext>
            </a:extLst>
          </p:cNvPr>
          <p:cNvSpPr txBox="1"/>
          <p:nvPr/>
        </p:nvSpPr>
        <p:spPr>
          <a:xfrm>
            <a:off x="11427166" y="8010426"/>
            <a:ext cx="758205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b="1" dirty="0">
                <a:solidFill>
                  <a:srgbClr val="B85C00"/>
                </a:solidFill>
              </a:rPr>
              <a:t>«</a:t>
            </a:r>
            <a:r>
              <a:rPr lang="it-IT" sz="3600" dirty="0">
                <a:solidFill>
                  <a:srgbClr val="B85C00"/>
                </a:solidFill>
              </a:rPr>
              <a:t>Da servizio in avvio a presidio territoriale riconoscibile: crescono accessi, interventi e intensità dei percorsi</a:t>
            </a:r>
            <a:r>
              <a:rPr lang="it-IT" sz="3600" b="1" dirty="0">
                <a:solidFill>
                  <a:srgbClr val="B85C00"/>
                </a:solidFill>
              </a:rPr>
              <a:t>.»</a:t>
            </a:r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C8E5D264-F21A-F781-0475-38138F99A2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3554854"/>
              </p:ext>
            </p:extLst>
          </p:nvPr>
        </p:nvGraphicFramePr>
        <p:xfrm>
          <a:off x="832757" y="3270249"/>
          <a:ext cx="10594409" cy="6706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9CCD1308-D76E-7622-9755-5D8B8F35EBE3}"/>
              </a:ext>
            </a:extLst>
          </p:cNvPr>
          <p:cNvSpPr txBox="1"/>
          <p:nvPr/>
        </p:nvSpPr>
        <p:spPr>
          <a:xfrm>
            <a:off x="2194560" y="9650905"/>
            <a:ext cx="102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2024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10975BC-172E-E555-0523-EA3393EA0787}"/>
              </a:ext>
            </a:extLst>
          </p:cNvPr>
          <p:cNvSpPr txBox="1"/>
          <p:nvPr/>
        </p:nvSpPr>
        <p:spPr>
          <a:xfrm>
            <a:off x="5108882" y="9677274"/>
            <a:ext cx="102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2025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6AA09ED-C398-5DD9-D890-DA8E35D163D1}"/>
              </a:ext>
            </a:extLst>
          </p:cNvPr>
          <p:cNvSpPr txBox="1"/>
          <p:nvPr/>
        </p:nvSpPr>
        <p:spPr>
          <a:xfrm>
            <a:off x="8753135" y="9690275"/>
            <a:ext cx="1021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9197463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3F6D862-2755-CD59-8826-4B42D539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315803BF-42F1-8587-5F28-7A6C7F5A17F8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5264B4DF-B0E7-5241-BF7A-BA0AF96EBF6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04613" y="752940"/>
            <a:ext cx="17304608" cy="146193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5400" spc="-250"/>
              <a:t>Il servizio in numeri: evoluzione 2024-2026</a:t>
            </a:r>
            <a:br>
              <a:rPr lang="it-IT" spc="-250"/>
            </a:br>
            <a:r>
              <a:rPr lang="it-IT" sz="4000">
                <a:solidFill>
                  <a:schemeClr val="tx1"/>
                </a:solidFill>
              </a:rPr>
              <a:t>Crescita e consolidamento della presa in carico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8" name="Text 15">
            <a:extLst>
              <a:ext uri="{FF2B5EF4-FFF2-40B4-BE49-F238E27FC236}">
                <a16:creationId xmlns:a16="http://schemas.microsoft.com/office/drawing/2014/main" id="{87DC28B9-4CF7-CFC1-9BCE-6FB2FBB68460}"/>
              </a:ext>
            </a:extLst>
          </p:cNvPr>
          <p:cNvSpPr/>
          <p:nvPr/>
        </p:nvSpPr>
        <p:spPr>
          <a:xfrm>
            <a:off x="1692820" y="10204450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>
                <a:solidFill>
                  <a:srgbClr val="666666"/>
                </a:solidFill>
              </a:rPr>
              <a:t>* Dati 2026 aggiornati al 29 settembre 2026</a:t>
            </a:r>
            <a:endParaRPr lang="en-US" sz="1600"/>
          </a:p>
        </p:txBody>
      </p:sp>
      <p:sp>
        <p:nvSpPr>
          <p:cNvPr id="5" name="Text 8">
            <a:extLst>
              <a:ext uri="{FF2B5EF4-FFF2-40B4-BE49-F238E27FC236}">
                <a16:creationId xmlns:a16="http://schemas.microsoft.com/office/drawing/2014/main" id="{6ACD908F-1B4F-8C38-C00E-432C96F05517}"/>
              </a:ext>
            </a:extLst>
          </p:cNvPr>
          <p:cNvSpPr/>
          <p:nvPr/>
        </p:nvSpPr>
        <p:spPr>
          <a:xfrm>
            <a:off x="2435815" y="3465827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rgbClr val="231F20"/>
                </a:solidFill>
              </a:rPr>
              <a:t>Modalità di accesso</a:t>
            </a:r>
            <a:endParaRPr lang="en-US" sz="320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94A9A89-BE82-CA74-2EF4-B25BC7957E66}"/>
              </a:ext>
            </a:extLst>
          </p:cNvPr>
          <p:cNvSpPr txBox="1"/>
          <p:nvPr/>
        </p:nvSpPr>
        <p:spPr>
          <a:xfrm>
            <a:off x="12642850" y="3785867"/>
            <a:ext cx="61361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>
                <a:solidFill>
                  <a:srgbClr val="B85C00"/>
                </a:solidFill>
              </a:rPr>
              <a:t>«I </a:t>
            </a:r>
            <a:r>
              <a:rPr lang="it-IT" sz="3000" b="1">
                <a:solidFill>
                  <a:srgbClr val="B85C00"/>
                </a:solidFill>
              </a:rPr>
              <a:t>Servizi sociali comunali </a:t>
            </a:r>
            <a:r>
              <a:rPr lang="it-IT" sz="3000">
                <a:solidFill>
                  <a:srgbClr val="B85C00"/>
                </a:solidFill>
              </a:rPr>
              <a:t>rappresentano il principale punto di connessione tra i bisogni e le competenze del Centro.»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7FB4F59D-CEFE-58C0-6AB5-D3B5738EC514}"/>
              </a:ext>
            </a:extLst>
          </p:cNvPr>
          <p:cNvSpPr txBox="1"/>
          <p:nvPr/>
        </p:nvSpPr>
        <p:spPr>
          <a:xfrm>
            <a:off x="11652250" y="8678724"/>
            <a:ext cx="712678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dirty="0">
                <a:solidFill>
                  <a:srgbClr val="B85C00"/>
                </a:solidFill>
              </a:rPr>
              <a:t>«Equità significa garantire a ogni famiglia le stesse opportunità di accesso e presa in carico.»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28EEE85-A5AE-3F84-6976-1F85DA9B2A5D}"/>
              </a:ext>
            </a:extLst>
          </p:cNvPr>
          <p:cNvSpPr txBox="1"/>
          <p:nvPr/>
        </p:nvSpPr>
        <p:spPr>
          <a:xfrm>
            <a:off x="10781983" y="6463127"/>
            <a:ext cx="533173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dirty="0">
                <a:solidFill>
                  <a:srgbClr val="B85C00"/>
                </a:solidFill>
              </a:rPr>
              <a:t>«Gli accessi spontanei rappresentano un potenziale di crescita del servizio.»</a:t>
            </a:r>
          </a:p>
        </p:txBody>
      </p:sp>
      <p:graphicFrame>
        <p:nvGraphicFramePr>
          <p:cNvPr id="6" name="Grafico 5">
            <a:extLst>
              <a:ext uri="{FF2B5EF4-FFF2-40B4-BE49-F238E27FC236}">
                <a16:creationId xmlns:a16="http://schemas.microsoft.com/office/drawing/2014/main" id="{8838AD1B-9019-CDC7-9E7B-455ECE5D95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3055202"/>
              </p:ext>
            </p:extLst>
          </p:nvPr>
        </p:nvGraphicFramePr>
        <p:xfrm>
          <a:off x="795542" y="4065814"/>
          <a:ext cx="8936287" cy="5927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417626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EEBCACF-B632-E393-5D69-0363002AD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A6670F7-9B44-2985-8759-FF59EAA7B53C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B0754AF0-2697-E373-8A7E-E98B95B79A0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04613" y="752940"/>
            <a:ext cx="17304608" cy="146193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5400" spc="-250"/>
              <a:t>Il servizio in numeri: evoluzione 2024-2026</a:t>
            </a:r>
            <a:br>
              <a:rPr lang="it-IT" spc="-250"/>
            </a:br>
            <a:r>
              <a:rPr lang="it-IT" sz="4000">
                <a:solidFill>
                  <a:schemeClr val="tx1"/>
                </a:solidFill>
              </a:rPr>
              <a:t>Crescita e consolidamento della presa in carico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8" name="Text 15">
            <a:extLst>
              <a:ext uri="{FF2B5EF4-FFF2-40B4-BE49-F238E27FC236}">
                <a16:creationId xmlns:a16="http://schemas.microsoft.com/office/drawing/2014/main" id="{942CB7C9-CC95-6F7F-4645-69B4955237C2}"/>
              </a:ext>
            </a:extLst>
          </p:cNvPr>
          <p:cNvSpPr/>
          <p:nvPr/>
        </p:nvSpPr>
        <p:spPr>
          <a:xfrm>
            <a:off x="1704613" y="10664360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666666"/>
                </a:solidFill>
              </a:rPr>
              <a:t>* Dati 2026 </a:t>
            </a:r>
            <a:r>
              <a:rPr lang="en-US" sz="1600" i="1" dirty="0" err="1">
                <a:solidFill>
                  <a:srgbClr val="666666"/>
                </a:solidFill>
              </a:rPr>
              <a:t>aggiornati</a:t>
            </a:r>
            <a:r>
              <a:rPr lang="en-US" sz="1600" i="1" dirty="0">
                <a:solidFill>
                  <a:srgbClr val="666666"/>
                </a:solidFill>
              </a:rPr>
              <a:t> al 29 </a:t>
            </a:r>
            <a:r>
              <a:rPr lang="en-US" sz="1600" i="1" dirty="0" err="1">
                <a:solidFill>
                  <a:srgbClr val="666666"/>
                </a:solidFill>
              </a:rPr>
              <a:t>settembre</a:t>
            </a:r>
            <a:r>
              <a:rPr lang="en-US" sz="1600" i="1" dirty="0">
                <a:solidFill>
                  <a:srgbClr val="666666"/>
                </a:solidFill>
              </a:rPr>
              <a:t> 2026</a:t>
            </a:r>
            <a:endParaRPr lang="en-US" sz="160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BC881257-B0F5-6AD1-A329-45097206ECAE}"/>
              </a:ext>
            </a:extLst>
          </p:cNvPr>
          <p:cNvSpPr/>
          <p:nvPr/>
        </p:nvSpPr>
        <p:spPr>
          <a:xfrm>
            <a:off x="12311743" y="2999708"/>
            <a:ext cx="7155541" cy="5164577"/>
          </a:xfrm>
          <a:prstGeom prst="roundRect">
            <a:avLst/>
          </a:prstGeom>
          <a:solidFill>
            <a:srgbClr val="FFF0DD"/>
          </a:solidFill>
          <a:ln w="12700">
            <a:solidFill>
              <a:srgbClr val="F6D3A5"/>
            </a:solidFill>
            <a:prstDash val="solid"/>
          </a:ln>
        </p:spPr>
        <p:txBody>
          <a:bodyPr/>
          <a:lstStyle/>
          <a:p>
            <a:pPr marL="0" indent="0" algn="ctr">
              <a:buNone/>
            </a:pPr>
            <a:endParaRPr lang="en-US" sz="1800" dirty="0">
              <a:solidFill>
                <a:srgbClr val="231F20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231F20"/>
              </a:solidFill>
            </a:endParaRPr>
          </a:p>
          <a:p>
            <a:pPr marL="0" indent="0" algn="ctr">
              <a:buNone/>
            </a:pPr>
            <a:endParaRPr lang="en-US" sz="1800" dirty="0">
              <a:solidFill>
                <a:srgbClr val="231F20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231F20"/>
              </a:solidFill>
            </a:endParaRPr>
          </a:p>
          <a:p>
            <a:pPr marL="0" indent="0" algn="ctr">
              <a:buNone/>
            </a:pPr>
            <a:endParaRPr lang="en-US" sz="1800" dirty="0">
              <a:solidFill>
                <a:srgbClr val="231F20"/>
              </a:solidFill>
            </a:endParaRPr>
          </a:p>
          <a:p>
            <a:pPr marL="0" indent="0" algn="ctr">
              <a:buNone/>
            </a:pPr>
            <a:endParaRPr lang="en-US" sz="1800" dirty="0">
              <a:solidFill>
                <a:srgbClr val="231F20"/>
              </a:solidFill>
            </a:endParaRPr>
          </a:p>
          <a:p>
            <a:pPr fontAlgn="t">
              <a:lnSpc>
                <a:spcPct val="100000"/>
              </a:lnSpc>
              <a:buNone/>
            </a:pPr>
            <a:endParaRPr lang="it-IT" sz="2400" b="1" i="0" dirty="0">
              <a:effectLst/>
              <a:latin typeface="Segoe UI" panose="020B0502040204020203" pitchFamily="34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it-IT" sz="2400" b="1" i="0" dirty="0">
                <a:effectLst/>
                <a:latin typeface="Segoe UI" panose="020B0502040204020203" pitchFamily="34" charset="0"/>
              </a:rPr>
              <a:t>☐ Ascolto e accoglienza</a:t>
            </a:r>
          </a:p>
          <a:p>
            <a:pPr fontAlgn="t">
              <a:lnSpc>
                <a:spcPct val="100000"/>
              </a:lnSpc>
              <a:buNone/>
            </a:pPr>
            <a:r>
              <a:rPr lang="it-IT" sz="2400" b="1" i="0" dirty="0">
                <a:effectLst/>
                <a:latin typeface="Segoe UI" panose="020B0502040204020203" pitchFamily="34" charset="0"/>
              </a:rPr>
              <a:t>☐ Analisi e valutazione dei bisogni</a:t>
            </a:r>
          </a:p>
          <a:p>
            <a:pPr fontAlgn="t">
              <a:lnSpc>
                <a:spcPct val="100000"/>
              </a:lnSpc>
              <a:buNone/>
            </a:pPr>
            <a:r>
              <a:rPr lang="it-IT" sz="2400" b="1" i="0" dirty="0">
                <a:effectLst/>
                <a:latin typeface="Segoe UI" panose="020B0502040204020203" pitchFamily="34" charset="0"/>
              </a:rPr>
              <a:t>☐ Sostegno alle competenze familiari</a:t>
            </a:r>
          </a:p>
          <a:p>
            <a:pPr fontAlgn="t">
              <a:lnSpc>
                <a:spcPct val="100000"/>
              </a:lnSpc>
              <a:buNone/>
            </a:pPr>
            <a:r>
              <a:rPr lang="it-IT" sz="2400" b="1" i="0" dirty="0">
                <a:effectLst/>
                <a:latin typeface="Segoe UI" panose="020B0502040204020203" pitchFamily="34" charset="0"/>
              </a:rPr>
              <a:t>☐ Attivazione della rete territoriale</a:t>
            </a:r>
          </a:p>
          <a:p>
            <a:pPr fontAlgn="t">
              <a:lnSpc>
                <a:spcPct val="100000"/>
              </a:lnSpc>
              <a:buNone/>
            </a:pPr>
            <a:r>
              <a:rPr lang="it-IT" sz="2400" b="1" i="0" dirty="0">
                <a:effectLst/>
                <a:latin typeface="Segoe UI" panose="020B0502040204020203" pitchFamily="34" charset="0"/>
              </a:rPr>
              <a:t>☐ Accompagnamento nel tempo</a:t>
            </a:r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7AC9435E-6702-6D17-EC16-DBA3A6AD5710}"/>
              </a:ext>
            </a:extLst>
          </p:cNvPr>
          <p:cNvSpPr/>
          <p:nvPr/>
        </p:nvSpPr>
        <p:spPr>
          <a:xfrm>
            <a:off x="14166850" y="3422650"/>
            <a:ext cx="3657600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it-IT" sz="2800" b="1" dirty="0">
                <a:solidFill>
                  <a:srgbClr val="B85C00"/>
                </a:solidFill>
              </a:rPr>
              <a:t>La presa in carico non si esaurisce nell'intervento</a:t>
            </a:r>
            <a:endParaRPr lang="en-US" sz="2800" dirty="0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1A5B60A-10AD-4C2E-B401-1B92D713335D}"/>
              </a:ext>
            </a:extLst>
          </p:cNvPr>
          <p:cNvSpPr txBox="1"/>
          <p:nvPr/>
        </p:nvSpPr>
        <p:spPr>
          <a:xfrm>
            <a:off x="11815809" y="8848478"/>
            <a:ext cx="73152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dirty="0">
                <a:solidFill>
                  <a:srgbClr val="B85C00"/>
                </a:solidFill>
              </a:rPr>
              <a:t>«I bisogni emergenti confermano la crescente necessità di sostenere genitori, adolescenti e relazioni familiari nei momenti di maggiore cambiamento e complessità.»</a:t>
            </a:r>
          </a:p>
        </p:txBody>
      </p:sp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379F2E01-B200-F170-FC73-084E06E782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2509345"/>
              </p:ext>
            </p:extLst>
          </p:nvPr>
        </p:nvGraphicFramePr>
        <p:xfrm>
          <a:off x="636815" y="3422650"/>
          <a:ext cx="10270672" cy="6913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425279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0950E86-8B3D-DC8F-5C36-7D7FE7172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A6DCD34-7026-212E-6714-D15F10E89FF5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F8318EB1-B60B-EB82-9B7F-1AC0F3BE834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04613" y="752940"/>
            <a:ext cx="17304608" cy="146193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5400" spc="-250"/>
              <a:t>Il servizio in numeri: evoluzione 2024-2026</a:t>
            </a:r>
            <a:br>
              <a:rPr lang="it-IT" spc="-250"/>
            </a:br>
            <a:r>
              <a:rPr lang="it-IT" sz="4000">
                <a:solidFill>
                  <a:schemeClr val="tx1"/>
                </a:solidFill>
              </a:rPr>
              <a:t>Le principali evidenze della fase sperimentale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BE66F16-EC54-ACE9-8943-4E93469FB286}"/>
              </a:ext>
            </a:extLst>
          </p:cNvPr>
          <p:cNvSpPr txBox="1"/>
          <p:nvPr/>
        </p:nvSpPr>
        <p:spPr>
          <a:xfrm>
            <a:off x="1704613" y="2981215"/>
            <a:ext cx="100502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chemeClr val="accent6">
                    <a:lumMod val="50000"/>
                  </a:schemeClr>
                </a:solidFill>
              </a:rPr>
              <a:t>Chi raggiungiamo oggi?</a:t>
            </a:r>
          </a:p>
        </p:txBody>
      </p:sp>
      <p:graphicFrame>
        <p:nvGraphicFramePr>
          <p:cNvPr id="6" name="Diagramma 5">
            <a:extLst>
              <a:ext uri="{FF2B5EF4-FFF2-40B4-BE49-F238E27FC236}">
                <a16:creationId xmlns:a16="http://schemas.microsoft.com/office/drawing/2014/main" id="{ED147DDA-0C1F-25AB-5A90-B2BB27688E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6205547"/>
              </p:ext>
            </p:extLst>
          </p:nvPr>
        </p:nvGraphicFramePr>
        <p:xfrm>
          <a:off x="672798" y="3918857"/>
          <a:ext cx="12961559" cy="6745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asellaDiTesto 7">
            <a:extLst>
              <a:ext uri="{FF2B5EF4-FFF2-40B4-BE49-F238E27FC236}">
                <a16:creationId xmlns:a16="http://schemas.microsoft.com/office/drawing/2014/main" id="{C402D10D-0373-E3E4-60E7-7D6AEBB1B4FB}"/>
              </a:ext>
            </a:extLst>
          </p:cNvPr>
          <p:cNvSpPr txBox="1"/>
          <p:nvPr/>
        </p:nvSpPr>
        <p:spPr>
          <a:xfrm>
            <a:off x="14528347" y="3565990"/>
            <a:ext cx="526188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600" dirty="0">
                <a:solidFill>
                  <a:schemeClr val="accent6">
                    <a:lumMod val="75000"/>
                  </a:schemeClr>
                </a:solidFill>
              </a:rPr>
              <a:t>«I bisogni emergenti confermano il ruolo del Centro come presidio territoriale per il sostegno alla genitorialità, la gestione della conflittualità familiare e l'accompagnamento degli adolescenti e delle loro famiglie.»</a:t>
            </a:r>
          </a:p>
        </p:txBody>
      </p:sp>
    </p:spTree>
    <p:extLst>
      <p:ext uri="{BB962C8B-B14F-4D97-AF65-F5344CB8AC3E}">
        <p14:creationId xmlns:p14="http://schemas.microsoft.com/office/powerpoint/2010/main" val="31278967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DDB6E33-1ABE-2B7D-03BB-6537B3DE8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619BE4A1-F28E-C084-6159-B1060D56B939}"/>
              </a:ext>
            </a:extLst>
          </p:cNvPr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D7A5F1D9-6AE0-4988-105F-4C102F1B5579}"/>
              </a:ext>
            </a:extLst>
          </p:cNvPr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2450A5B2-CDEA-35D7-704F-B7C96B58B5F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4250" y="5093003"/>
            <a:ext cx="15849600" cy="23237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noProof="0"/>
              <a:t>Le risorse che rendono possibile il servizio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A601F3E-E090-27BC-D0D2-AA1ACF25CB27}"/>
              </a:ext>
            </a:extLst>
          </p:cNvPr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lang="it-IT" sz="2450" b="1" spc="-1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lang="it-IT" sz="2450" b="1" spc="-24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lang="it-IT" sz="2450" b="1" spc="-23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14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it-IT" sz="2450" b="1" spc="-23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2450" b="1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lang="it-IT" sz="2200" spc="-7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it-IT" sz="2200" spc="-22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9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it-IT" sz="2200" spc="-21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5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lang="it-IT" sz="2200" spc="-21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2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it-IT" sz="2200" noProof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>
            <a:extLst>
              <a:ext uri="{FF2B5EF4-FFF2-40B4-BE49-F238E27FC236}">
                <a16:creationId xmlns:a16="http://schemas.microsoft.com/office/drawing/2014/main" id="{CD12456A-0A9A-1DED-D519-221981EB332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65CA2CFE-182F-F1DF-FD9B-94D58858017D}"/>
              </a:ext>
            </a:extLst>
          </p:cNvPr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10ED7B62-D427-DA19-D234-E901694B558D}"/>
              </a:ext>
            </a:extLst>
          </p:cNvPr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lang="it-IT" sz="2450" b="1" spc="-8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it-IT" sz="245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lang="it-IT" sz="245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lang="it-IT" sz="2450" b="1" spc="-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lang="it-IT" sz="2450" b="1" spc="-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5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lang="it-IT" sz="2450" b="1" spc="-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4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2450" b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15C6369D-3891-D7B2-5365-A008950EE7C1}"/>
              </a:ext>
            </a:extLst>
          </p:cNvPr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it-IT" sz="3300" b="1" spc="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1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8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3300" b="1" spc="-3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1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3300" b="1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it-IT" sz="2850" spc="-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lang="it-IT" sz="2850" spc="-3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it-IT" sz="2850" spc="-3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spc="-5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it-IT" sz="2850" spc="-2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spc="-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it-IT" sz="2850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C59933C6-1340-AF3B-EA30-0ABC855E59DF}"/>
              </a:ext>
            </a:extLst>
          </p:cNvPr>
          <p:cNvSpPr/>
          <p:nvPr/>
        </p:nvSpPr>
        <p:spPr>
          <a:xfrm>
            <a:off x="14857012" y="244862"/>
            <a:ext cx="4480560" cy="4389120"/>
          </a:xfrm>
          <a:prstGeom prst="ellipse">
            <a:avLst/>
          </a:prstGeom>
          <a:solidFill>
            <a:srgbClr val="F9A13A">
              <a:alpha val="88000"/>
            </a:srgbClr>
          </a:solidFill>
          <a:ln w="12700">
            <a:solidFill>
              <a:srgbClr val="F9A13A"/>
            </a:solidFill>
            <a:prstDash val="solid"/>
          </a:ln>
        </p:spPr>
        <p:txBody>
          <a:bodyPr/>
          <a:lstStyle/>
          <a:p>
            <a:endParaRPr lang="it-IT" noProof="0"/>
          </a:p>
        </p:txBody>
      </p:sp>
      <p:sp>
        <p:nvSpPr>
          <p:cNvPr id="15" name="Shape 5">
            <a:extLst>
              <a:ext uri="{FF2B5EF4-FFF2-40B4-BE49-F238E27FC236}">
                <a16:creationId xmlns:a16="http://schemas.microsoft.com/office/drawing/2014/main" id="{76D0FA79-6EA7-1D9C-408B-96A0C3562E04}"/>
              </a:ext>
            </a:extLst>
          </p:cNvPr>
          <p:cNvSpPr/>
          <p:nvPr/>
        </p:nvSpPr>
        <p:spPr>
          <a:xfrm>
            <a:off x="15542812" y="793502"/>
            <a:ext cx="2815038" cy="2651760"/>
          </a:xfrm>
          <a:prstGeom prst="ellipse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it-IT" sz="3600" b="1" noProof="0">
                <a:solidFill>
                  <a:schemeClr val="bg1"/>
                </a:solidFill>
              </a:rPr>
              <a:t>23 </a:t>
            </a:r>
            <a:r>
              <a:rPr lang="it-IT" sz="2400" noProof="0">
                <a:solidFill>
                  <a:schemeClr val="bg1"/>
                </a:solidFill>
              </a:rPr>
              <a:t>COMUNI UN SOLO SERVIZIO</a:t>
            </a:r>
            <a:endParaRPr lang="it-IT" sz="2800" noProof="0">
              <a:solidFill>
                <a:schemeClr val="bg1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D6F062B-B2CF-297E-8E6E-DE012B451A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755" y="7002498"/>
            <a:ext cx="3991152" cy="152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3819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399745" y="562218"/>
            <a:ext cx="17304608" cy="16466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6600" spc="-250"/>
              <a:t>Le risorse che rendono possibile il servizio</a:t>
            </a:r>
            <a:br>
              <a:rPr lang="it-IT" spc="-250"/>
            </a:br>
            <a:r>
              <a:rPr lang="it-IT" sz="4000">
                <a:solidFill>
                  <a:schemeClr val="tx1"/>
                </a:solidFill>
              </a:rPr>
              <a:t>Integrare fondi per costruire un servizio stabile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4" name="Rettangolo ad angolo ripiegato 3">
            <a:extLst>
              <a:ext uri="{FF2B5EF4-FFF2-40B4-BE49-F238E27FC236}">
                <a16:creationId xmlns:a16="http://schemas.microsoft.com/office/drawing/2014/main" id="{27E53E6E-9E81-7B7C-E15C-B09E41CF6A75}"/>
              </a:ext>
            </a:extLst>
          </p:cNvPr>
          <p:cNvSpPr/>
          <p:nvPr/>
        </p:nvSpPr>
        <p:spPr>
          <a:xfrm>
            <a:off x="1212850" y="3270250"/>
            <a:ext cx="5257800" cy="6553200"/>
          </a:xfrm>
          <a:prstGeom prst="foldedCorne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9">
            <a:extLst>
              <a:ext uri="{FF2B5EF4-FFF2-40B4-BE49-F238E27FC236}">
                <a16:creationId xmlns:a16="http://schemas.microsoft.com/office/drawing/2014/main" id="{CCE6108E-8AF8-5228-1AB9-2182E2C02145}"/>
              </a:ext>
            </a:extLst>
          </p:cNvPr>
          <p:cNvSpPr/>
          <p:nvPr/>
        </p:nvSpPr>
        <p:spPr>
          <a:xfrm>
            <a:off x="1974850" y="3727450"/>
            <a:ext cx="3810000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40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Servizio ed équipe</a:t>
            </a:r>
            <a:endParaRPr lang="en-US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ttangolo ad angolo ripiegato 10">
            <a:extLst>
              <a:ext uri="{FF2B5EF4-FFF2-40B4-BE49-F238E27FC236}">
                <a16:creationId xmlns:a16="http://schemas.microsoft.com/office/drawing/2014/main" id="{7050E39B-962A-C057-7182-9CC3D6A94FFE}"/>
              </a:ext>
            </a:extLst>
          </p:cNvPr>
          <p:cNvSpPr/>
          <p:nvPr/>
        </p:nvSpPr>
        <p:spPr>
          <a:xfrm>
            <a:off x="7231743" y="3307443"/>
            <a:ext cx="5257800" cy="6516007"/>
          </a:xfrm>
          <a:prstGeom prst="foldedCorner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7D3DE778-0CB9-D342-F93E-9CC76EC13855}"/>
              </a:ext>
            </a:extLst>
          </p:cNvPr>
          <p:cNvSpPr/>
          <p:nvPr/>
        </p:nvSpPr>
        <p:spPr>
          <a:xfrm>
            <a:off x="7993743" y="3764643"/>
            <a:ext cx="3810000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4000" b="1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Spazi</a:t>
            </a:r>
            <a:endParaRPr lang="en-US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tangolo ad angolo ripiegato 14">
            <a:extLst>
              <a:ext uri="{FF2B5EF4-FFF2-40B4-BE49-F238E27FC236}">
                <a16:creationId xmlns:a16="http://schemas.microsoft.com/office/drawing/2014/main" id="{A8A5CCE6-5B84-E352-618E-58ACE81C406F}"/>
              </a:ext>
            </a:extLst>
          </p:cNvPr>
          <p:cNvSpPr/>
          <p:nvPr/>
        </p:nvSpPr>
        <p:spPr>
          <a:xfrm>
            <a:off x="13482839" y="3375268"/>
            <a:ext cx="5257800" cy="6448182"/>
          </a:xfrm>
          <a:prstGeom prst="foldedCorner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905760C0-9D18-E51F-2186-85A516C3166B}"/>
              </a:ext>
            </a:extLst>
          </p:cNvPr>
          <p:cNvSpPr/>
          <p:nvPr/>
        </p:nvSpPr>
        <p:spPr>
          <a:xfrm>
            <a:off x="14218532" y="3832468"/>
            <a:ext cx="3810000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4000" b="1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Risorse</a:t>
            </a:r>
            <a:r>
              <a:rPr lang="en-US" sz="40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4000" b="1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</a:t>
            </a:r>
            <a:endParaRPr lang="en-US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1A7054BA-299C-0F89-7FAF-62825DAE490C}"/>
              </a:ext>
            </a:extLst>
          </p:cNvPr>
          <p:cNvSpPr/>
          <p:nvPr/>
        </p:nvSpPr>
        <p:spPr>
          <a:xfrm>
            <a:off x="1604518" y="5718629"/>
            <a:ext cx="4408932" cy="2770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en-US" sz="2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Fondo Nazionale per le Politiche Sociali (FNPS)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endParaRPr 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q"/>
            </a:pPr>
            <a:endParaRPr 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en-US" sz="2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Fondo Nazionale per le Politiche della Famiglia (FNPF)</a:t>
            </a:r>
            <a:endParaRPr 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0">
            <a:extLst>
              <a:ext uri="{FF2B5EF4-FFF2-40B4-BE49-F238E27FC236}">
                <a16:creationId xmlns:a16="http://schemas.microsoft.com/office/drawing/2014/main" id="{A51FBC14-216A-4769-5A12-02F1B1A99E2A}"/>
              </a:ext>
            </a:extLst>
          </p:cNvPr>
          <p:cNvSpPr/>
          <p:nvPr/>
        </p:nvSpPr>
        <p:spPr>
          <a:xfrm>
            <a:off x="7694277" y="5718629"/>
            <a:ext cx="4408932" cy="2770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en-US" sz="2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it-IT" sz="2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 FESR Sardegna 2021-2027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endParaRPr lang="it-IT" sz="28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it-IT" sz="2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FNPF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endParaRPr lang="it-IT" sz="28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2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Miglioramento delle sedi HUB e SPOKE</a:t>
            </a:r>
          </a:p>
        </p:txBody>
      </p:sp>
      <p:sp>
        <p:nvSpPr>
          <p:cNvPr id="23" name="Text 10">
            <a:extLst>
              <a:ext uri="{FF2B5EF4-FFF2-40B4-BE49-F238E27FC236}">
                <a16:creationId xmlns:a16="http://schemas.microsoft.com/office/drawing/2014/main" id="{74B91D54-EF73-492C-C1E6-908A3835B185}"/>
              </a:ext>
            </a:extLst>
          </p:cNvPr>
          <p:cNvSpPr/>
          <p:nvPr/>
        </p:nvSpPr>
        <p:spPr>
          <a:xfrm>
            <a:off x="13919066" y="6013450"/>
            <a:ext cx="4408932" cy="2770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en-US" sz="2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it-IT" sz="2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Fondo per il potenziamento dei servizi</a:t>
            </a:r>
          </a:p>
          <a:p>
            <a:pPr marL="171450" indent="-171450" algn="just">
              <a:buFont typeface="Wingdings" panose="05000000000000000000" pitchFamily="2" charset="2"/>
              <a:buChar char="q"/>
            </a:pPr>
            <a:endParaRPr lang="it-IT" sz="28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2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Integrazione con gli altri interventi PLUS</a:t>
            </a:r>
          </a:p>
        </p:txBody>
      </p:sp>
      <p:sp>
        <p:nvSpPr>
          <p:cNvPr id="25" name="Text 18">
            <a:extLst>
              <a:ext uri="{FF2B5EF4-FFF2-40B4-BE49-F238E27FC236}">
                <a16:creationId xmlns:a16="http://schemas.microsoft.com/office/drawing/2014/main" id="{B2025EDD-70A5-00CE-7AE9-FFDDD35BC3D7}"/>
              </a:ext>
            </a:extLst>
          </p:cNvPr>
          <p:cNvSpPr/>
          <p:nvPr/>
        </p:nvSpPr>
        <p:spPr>
          <a:xfrm>
            <a:off x="374650" y="10159332"/>
            <a:ext cx="19050000" cy="6454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B85C00"/>
                </a:solidFill>
              </a:rPr>
              <a:t>Fonti differenti concorrono alla costruzione di un servizio territoriale stabile, riconoscibile e di qualità.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1505673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D060CEE-57AE-B86A-49D2-8F3B411F9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B2FB4763-529C-8DB6-2175-DF6C3FF5E969}"/>
              </a:ext>
            </a:extLst>
          </p:cNvPr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02CD3CD7-8461-11D6-3BBA-5402F85F185E}"/>
              </a:ext>
            </a:extLst>
          </p:cNvPr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A856518B-50AA-7986-A2BE-F3072B2D539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4250" y="5093003"/>
            <a:ext cx="17602200" cy="116955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noProof="0"/>
              <a:t>Considerazioni e riflessioni conclusive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AECE339B-0840-FC70-C88E-42882B49A9C0}"/>
              </a:ext>
            </a:extLst>
          </p:cNvPr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lang="it-IT" sz="2450" b="1" spc="-1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lang="it-IT" sz="2450" b="1" spc="-24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lang="it-IT" sz="2450" b="1" spc="-23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14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it-IT" sz="2450" b="1" spc="-23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2450" b="1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lang="it-IT" sz="2200" spc="-7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it-IT" sz="2200" spc="-22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9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it-IT" sz="2200" spc="-21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5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lang="it-IT" sz="2200" spc="-21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2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it-IT" sz="2200" noProof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>
            <a:extLst>
              <a:ext uri="{FF2B5EF4-FFF2-40B4-BE49-F238E27FC236}">
                <a16:creationId xmlns:a16="http://schemas.microsoft.com/office/drawing/2014/main" id="{733D3F60-4A08-746E-2811-93071BBF9BA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57BE60C2-B844-8601-4DAF-E346616048D6}"/>
              </a:ext>
            </a:extLst>
          </p:cNvPr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B368E5CC-E16F-D5CA-4463-A4CE34BEC964}"/>
              </a:ext>
            </a:extLst>
          </p:cNvPr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lang="it-IT" sz="2450" b="1" spc="-8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it-IT" sz="245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lang="it-IT" sz="245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lang="it-IT" sz="2450" b="1" spc="-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lang="it-IT" sz="2450" b="1" spc="-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5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lang="it-IT" sz="2450" b="1" spc="-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4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2450" b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C83EE1DE-DE04-548D-EEFA-CE817A553DC8}"/>
              </a:ext>
            </a:extLst>
          </p:cNvPr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it-IT" sz="3300" b="1" spc="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1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8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3300" b="1" spc="-3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1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3300" b="1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it-IT" sz="2850" spc="-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lang="it-IT" sz="2850" spc="-3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it-IT" sz="2850" spc="-3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spc="-5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it-IT" sz="2850" spc="-2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spc="-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it-IT" sz="2850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E114E355-91AA-18F1-CE0B-3F13E35FB088}"/>
              </a:ext>
            </a:extLst>
          </p:cNvPr>
          <p:cNvSpPr/>
          <p:nvPr/>
        </p:nvSpPr>
        <p:spPr>
          <a:xfrm>
            <a:off x="14857012" y="244862"/>
            <a:ext cx="4480560" cy="4389120"/>
          </a:xfrm>
          <a:prstGeom prst="ellipse">
            <a:avLst/>
          </a:prstGeom>
          <a:solidFill>
            <a:srgbClr val="F9A13A">
              <a:alpha val="88000"/>
            </a:srgbClr>
          </a:solidFill>
          <a:ln w="12700">
            <a:solidFill>
              <a:srgbClr val="F9A13A"/>
            </a:solidFill>
            <a:prstDash val="solid"/>
          </a:ln>
        </p:spPr>
        <p:txBody>
          <a:bodyPr/>
          <a:lstStyle/>
          <a:p>
            <a:endParaRPr lang="it-IT" noProof="0"/>
          </a:p>
        </p:txBody>
      </p:sp>
      <p:sp>
        <p:nvSpPr>
          <p:cNvPr id="15" name="Shape 5">
            <a:extLst>
              <a:ext uri="{FF2B5EF4-FFF2-40B4-BE49-F238E27FC236}">
                <a16:creationId xmlns:a16="http://schemas.microsoft.com/office/drawing/2014/main" id="{62F51FD0-7CF2-E829-DBEE-2A48269540D3}"/>
              </a:ext>
            </a:extLst>
          </p:cNvPr>
          <p:cNvSpPr/>
          <p:nvPr/>
        </p:nvSpPr>
        <p:spPr>
          <a:xfrm>
            <a:off x="15542812" y="793502"/>
            <a:ext cx="2815038" cy="2651760"/>
          </a:xfrm>
          <a:prstGeom prst="ellipse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it-IT" sz="3600" b="1" noProof="0">
                <a:solidFill>
                  <a:schemeClr val="bg1"/>
                </a:solidFill>
              </a:rPr>
              <a:t>23 </a:t>
            </a:r>
            <a:r>
              <a:rPr lang="it-IT" sz="2400" noProof="0">
                <a:solidFill>
                  <a:schemeClr val="bg1"/>
                </a:solidFill>
              </a:rPr>
              <a:t>COMUNI UN SOLO SERVIZIO</a:t>
            </a:r>
            <a:endParaRPr lang="it-IT" sz="2800" noProof="0">
              <a:solidFill>
                <a:schemeClr val="bg1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6D88457-ED25-F234-148C-6AE64572B5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755" y="7002498"/>
            <a:ext cx="3991152" cy="152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1690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E626686-F207-0384-B3D8-3B07A41B8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CC55A04-17C3-375E-A401-F2013C4A1C21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FA2277AE-4DE9-277A-D90D-4976CB3BB1C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04613" y="752940"/>
            <a:ext cx="17304608" cy="146193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5400" spc="-250"/>
              <a:t>Territorialità, prossimità ed equità</a:t>
            </a:r>
            <a:br>
              <a:rPr lang="it-IT" spc="-250"/>
            </a:br>
            <a:r>
              <a:rPr lang="it-IT" sz="4000">
                <a:solidFill>
                  <a:schemeClr val="tx1"/>
                </a:solidFill>
              </a:rPr>
              <a:t>Considerazioni e prospettive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BF020122-C461-A243-8153-486137A95915}"/>
              </a:ext>
            </a:extLst>
          </p:cNvPr>
          <p:cNvSpPr/>
          <p:nvPr/>
        </p:nvSpPr>
        <p:spPr>
          <a:xfrm>
            <a:off x="553358" y="3295312"/>
            <a:ext cx="8534400" cy="477553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ct val="100000"/>
            </a:pPr>
            <a:r>
              <a:rPr lang="en-US" sz="3600" b="1">
                <a:solidFill>
                  <a:srgbClr val="231F20"/>
                </a:solidFill>
              </a:rPr>
              <a:t>COSA ABBIAMO COSTRUITO</a:t>
            </a:r>
          </a:p>
          <a:p>
            <a:pPr algn="just">
              <a:buSzPct val="100000"/>
            </a:pPr>
            <a:endParaRPr lang="en-US" sz="3600">
              <a:solidFill>
                <a:srgbClr val="231F20"/>
              </a:solidFill>
            </a:endParaRPr>
          </a:p>
          <a:p>
            <a:pPr marL="285750" indent="-285750" algn="just">
              <a:buSzPct val="100000"/>
              <a:buFont typeface="Wingdings" panose="05000000000000000000" pitchFamily="2" charset="2"/>
              <a:buChar char="q"/>
            </a:pPr>
            <a:r>
              <a:rPr lang="en-US" sz="3600">
                <a:solidFill>
                  <a:srgbClr val="231F20"/>
                </a:solidFill>
              </a:rPr>
              <a:t> Modello HUB e SPOKE</a:t>
            </a:r>
            <a:endParaRPr lang="en-US" sz="3600"/>
          </a:p>
          <a:p>
            <a:pPr marL="285750" indent="-285750" algn="just">
              <a:buSzPct val="100000"/>
              <a:buFont typeface="Wingdings" panose="05000000000000000000" pitchFamily="2" charset="2"/>
              <a:buChar char="q"/>
            </a:pPr>
            <a:r>
              <a:rPr lang="en-US" sz="3600">
                <a:solidFill>
                  <a:srgbClr val="231F20"/>
                </a:solidFill>
              </a:rPr>
              <a:t> </a:t>
            </a:r>
            <a:r>
              <a:rPr lang="en-US" sz="3600" err="1">
                <a:solidFill>
                  <a:srgbClr val="231F20"/>
                </a:solidFill>
              </a:rPr>
              <a:t>Integrazione</a:t>
            </a:r>
            <a:r>
              <a:rPr lang="en-US" sz="3600">
                <a:solidFill>
                  <a:srgbClr val="231F20"/>
                </a:solidFill>
              </a:rPr>
              <a:t> con </a:t>
            </a:r>
            <a:r>
              <a:rPr lang="en-US" sz="3600" err="1">
                <a:solidFill>
                  <a:srgbClr val="231F20"/>
                </a:solidFill>
              </a:rPr>
              <a:t>i</a:t>
            </a:r>
            <a:r>
              <a:rPr lang="en-US" sz="3600">
                <a:solidFill>
                  <a:srgbClr val="231F20"/>
                </a:solidFill>
              </a:rPr>
              <a:t> CST</a:t>
            </a:r>
            <a:endParaRPr lang="en-US" sz="3600"/>
          </a:p>
          <a:p>
            <a:pPr marL="285750" indent="-285750" algn="just">
              <a:buSzPct val="100000"/>
              <a:buFont typeface="Wingdings" panose="05000000000000000000" pitchFamily="2" charset="2"/>
              <a:buChar char="q"/>
            </a:pPr>
            <a:r>
              <a:rPr lang="en-US" sz="3600">
                <a:solidFill>
                  <a:srgbClr val="231F20"/>
                </a:solidFill>
              </a:rPr>
              <a:t> </a:t>
            </a:r>
            <a:r>
              <a:rPr lang="en-US" sz="3600" err="1">
                <a:solidFill>
                  <a:srgbClr val="231F20"/>
                </a:solidFill>
              </a:rPr>
              <a:t>Collegamento</a:t>
            </a:r>
            <a:r>
              <a:rPr lang="en-US" sz="3600">
                <a:solidFill>
                  <a:srgbClr val="231F20"/>
                </a:solidFill>
              </a:rPr>
              <a:t> con </a:t>
            </a:r>
            <a:r>
              <a:rPr lang="en-US" sz="3600" err="1">
                <a:solidFill>
                  <a:srgbClr val="231F20"/>
                </a:solidFill>
              </a:rPr>
              <a:t>i</a:t>
            </a:r>
            <a:r>
              <a:rPr lang="en-US" sz="3600">
                <a:solidFill>
                  <a:srgbClr val="231F20"/>
                </a:solidFill>
              </a:rPr>
              <a:t> Servizi </a:t>
            </a:r>
            <a:r>
              <a:rPr lang="en-US" sz="3600" err="1">
                <a:solidFill>
                  <a:srgbClr val="231F20"/>
                </a:solidFill>
              </a:rPr>
              <a:t>sociali</a:t>
            </a:r>
            <a:endParaRPr lang="en-US" sz="3600"/>
          </a:p>
          <a:p>
            <a:pPr marL="285750" indent="-285750" algn="just">
              <a:buSzPct val="100000"/>
              <a:buFont typeface="Wingdings" panose="05000000000000000000" pitchFamily="2" charset="2"/>
              <a:buChar char="q"/>
            </a:pPr>
            <a:r>
              <a:rPr lang="en-US" sz="3600">
                <a:solidFill>
                  <a:srgbClr val="231F20"/>
                </a:solidFill>
              </a:rPr>
              <a:t> </a:t>
            </a:r>
            <a:r>
              <a:rPr lang="en-US" sz="3600" err="1">
                <a:solidFill>
                  <a:srgbClr val="231F20"/>
                </a:solidFill>
              </a:rPr>
              <a:t>Crescita</a:t>
            </a:r>
            <a:r>
              <a:rPr lang="en-US" sz="3600">
                <a:solidFill>
                  <a:srgbClr val="231F20"/>
                </a:solidFill>
              </a:rPr>
              <a:t> degli </a:t>
            </a:r>
            <a:r>
              <a:rPr lang="en-US" sz="3600" err="1">
                <a:solidFill>
                  <a:srgbClr val="231F20"/>
                </a:solidFill>
              </a:rPr>
              <a:t>accessi</a:t>
            </a:r>
            <a:endParaRPr lang="en-US" sz="3600"/>
          </a:p>
          <a:p>
            <a:pPr marL="285750" indent="-285750" algn="just">
              <a:buSzPct val="100000"/>
              <a:buFont typeface="Wingdings" panose="05000000000000000000" pitchFamily="2" charset="2"/>
              <a:buChar char="q"/>
            </a:pPr>
            <a:r>
              <a:rPr lang="en-US" sz="3600">
                <a:solidFill>
                  <a:srgbClr val="231F20"/>
                </a:solidFill>
              </a:rPr>
              <a:t> </a:t>
            </a:r>
            <a:r>
              <a:rPr lang="en-US" sz="3600" err="1">
                <a:solidFill>
                  <a:srgbClr val="231F20"/>
                </a:solidFill>
              </a:rPr>
              <a:t>Capacità</a:t>
            </a:r>
            <a:r>
              <a:rPr lang="en-US" sz="3600">
                <a:solidFill>
                  <a:srgbClr val="231F20"/>
                </a:solidFill>
              </a:rPr>
              <a:t> </a:t>
            </a:r>
            <a:r>
              <a:rPr lang="en-US" sz="3600" err="1">
                <a:solidFill>
                  <a:srgbClr val="231F20"/>
                </a:solidFill>
              </a:rPr>
              <a:t>articolata</a:t>
            </a:r>
            <a:r>
              <a:rPr lang="en-US" sz="3600">
                <a:solidFill>
                  <a:srgbClr val="231F20"/>
                </a:solidFill>
              </a:rPr>
              <a:t> di presa in </a:t>
            </a:r>
            <a:r>
              <a:rPr lang="en-US" sz="3600" err="1">
                <a:solidFill>
                  <a:srgbClr val="231F20"/>
                </a:solidFill>
              </a:rPr>
              <a:t>carico</a:t>
            </a:r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DCDFB7E0-BC9A-178C-F432-4CB1C9F07833}"/>
              </a:ext>
            </a:extLst>
          </p:cNvPr>
          <p:cNvSpPr/>
          <p:nvPr/>
        </p:nvSpPr>
        <p:spPr>
          <a:xfrm>
            <a:off x="10863942" y="3393419"/>
            <a:ext cx="8686800" cy="457932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ct val="100000"/>
            </a:pPr>
            <a:r>
              <a:rPr lang="en-US" sz="3600" b="1">
                <a:solidFill>
                  <a:srgbClr val="231F20"/>
                </a:solidFill>
              </a:rPr>
              <a:t>COSA VOGLIAMO CONSOLIDARE</a:t>
            </a:r>
          </a:p>
          <a:p>
            <a:pPr algn="ctr">
              <a:buSzPct val="100000"/>
            </a:pPr>
            <a:endParaRPr lang="en-US" sz="3600" b="1">
              <a:solidFill>
                <a:srgbClr val="231F20"/>
              </a:solidFill>
            </a:endParaRPr>
          </a:p>
          <a:p>
            <a:pPr marL="285750" indent="-285750" algn="just">
              <a:buSzPct val="100000"/>
              <a:buFont typeface="Wingdings" panose="05000000000000000000" pitchFamily="2" charset="2"/>
              <a:buChar char="q"/>
            </a:pPr>
            <a:r>
              <a:rPr lang="en-US" sz="3600">
                <a:solidFill>
                  <a:srgbClr val="231F20"/>
                </a:solidFill>
              </a:rPr>
              <a:t> </a:t>
            </a:r>
            <a:r>
              <a:rPr lang="it-IT" sz="3600">
                <a:solidFill>
                  <a:srgbClr val="231F20"/>
                </a:solidFill>
              </a:rPr>
              <a:t>Accessibilità uniforme nei 23 Comuni</a:t>
            </a:r>
          </a:p>
          <a:p>
            <a:pPr marL="285750" indent="-285750" algn="just">
              <a:buSzPct val="100000"/>
              <a:buFont typeface="Wingdings" panose="05000000000000000000" pitchFamily="2" charset="2"/>
              <a:buChar char="q"/>
            </a:pPr>
            <a:r>
              <a:rPr lang="it-IT" sz="3600">
                <a:solidFill>
                  <a:srgbClr val="231F20"/>
                </a:solidFill>
              </a:rPr>
              <a:t>Riconoscibilità pubblica del Centro</a:t>
            </a:r>
          </a:p>
          <a:p>
            <a:pPr marL="285750" indent="-285750" algn="just">
              <a:buSzPct val="100000"/>
              <a:buFont typeface="Wingdings" panose="05000000000000000000" pitchFamily="2" charset="2"/>
              <a:buChar char="q"/>
            </a:pPr>
            <a:r>
              <a:rPr lang="it-IT" sz="3600">
                <a:solidFill>
                  <a:srgbClr val="231F20"/>
                </a:solidFill>
              </a:rPr>
              <a:t>Incremento degli accessi spontanei</a:t>
            </a:r>
          </a:p>
          <a:p>
            <a:pPr marL="285750" indent="-285750" algn="just">
              <a:buSzPct val="100000"/>
              <a:buFont typeface="Wingdings" panose="05000000000000000000" pitchFamily="2" charset="2"/>
              <a:buChar char="q"/>
            </a:pPr>
            <a:r>
              <a:rPr lang="it-IT" sz="3600">
                <a:solidFill>
                  <a:srgbClr val="231F20"/>
                </a:solidFill>
              </a:rPr>
              <a:t>Spazi adeguati e identificabili</a:t>
            </a:r>
          </a:p>
          <a:p>
            <a:pPr marL="285750" indent="-285750" algn="just">
              <a:buSzPct val="100000"/>
              <a:buFont typeface="Wingdings" panose="05000000000000000000" pitchFamily="2" charset="2"/>
              <a:buChar char="q"/>
            </a:pPr>
            <a:r>
              <a:rPr lang="it-IT" sz="3600">
                <a:solidFill>
                  <a:srgbClr val="231F20"/>
                </a:solidFill>
              </a:rPr>
              <a:t>Qualità dei dati e continuità delle risorse</a:t>
            </a:r>
          </a:p>
        </p:txBody>
      </p:sp>
      <p:sp>
        <p:nvSpPr>
          <p:cNvPr id="9" name="Freccia a destra 8">
            <a:extLst>
              <a:ext uri="{FF2B5EF4-FFF2-40B4-BE49-F238E27FC236}">
                <a16:creationId xmlns:a16="http://schemas.microsoft.com/office/drawing/2014/main" id="{8DA9C2F8-3F56-0986-CD2B-5B76DE58C1BA}"/>
              </a:ext>
            </a:extLst>
          </p:cNvPr>
          <p:cNvSpPr/>
          <p:nvPr/>
        </p:nvSpPr>
        <p:spPr>
          <a:xfrm>
            <a:off x="9480549" y="4946650"/>
            <a:ext cx="1143000" cy="7620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Text 13">
            <a:extLst>
              <a:ext uri="{FF2B5EF4-FFF2-40B4-BE49-F238E27FC236}">
                <a16:creationId xmlns:a16="http://schemas.microsoft.com/office/drawing/2014/main" id="{939024D5-6F71-BB30-D1E0-2A7157667C3D}"/>
              </a:ext>
            </a:extLst>
          </p:cNvPr>
          <p:cNvSpPr/>
          <p:nvPr/>
        </p:nvSpPr>
        <p:spPr>
          <a:xfrm>
            <a:off x="585108" y="8606960"/>
            <a:ext cx="81534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3600">
                <a:solidFill>
                  <a:srgbClr val="B85C00"/>
                </a:solidFill>
              </a:rPr>
              <a:t>“La territorialità non coincide con il numero delle sedi, ma con la capacità del sistema di raggiungere ogni </a:t>
            </a:r>
            <a:r>
              <a:rPr lang="en-US" sz="3600" err="1">
                <a:solidFill>
                  <a:srgbClr val="B85C00"/>
                </a:solidFill>
              </a:rPr>
              <a:t>famiglia</a:t>
            </a:r>
            <a:r>
              <a:rPr lang="en-US" sz="3600">
                <a:solidFill>
                  <a:srgbClr val="B85C00"/>
                </a:solidFill>
              </a:rPr>
              <a:t>.”</a:t>
            </a:r>
            <a:endParaRPr lang="en-US" sz="360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4B71E20-529F-F7ED-8759-93B467F7740E}"/>
              </a:ext>
            </a:extLst>
          </p:cNvPr>
          <p:cNvSpPr txBox="1"/>
          <p:nvPr/>
        </p:nvSpPr>
        <p:spPr>
          <a:xfrm>
            <a:off x="9627550" y="8319915"/>
            <a:ext cx="9923191" cy="263149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3300">
                <a:solidFill>
                  <a:schemeClr val="bg1"/>
                </a:solidFill>
              </a:rPr>
              <a:t>Il Centro per le Famiglie del PLUS Alghero è oggi nella prima fase di un percorso di sviluppo che punta a consolidare progressivamente accessibilità, riconoscibilità e capacità di presa in carico in tutti i 23 Comuni dell'Ambito.</a:t>
            </a:r>
          </a:p>
        </p:txBody>
      </p:sp>
    </p:spTree>
    <p:extLst>
      <p:ext uri="{BB962C8B-B14F-4D97-AF65-F5344CB8AC3E}">
        <p14:creationId xmlns:p14="http://schemas.microsoft.com/office/powerpoint/2010/main" val="91689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A6ADA69-1084-4603-B891-EC3B251C0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326F1C7-0E05-A95E-C071-2B5F73B6AFFA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D2C50E52-4820-F7EB-0A48-7C2D594BF58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04613" y="752940"/>
            <a:ext cx="17304608" cy="84638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5400" spc="-250"/>
              <a:t>Considerazioni e riflessioni</a:t>
            </a:r>
            <a:endParaRPr sz="4850">
              <a:solidFill>
                <a:schemeClr val="tx1"/>
              </a:solidFill>
            </a:endParaRPr>
          </a:p>
        </p:txBody>
      </p:sp>
      <p:graphicFrame>
        <p:nvGraphicFramePr>
          <p:cNvPr id="5" name="Diagramma 4">
            <a:extLst>
              <a:ext uri="{FF2B5EF4-FFF2-40B4-BE49-F238E27FC236}">
                <a16:creationId xmlns:a16="http://schemas.microsoft.com/office/drawing/2014/main" id="{342BD0CA-AC55-0DB0-67EB-7A8DBF3693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0535831"/>
              </p:ext>
            </p:extLst>
          </p:nvPr>
        </p:nvGraphicFramePr>
        <p:xfrm>
          <a:off x="1060584" y="3361521"/>
          <a:ext cx="18354087" cy="7622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50615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75FB329-B363-CB5B-92B1-3AB0DC0D3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9AEB2F6-32DA-DE99-B6E6-9A7F1060DE44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CCB76949-6D66-0960-4AE4-C673B77D2F6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04613" y="752940"/>
            <a:ext cx="17304608" cy="84638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5400" spc="-250"/>
              <a:t>Le sfide che accompagnano la crescita del servizio</a:t>
            </a:r>
            <a:endParaRPr sz="4850">
              <a:solidFill>
                <a:schemeClr val="tx1"/>
              </a:solidFill>
            </a:endParaRPr>
          </a:p>
        </p:txBody>
      </p:sp>
      <p:graphicFrame>
        <p:nvGraphicFramePr>
          <p:cNvPr id="5" name="Diagramma 4">
            <a:extLst>
              <a:ext uri="{FF2B5EF4-FFF2-40B4-BE49-F238E27FC236}">
                <a16:creationId xmlns:a16="http://schemas.microsoft.com/office/drawing/2014/main" id="{7C315076-22BA-83A1-A5A3-77F7CC8947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4688864"/>
              </p:ext>
            </p:extLst>
          </p:nvPr>
        </p:nvGraphicFramePr>
        <p:xfrm>
          <a:off x="1060584" y="3361521"/>
          <a:ext cx="17948637" cy="7622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0994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8C510B6-BD84-2DCE-8EAD-051F9AF12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18537DC-74CC-2AAE-3D89-B02D40EAC078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B0472434-E3F0-9B51-586C-92712A0BFAF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04613" y="752940"/>
            <a:ext cx="17304608" cy="84638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5400" spc="-250"/>
              <a:t>Le sfide che accompagnano la crescita del servizio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D93A968-745C-B9DA-B7BE-A07FDBDA58CC}"/>
              </a:ext>
            </a:extLst>
          </p:cNvPr>
          <p:cNvSpPr txBox="1"/>
          <p:nvPr/>
        </p:nvSpPr>
        <p:spPr>
          <a:xfrm>
            <a:off x="2072822" y="4614637"/>
            <a:ext cx="1564367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5400" i="1" dirty="0">
                <a:solidFill>
                  <a:schemeClr val="accent6">
                    <a:lumMod val="50000"/>
                  </a:schemeClr>
                </a:solidFill>
              </a:rPr>
              <a:t>«Nei territori più fragili, la vera innovazione non è aprire una sede, ma costruire una rete capace di raggiungere le famiglie, intercettare precocemente i bisogni e trasformare la prossimità in opportunità concrete di sostegno.»</a:t>
            </a:r>
          </a:p>
        </p:txBody>
      </p:sp>
    </p:spTree>
    <p:extLst>
      <p:ext uri="{BB962C8B-B14F-4D97-AF65-F5344CB8AC3E}">
        <p14:creationId xmlns:p14="http://schemas.microsoft.com/office/powerpoint/2010/main" val="19848820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23C69CF-3443-9061-F7C5-B436553A4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0CA7E700-F25F-CB09-8CB8-3B17F567E7CF}"/>
              </a:ext>
            </a:extLst>
          </p:cNvPr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111A8E7-0A62-21E6-6C8B-FBF5EE27E0DA}"/>
              </a:ext>
            </a:extLst>
          </p:cNvPr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5" name="object 5" descr="$PPTXTitle">
            <a:extLst>
              <a:ext uri="{FF2B5EF4-FFF2-40B4-BE49-F238E27FC236}">
                <a16:creationId xmlns:a16="http://schemas.microsoft.com/office/drawing/2014/main" id="{C375A80D-B922-9A98-1E7D-225DE1EDDAA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212850" y="5182622"/>
            <a:ext cx="15316200" cy="116955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/>
              <a:t>Grazie per la vostra attenzione!!</a:t>
            </a:r>
            <a:endParaRPr lang="it-IT" noProof="0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49F64B0D-3BF2-C59F-9970-0D0D13554C3E}"/>
              </a:ext>
            </a:extLst>
          </p:cNvPr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lang="it-IT" sz="2450" b="1" spc="-1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lang="it-IT" sz="2450" b="1" spc="-24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lang="it-IT" sz="2450" b="1" spc="-23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14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lang="it-IT" sz="2450" b="1" spc="-23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2450" b="1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lang="it-IT" sz="2200" spc="-7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it-IT" sz="2200" spc="-22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9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it-IT" sz="2200" spc="-21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5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lang="it-IT" sz="2200" spc="-215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200" spc="-20" noProof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it-IT" sz="2200" noProof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>
            <a:extLst>
              <a:ext uri="{FF2B5EF4-FFF2-40B4-BE49-F238E27FC236}">
                <a16:creationId xmlns:a16="http://schemas.microsoft.com/office/drawing/2014/main" id="{2012D16C-07FC-087F-49EB-4DD12F669E5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002C87CB-0DD5-F298-0756-2E21CF352981}"/>
              </a:ext>
            </a:extLst>
          </p:cNvPr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 lang="it-IT" noProof="0"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FB654AFB-31AB-F4FE-2C2D-07195FEDF314}"/>
              </a:ext>
            </a:extLst>
          </p:cNvPr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lang="it-IT" sz="2450" b="1" spc="-8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it-IT" sz="245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lang="it-IT" sz="245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lang="it-IT" sz="2450" b="1" spc="-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lang="it-IT" sz="2450" b="1" spc="-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6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5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lang="it-IT" sz="2450" b="1" spc="-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lang="it-IT" sz="2450" b="1" spc="-1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50" b="1" spc="-4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2450" b="1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849B7117-BFBB-2979-54A0-2D8B41A1D813}"/>
              </a:ext>
            </a:extLst>
          </p:cNvPr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it-IT" sz="3300" b="1" spc="10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1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8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it-IT" sz="3300" b="1" spc="-37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it-IT" sz="3300" b="1" spc="-37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300" b="1" spc="-11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lang="it-IT" sz="3300" b="1" noProof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it-IT" sz="2850" spc="-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lang="it-IT" sz="2850" spc="-3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it-IT" sz="2850" spc="-30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spc="-5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lang="it-IT" sz="2850" spc="-295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50" spc="-20" noProof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it-IT" sz="2850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ED677656-6594-078E-D8CE-396393BD0467}"/>
              </a:ext>
            </a:extLst>
          </p:cNvPr>
          <p:cNvSpPr/>
          <p:nvPr/>
        </p:nvSpPr>
        <p:spPr>
          <a:xfrm>
            <a:off x="14857012" y="244862"/>
            <a:ext cx="4480560" cy="4389120"/>
          </a:xfrm>
          <a:prstGeom prst="ellipse">
            <a:avLst/>
          </a:prstGeom>
          <a:solidFill>
            <a:srgbClr val="F9A13A">
              <a:alpha val="88000"/>
            </a:srgbClr>
          </a:solidFill>
          <a:ln w="12700">
            <a:solidFill>
              <a:srgbClr val="F9A13A"/>
            </a:solidFill>
            <a:prstDash val="solid"/>
          </a:ln>
        </p:spPr>
        <p:txBody>
          <a:bodyPr/>
          <a:lstStyle/>
          <a:p>
            <a:endParaRPr lang="it-IT" noProof="0"/>
          </a:p>
        </p:txBody>
      </p:sp>
      <p:sp>
        <p:nvSpPr>
          <p:cNvPr id="15" name="Shape 5">
            <a:extLst>
              <a:ext uri="{FF2B5EF4-FFF2-40B4-BE49-F238E27FC236}">
                <a16:creationId xmlns:a16="http://schemas.microsoft.com/office/drawing/2014/main" id="{24F75EF6-1978-DFEE-9ECB-EE82622D7040}"/>
              </a:ext>
            </a:extLst>
          </p:cNvPr>
          <p:cNvSpPr/>
          <p:nvPr/>
        </p:nvSpPr>
        <p:spPr>
          <a:xfrm>
            <a:off x="15542812" y="793502"/>
            <a:ext cx="2815038" cy="2651760"/>
          </a:xfrm>
          <a:prstGeom prst="ellipse">
            <a:avLst/>
          </a:prstGeom>
          <a:solidFill>
            <a:srgbClr val="FFFFFF">
              <a:alpha val="1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it-IT" sz="3600" b="1" noProof="0">
                <a:solidFill>
                  <a:schemeClr val="bg1"/>
                </a:solidFill>
              </a:rPr>
              <a:t>23 </a:t>
            </a:r>
            <a:r>
              <a:rPr lang="it-IT" sz="2400" noProof="0">
                <a:solidFill>
                  <a:schemeClr val="bg1"/>
                </a:solidFill>
              </a:rPr>
              <a:t>COMUNI UN SOLO SERVIZIO</a:t>
            </a:r>
            <a:endParaRPr lang="it-IT" sz="2800" noProof="0">
              <a:solidFill>
                <a:schemeClr val="bg1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E855D10-EAF6-C457-1E4A-6B52478E6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530" y="2356765"/>
            <a:ext cx="5508906" cy="2108347"/>
          </a:xfrm>
          <a:prstGeom prst="rect">
            <a:avLst/>
          </a:prstGeom>
        </p:spPr>
      </p:pic>
      <p:sp>
        <p:nvSpPr>
          <p:cNvPr id="2" name="object 5" descr="$PPTXTitle">
            <a:extLst>
              <a:ext uri="{FF2B5EF4-FFF2-40B4-BE49-F238E27FC236}">
                <a16:creationId xmlns:a16="http://schemas.microsoft.com/office/drawing/2014/main" id="{CF73609F-98C8-68A4-882D-BDEC9A0823A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59543" y="7816500"/>
            <a:ext cx="6147942" cy="75405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800"/>
              <a:t>www.plusalghero.it</a:t>
            </a:r>
            <a:endParaRPr lang="it-IT" sz="4800" noProof="0"/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48B47609-C413-E08C-4D5C-9924F60417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491" y="7652968"/>
            <a:ext cx="1058359" cy="1058359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B76D504F-A1B0-7246-928E-D5197DEB3F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250" y="7652968"/>
            <a:ext cx="1143000" cy="1143000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92C5616B-37B4-98A3-6E07-A4BCB844D0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16824" r="21119" b="17183"/>
          <a:stretch>
            <a:fillRect/>
          </a:stretch>
        </p:blipFill>
        <p:spPr>
          <a:xfrm>
            <a:off x="8709267" y="7816500"/>
            <a:ext cx="762000" cy="83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865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303AA548EA5BF4BA9B3A85D68D63955" ma:contentTypeVersion="10" ma:contentTypeDescription="Creare un nuovo documento." ma:contentTypeScope="" ma:versionID="f936ac0ad6f663912fad59a781cfd2e5">
  <xsd:schema xmlns:xsd="http://www.w3.org/2001/XMLSchema" xmlns:xs="http://www.w3.org/2001/XMLSchema" xmlns:p="http://schemas.microsoft.com/office/2006/metadata/properties" xmlns:ns2="762b5fa0-5782-4fed-94ff-76b1d36dccb1" xmlns:ns3="5337862b-d412-4d91-ba55-801e88cfe197" targetNamespace="http://schemas.microsoft.com/office/2006/metadata/properties" ma:root="true" ma:fieldsID="b09efa7c0e60417bd3f43d610dc74e4a" ns2:_="" ns3:_="">
    <xsd:import namespace="762b5fa0-5782-4fed-94ff-76b1d36dccb1"/>
    <xsd:import namespace="5337862b-d412-4d91-ba55-801e88cfe1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2b5fa0-5782-4fed-94ff-76b1d36dcc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 immagine" ma:readOnly="false" ma:fieldId="{5cf76f15-5ced-4ddc-b409-7134ff3c332f}" ma:taxonomyMulti="true" ma:sspId="3b8d4c35-5267-4fbd-a78c-fdf724f924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37862b-d412-4d91-ba55-801e88cfe19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ca24a7-4df6-4a24-86a1-f9df62671581}" ma:internalName="TaxCatchAll" ma:showField="CatchAllData" ma:web="5337862b-d412-4d91-ba55-801e88cfe1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62b5fa0-5782-4fed-94ff-76b1d36dccb1">
      <Terms xmlns="http://schemas.microsoft.com/office/infopath/2007/PartnerControls"/>
    </lcf76f155ced4ddcb4097134ff3c332f>
    <TaxCatchAll xmlns="5337862b-d412-4d91-ba55-801e88cfe197" xsi:nil="true"/>
  </documentManagement>
</p:properties>
</file>

<file path=customXml/itemProps1.xml><?xml version="1.0" encoding="utf-8"?>
<ds:datastoreItem xmlns:ds="http://schemas.openxmlformats.org/officeDocument/2006/customXml" ds:itemID="{EA7553B3-494C-4A59-9E75-B87EFC9C3B41}">
  <ds:schemaRefs>
    <ds:schemaRef ds:uri="5337862b-d412-4d91-ba55-801e88cfe197"/>
    <ds:schemaRef ds:uri="762b5fa0-5782-4fed-94ff-76b1d36dccb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D653155-5C6B-405A-8816-8EA0DDF639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CC31C2-2E5F-4036-ACD5-D8E2BDBE6F66}">
  <ds:schemaRefs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5337862b-d412-4d91-ba55-801e88cfe197"/>
    <ds:schemaRef ds:uri="http://purl.org/dc/elements/1.1/"/>
    <ds:schemaRef ds:uri="http://www.w3.org/XML/1998/namespace"/>
    <ds:schemaRef ds:uri="762b5fa0-5782-4fed-94ff-76b1d36dccb1"/>
    <ds:schemaRef ds:uri="http://purl.org/dc/dcmitype/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2680</Words>
  <Application>Microsoft Office PowerPoint</Application>
  <PresentationFormat>Personalizzato</PresentationFormat>
  <Paragraphs>422</Paragraphs>
  <Slides>34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38" baseType="lpstr">
      <vt:lpstr>Arial</vt:lpstr>
      <vt:lpstr>Segoe UI</vt:lpstr>
      <vt:lpstr>Wingdings</vt:lpstr>
      <vt:lpstr>Office Theme</vt:lpstr>
      <vt:lpstr>Il Centro per le Famiglie nel PLUS Alghero</vt:lpstr>
      <vt:lpstr>Il territorio del PLUS</vt:lpstr>
      <vt:lpstr>23 Comuni, un unico sistema di accesso Un territorio esteso, costiero e interno</vt:lpstr>
      <vt:lpstr>23 Comuni, un unico sistema di accesso Un territorio esteso, costiero e interno</vt:lpstr>
      <vt:lpstr>23 Comuni, un unico sistema di accesso Un territorio esteso, costiero e interno</vt:lpstr>
      <vt:lpstr>Un territorio che richiede prossimità Le caratteristiche demografiche e territoriali</vt:lpstr>
      <vt:lpstr>L’organizzazione del PLUS</vt:lpstr>
      <vt:lpstr>Il PLUS Alghero in sintesi Un sistema integrato per le persone e le famiglie </vt:lpstr>
      <vt:lpstr>Il PLUS Alghero in sintesi Un sistema integrato per le persone e le famiglie </vt:lpstr>
      <vt:lpstr>Il PLUS Alghero in sintesi Un sistema integrato per le persone e le famiglie </vt:lpstr>
      <vt:lpstr>La struttura territoriale del PLUS</vt:lpstr>
      <vt:lpstr>L’organizzazione territoriale del PLUS Una rete di soggetti e servizi per il territorio  </vt:lpstr>
      <vt:lpstr>Il Centro per le Famiglie dentro il sistema PLUS</vt:lpstr>
      <vt:lpstr>Il Centro per le Famiglie dentro il sistema PLUS Un nodo della rete dei servizi</vt:lpstr>
      <vt:lpstr>Il Centro per le Famiglie dentro il sistema PLUS L’organizzazione territoriale  </vt:lpstr>
      <vt:lpstr>Il Centro per le Famiglie dentro il sistema PLUS L’organizzazione territoriale  </vt:lpstr>
      <vt:lpstr>Il Centro per le Famiglie Un servizio in costruzione per garantire prossimità e accessibilità nei 23 Comuni</vt:lpstr>
      <vt:lpstr>Il Centro per le Famiglie del PLUS Alghero Un servizio territoriale per sostenere relazioni familiari, genitorialità e benessere comunitario</vt:lpstr>
      <vt:lpstr>Il Centro per le Famiglie del PLUS Alghero Un modello organizzativo innovativo in fase di sperimentazione</vt:lpstr>
      <vt:lpstr>Il Centro per le Famiglie del PLUS Alghero Attività attivate nella fase sperimentale</vt:lpstr>
      <vt:lpstr>Dall’accesso alla presa in carico Un percorso condiviso con la famiglia e la rete </vt:lpstr>
      <vt:lpstr>Il Centro per le Famiglie in numeri</vt:lpstr>
      <vt:lpstr>Il servizio in numeri: evoluzione 2024-2026 Crescita e consolidamento della presa in carico</vt:lpstr>
      <vt:lpstr>Il servizio in numeri: evoluzione 2024-2026 Crescita e consolidamento della presa in carico</vt:lpstr>
      <vt:lpstr>Il servizio in numeri: evoluzione 2024-2026 Crescita e consolidamento della presa in carico</vt:lpstr>
      <vt:lpstr>Il servizio in numeri: evoluzione 2024-2026 Le principali evidenze della fase sperimentale</vt:lpstr>
      <vt:lpstr>Le risorse che rendono possibile il servizio</vt:lpstr>
      <vt:lpstr>Le risorse che rendono possibile il servizio Integrare fondi per costruire un servizio stabile</vt:lpstr>
      <vt:lpstr>Considerazioni e riflessioni conclusive</vt:lpstr>
      <vt:lpstr>Territorialità, prossimità ed equità Considerazioni e prospettive</vt:lpstr>
      <vt:lpstr>Considerazioni e riflessioni</vt:lpstr>
      <vt:lpstr>Le sfide che accompagnano la crescita del servizio</vt:lpstr>
      <vt:lpstr>Le sfide che accompagnano la crescita del servizio</vt:lpstr>
      <vt:lpstr>Grazie per la vostra attenzione!!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Haunag</dc:creator>
  <cp:lastModifiedBy>Comune Capofila</cp:lastModifiedBy>
  <cp:revision>1</cp:revision>
  <dcterms:created xsi:type="dcterms:W3CDTF">2026-09-21T14:45:11Z</dcterms:created>
  <dcterms:modified xsi:type="dcterms:W3CDTF">2026-10-02T11:32:11Z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2026-09-18T00:00:00Z</vt:filetime>
  </property>
  <property fmtid="{D5CDD505-2E9C-101B-9397-08002B2CF9AE}" pid="3" name="Creator">
    <vt:lpwstr>QuarkXPress(R) 20.02</vt:lpwstr>
  </property>
  <property fmtid="{D5CDD505-2E9C-101B-9397-08002B2CF9AE}" pid="4" name="LastSaved">
    <vt:filetime>2026-09-21T00:00:00Z</vt:filetime>
  </property>
  <property fmtid="{D5CDD505-2E9C-101B-9397-08002B2CF9AE}" pid="5" name="Producer">
    <vt:lpwstr>QuarkXPress(R) 20.02</vt:lpwstr>
  </property>
  <property fmtid="{D5CDD505-2E9C-101B-9397-08002B2CF9AE}" pid="6" name="XPressPrivate">
    <vt:lpwstr>%%DocumentProcessColors: Cyan Magenta Yellow Black %%EndComments</vt:lpwstr>
  </property>
  <property fmtid="{D5CDD505-2E9C-101B-9397-08002B2CF9AE}" pid="7" name="ContentTypeId">
    <vt:lpwstr>0x0101002303AA548EA5BF4BA9B3A85D68D63955</vt:lpwstr>
  </property>
  <property fmtid="{D5CDD505-2E9C-101B-9397-08002B2CF9AE}" pid="8" name="MediaServiceImageTags">
    <vt:lpwstr/>
  </property>
</Properties>
</file>